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31" r:id="rId1"/>
  </p:sldMasterIdLst>
  <p:notesMasterIdLst>
    <p:notesMasterId r:id="rId171"/>
  </p:notesMasterIdLst>
  <p:sldIdLst>
    <p:sldId id="256" r:id="rId2"/>
    <p:sldId id="2147474118" r:id="rId3"/>
    <p:sldId id="2147473964" r:id="rId4"/>
    <p:sldId id="2147474087" r:id="rId5"/>
    <p:sldId id="2147473965" r:id="rId6"/>
    <p:sldId id="2147473966" r:id="rId7"/>
    <p:sldId id="2147473967" r:id="rId8"/>
    <p:sldId id="2147474102" r:id="rId9"/>
    <p:sldId id="2147474103" r:id="rId10"/>
    <p:sldId id="2147474101" r:id="rId11"/>
    <p:sldId id="261" r:id="rId12"/>
    <p:sldId id="2147474120" r:id="rId13"/>
    <p:sldId id="2147473918" r:id="rId14"/>
    <p:sldId id="2147473919" r:id="rId15"/>
    <p:sldId id="2147474119" r:id="rId16"/>
    <p:sldId id="2147473789" r:id="rId17"/>
    <p:sldId id="2147473922" r:id="rId18"/>
    <p:sldId id="2147473969" r:id="rId19"/>
    <p:sldId id="2147474127" r:id="rId20"/>
    <p:sldId id="2147474128" r:id="rId21"/>
    <p:sldId id="2147474129" r:id="rId22"/>
    <p:sldId id="2147474130" r:id="rId23"/>
    <p:sldId id="2147474131" r:id="rId24"/>
    <p:sldId id="2147474132" r:id="rId25"/>
    <p:sldId id="2147473968" r:id="rId26"/>
    <p:sldId id="2147473955" r:id="rId27"/>
    <p:sldId id="2147474121" r:id="rId28"/>
    <p:sldId id="2147473925" r:id="rId29"/>
    <p:sldId id="2147473927" r:id="rId30"/>
    <p:sldId id="2147473928" r:id="rId31"/>
    <p:sldId id="2147473957" r:id="rId32"/>
    <p:sldId id="2147474133" r:id="rId33"/>
    <p:sldId id="2147473958" r:id="rId34"/>
    <p:sldId id="2147474135" r:id="rId35"/>
    <p:sldId id="2147473959" r:id="rId36"/>
    <p:sldId id="2147474136" r:id="rId37"/>
    <p:sldId id="2147473960" r:id="rId38"/>
    <p:sldId id="2147473961" r:id="rId39"/>
    <p:sldId id="2147473962" r:id="rId40"/>
    <p:sldId id="2147473976" r:id="rId41"/>
    <p:sldId id="2147474138" r:id="rId42"/>
    <p:sldId id="2147474116" r:id="rId43"/>
    <p:sldId id="2147474124" r:id="rId44"/>
    <p:sldId id="2147474122" r:id="rId45"/>
    <p:sldId id="2147474140" r:id="rId46"/>
    <p:sldId id="2147474141" r:id="rId47"/>
    <p:sldId id="2147474034" r:id="rId48"/>
    <p:sldId id="2147473980" r:id="rId49"/>
    <p:sldId id="2147474154" r:id="rId50"/>
    <p:sldId id="2147473983" r:id="rId51"/>
    <p:sldId id="2147474126" r:id="rId52"/>
    <p:sldId id="2147473986" r:id="rId53"/>
    <p:sldId id="2147473987" r:id="rId54"/>
    <p:sldId id="2147473988" r:id="rId55"/>
    <p:sldId id="2147473989" r:id="rId56"/>
    <p:sldId id="2147473990" r:id="rId57"/>
    <p:sldId id="2147473991" r:id="rId58"/>
    <p:sldId id="2147473992" r:id="rId59"/>
    <p:sldId id="2147473993" r:id="rId60"/>
    <p:sldId id="2147473994" r:id="rId61"/>
    <p:sldId id="2147473995" r:id="rId62"/>
    <p:sldId id="2147473996" r:id="rId63"/>
    <p:sldId id="2147473997" r:id="rId64"/>
    <p:sldId id="2147473998" r:id="rId65"/>
    <p:sldId id="2147474113" r:id="rId66"/>
    <p:sldId id="2147473999" r:id="rId67"/>
    <p:sldId id="2147474000" r:id="rId68"/>
    <p:sldId id="2147474001" r:id="rId69"/>
    <p:sldId id="2147474156" r:id="rId70"/>
    <p:sldId id="2147474003" r:id="rId71"/>
    <p:sldId id="2147474004" r:id="rId72"/>
    <p:sldId id="2147474005" r:id="rId73"/>
    <p:sldId id="2147474006" r:id="rId74"/>
    <p:sldId id="2147474007" r:id="rId75"/>
    <p:sldId id="2147474009" r:id="rId76"/>
    <p:sldId id="2147474157" r:id="rId77"/>
    <p:sldId id="2147474095" r:id="rId78"/>
    <p:sldId id="2147474019" r:id="rId79"/>
    <p:sldId id="2147474021" r:id="rId80"/>
    <p:sldId id="2147474153" r:id="rId81"/>
    <p:sldId id="2147474094" r:id="rId82"/>
    <p:sldId id="2147474175" r:id="rId83"/>
    <p:sldId id="2147474010" r:id="rId84"/>
    <p:sldId id="2147474011" r:id="rId85"/>
    <p:sldId id="2147474014" r:id="rId86"/>
    <p:sldId id="2147474012" r:id="rId87"/>
    <p:sldId id="2147474013" r:id="rId88"/>
    <p:sldId id="2147474015" r:id="rId89"/>
    <p:sldId id="2147474025" r:id="rId90"/>
    <p:sldId id="2147474096" r:id="rId91"/>
    <p:sldId id="2147474024" r:id="rId92"/>
    <p:sldId id="2147474026" r:id="rId93"/>
    <p:sldId id="2147474027" r:id="rId94"/>
    <p:sldId id="2147474017" r:id="rId95"/>
    <p:sldId id="2147474018" r:id="rId96"/>
    <p:sldId id="2147474158" r:id="rId97"/>
    <p:sldId id="2147474110" r:id="rId98"/>
    <p:sldId id="2147474029" r:id="rId99"/>
    <p:sldId id="2147474030" r:id="rId100"/>
    <p:sldId id="2147474064" r:id="rId101"/>
    <p:sldId id="2147474085" r:id="rId102"/>
    <p:sldId id="2147474106" r:id="rId103"/>
    <p:sldId id="2147474176" r:id="rId104"/>
    <p:sldId id="2147474109" r:id="rId105"/>
    <p:sldId id="2147474105" r:id="rId106"/>
    <p:sldId id="2147474108" r:id="rId107"/>
    <p:sldId id="2147474107" r:id="rId108"/>
    <p:sldId id="2147474028" r:id="rId109"/>
    <p:sldId id="2147474084" r:id="rId110"/>
    <p:sldId id="2147474031" r:id="rId111"/>
    <p:sldId id="2147474032" r:id="rId112"/>
    <p:sldId id="2147474035" r:id="rId113"/>
    <p:sldId id="2147474090" r:id="rId114"/>
    <p:sldId id="2147474036" r:id="rId115"/>
    <p:sldId id="2147474091" r:id="rId116"/>
    <p:sldId id="2147474037" r:id="rId117"/>
    <p:sldId id="2147474148" r:id="rId118"/>
    <p:sldId id="2147474038" r:id="rId119"/>
    <p:sldId id="2147474151" r:id="rId120"/>
    <p:sldId id="2147474147" r:id="rId121"/>
    <p:sldId id="2147474145" r:id="rId122"/>
    <p:sldId id="2147474042" r:id="rId123"/>
    <p:sldId id="2147474143" r:id="rId124"/>
    <p:sldId id="2147474123" r:id="rId125"/>
    <p:sldId id="2147473942" r:id="rId126"/>
    <p:sldId id="2147473943" r:id="rId127"/>
    <p:sldId id="2147474044" r:id="rId128"/>
    <p:sldId id="2147474046" r:id="rId129"/>
    <p:sldId id="2147474047" r:id="rId130"/>
    <p:sldId id="2147474111" r:id="rId131"/>
    <p:sldId id="2147474112" r:id="rId132"/>
    <p:sldId id="2147474048" r:id="rId133"/>
    <p:sldId id="2147474050" r:id="rId134"/>
    <p:sldId id="2147474049" r:id="rId135"/>
    <p:sldId id="2147474051" r:id="rId136"/>
    <p:sldId id="2147474045" r:id="rId137"/>
    <p:sldId id="2147474052" r:id="rId138"/>
    <p:sldId id="2147474053" r:id="rId139"/>
    <p:sldId id="2147474054" r:id="rId140"/>
    <p:sldId id="2147474161" r:id="rId141"/>
    <p:sldId id="2147474164" r:id="rId142"/>
    <p:sldId id="2147474166" r:id="rId143"/>
    <p:sldId id="2147474066" r:id="rId144"/>
    <p:sldId id="2147474173" r:id="rId145"/>
    <p:sldId id="2147474057" r:id="rId146"/>
    <p:sldId id="2147474059" r:id="rId147"/>
    <p:sldId id="2147474060" r:id="rId148"/>
    <p:sldId id="2147474167" r:id="rId149"/>
    <p:sldId id="2147474104" r:id="rId150"/>
    <p:sldId id="2147474174" r:id="rId151"/>
    <p:sldId id="2147474062" r:id="rId152"/>
    <p:sldId id="2147474170" r:id="rId153"/>
    <p:sldId id="2147474068" r:id="rId154"/>
    <p:sldId id="2147474069" r:id="rId155"/>
    <p:sldId id="2147474070" r:id="rId156"/>
    <p:sldId id="2147474071" r:id="rId157"/>
    <p:sldId id="2147474072" r:id="rId158"/>
    <p:sldId id="2147474073" r:id="rId159"/>
    <p:sldId id="2147474074" r:id="rId160"/>
    <p:sldId id="2147474075" r:id="rId161"/>
    <p:sldId id="2147474114" r:id="rId162"/>
    <p:sldId id="2147474076" r:id="rId163"/>
    <p:sldId id="2147474171" r:id="rId164"/>
    <p:sldId id="2147474079" r:id="rId165"/>
    <p:sldId id="2147474080" r:id="rId166"/>
    <p:sldId id="2147474082" r:id="rId167"/>
    <p:sldId id="2147474081" r:id="rId168"/>
    <p:sldId id="2147474088" r:id="rId169"/>
    <p:sldId id="2147473781" r:id="rId170"/>
  </p:sldIdLst>
  <p:sldSz cx="12192000" cy="6858000"/>
  <p:notesSz cx="6858000" cy="9144000"/>
  <p:custDataLst>
    <p:tags r:id="rId17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3947F4E-7C09-4303-8898-29494E46A967}">
          <p14:sldIdLst>
            <p14:sldId id="256"/>
            <p14:sldId id="2147474118"/>
            <p14:sldId id="2147473964"/>
            <p14:sldId id="2147474087"/>
            <p14:sldId id="2147473965"/>
            <p14:sldId id="2147473966"/>
            <p14:sldId id="2147473967"/>
            <p14:sldId id="2147474102"/>
            <p14:sldId id="2147474103"/>
            <p14:sldId id="2147474101"/>
            <p14:sldId id="261"/>
          </p14:sldIdLst>
        </p14:section>
        <p14:section name="Module 1" id="{70B85F5F-745A-44B2-BF71-167FF940312A}">
          <p14:sldIdLst>
            <p14:sldId id="2147474120"/>
            <p14:sldId id="2147473918"/>
            <p14:sldId id="2147473919"/>
            <p14:sldId id="2147474119"/>
            <p14:sldId id="2147473789"/>
            <p14:sldId id="2147473922"/>
            <p14:sldId id="2147473969"/>
            <p14:sldId id="2147474127"/>
            <p14:sldId id="2147474128"/>
            <p14:sldId id="2147474129"/>
            <p14:sldId id="2147474130"/>
            <p14:sldId id="2147474131"/>
            <p14:sldId id="2147474132"/>
            <p14:sldId id="2147473968"/>
            <p14:sldId id="2147473955"/>
            <p14:sldId id="2147474121"/>
            <p14:sldId id="2147473925"/>
            <p14:sldId id="2147473927"/>
            <p14:sldId id="2147473928"/>
            <p14:sldId id="2147473957"/>
            <p14:sldId id="2147474133"/>
            <p14:sldId id="2147473958"/>
            <p14:sldId id="2147474135"/>
            <p14:sldId id="2147473959"/>
            <p14:sldId id="2147474136"/>
            <p14:sldId id="2147473960"/>
            <p14:sldId id="2147473961"/>
            <p14:sldId id="2147473962"/>
            <p14:sldId id="2147473976"/>
            <p14:sldId id="2147474138"/>
            <p14:sldId id="2147474116"/>
            <p14:sldId id="2147474124"/>
          </p14:sldIdLst>
        </p14:section>
        <p14:section name="Module 2" id="{60E6322F-38DF-4686-90EC-F80F94C8778A}">
          <p14:sldIdLst>
            <p14:sldId id="2147474122"/>
            <p14:sldId id="2147474140"/>
            <p14:sldId id="2147474141"/>
            <p14:sldId id="2147474034"/>
            <p14:sldId id="2147473980"/>
            <p14:sldId id="2147474154"/>
            <p14:sldId id="2147473983"/>
            <p14:sldId id="2147474126"/>
            <p14:sldId id="2147473986"/>
            <p14:sldId id="2147473987"/>
            <p14:sldId id="2147473988"/>
            <p14:sldId id="2147473989"/>
            <p14:sldId id="2147473990"/>
            <p14:sldId id="2147473991"/>
            <p14:sldId id="2147473992"/>
            <p14:sldId id="2147473993"/>
            <p14:sldId id="2147473994"/>
            <p14:sldId id="2147473995"/>
            <p14:sldId id="2147473996"/>
            <p14:sldId id="2147473997"/>
            <p14:sldId id="2147473998"/>
            <p14:sldId id="2147474113"/>
            <p14:sldId id="2147473999"/>
            <p14:sldId id="2147474000"/>
            <p14:sldId id="2147474001"/>
            <p14:sldId id="2147474156"/>
            <p14:sldId id="2147474003"/>
            <p14:sldId id="2147474004"/>
            <p14:sldId id="2147474005"/>
            <p14:sldId id="2147474006"/>
            <p14:sldId id="2147474007"/>
            <p14:sldId id="2147474009"/>
            <p14:sldId id="2147474157"/>
            <p14:sldId id="2147474095"/>
            <p14:sldId id="2147474019"/>
            <p14:sldId id="2147474021"/>
            <p14:sldId id="2147474153"/>
            <p14:sldId id="2147474094"/>
            <p14:sldId id="2147474175"/>
            <p14:sldId id="2147474010"/>
            <p14:sldId id="2147474011"/>
            <p14:sldId id="2147474014"/>
            <p14:sldId id="2147474012"/>
            <p14:sldId id="2147474013"/>
            <p14:sldId id="2147474015"/>
            <p14:sldId id="2147474025"/>
            <p14:sldId id="2147474096"/>
            <p14:sldId id="2147474024"/>
            <p14:sldId id="2147474026"/>
            <p14:sldId id="2147474027"/>
            <p14:sldId id="2147474017"/>
            <p14:sldId id="2147474018"/>
            <p14:sldId id="2147474158"/>
            <p14:sldId id="2147474110"/>
            <p14:sldId id="2147474029"/>
            <p14:sldId id="2147474030"/>
            <p14:sldId id="2147474064"/>
            <p14:sldId id="2147474085"/>
            <p14:sldId id="2147474106"/>
            <p14:sldId id="2147474176"/>
            <p14:sldId id="2147474109"/>
            <p14:sldId id="2147474105"/>
            <p14:sldId id="2147474108"/>
            <p14:sldId id="2147474107"/>
            <p14:sldId id="2147474028"/>
            <p14:sldId id="2147474084"/>
            <p14:sldId id="2147474031"/>
            <p14:sldId id="2147474032"/>
            <p14:sldId id="2147474035"/>
            <p14:sldId id="2147474090"/>
            <p14:sldId id="2147474036"/>
            <p14:sldId id="2147474091"/>
            <p14:sldId id="2147474037"/>
            <p14:sldId id="2147474148"/>
            <p14:sldId id="2147474038"/>
            <p14:sldId id="2147474151"/>
            <p14:sldId id="2147474147"/>
            <p14:sldId id="2147474145"/>
            <p14:sldId id="2147474042"/>
            <p14:sldId id="2147474143"/>
          </p14:sldIdLst>
        </p14:section>
        <p14:section name="Module 3" id="{EC52888B-EC90-4ADA-AA01-B7EE08A87943}">
          <p14:sldIdLst>
            <p14:sldId id="2147474123"/>
            <p14:sldId id="2147473942"/>
            <p14:sldId id="2147473943"/>
            <p14:sldId id="2147474044"/>
            <p14:sldId id="2147474046"/>
            <p14:sldId id="2147474047"/>
            <p14:sldId id="2147474111"/>
            <p14:sldId id="2147474112"/>
            <p14:sldId id="2147474048"/>
            <p14:sldId id="2147474050"/>
            <p14:sldId id="2147474049"/>
            <p14:sldId id="2147474051"/>
            <p14:sldId id="2147474045"/>
            <p14:sldId id="2147474052"/>
            <p14:sldId id="2147474053"/>
            <p14:sldId id="2147474054"/>
            <p14:sldId id="2147474161"/>
            <p14:sldId id="2147474164"/>
            <p14:sldId id="2147474166"/>
            <p14:sldId id="2147474066"/>
            <p14:sldId id="2147474173"/>
            <p14:sldId id="2147474057"/>
            <p14:sldId id="2147474059"/>
            <p14:sldId id="2147474060"/>
            <p14:sldId id="2147474167"/>
            <p14:sldId id="2147474104"/>
            <p14:sldId id="2147474174"/>
            <p14:sldId id="2147474062"/>
            <p14:sldId id="2147474170"/>
            <p14:sldId id="2147474068"/>
            <p14:sldId id="2147474069"/>
            <p14:sldId id="2147474070"/>
            <p14:sldId id="2147474071"/>
            <p14:sldId id="2147474072"/>
            <p14:sldId id="2147474073"/>
            <p14:sldId id="2147474074"/>
            <p14:sldId id="2147474075"/>
            <p14:sldId id="2147474114"/>
            <p14:sldId id="2147474076"/>
            <p14:sldId id="2147474171"/>
            <p14:sldId id="2147474079"/>
            <p14:sldId id="2147474080"/>
            <p14:sldId id="2147474082"/>
            <p14:sldId id="2147474081"/>
            <p14:sldId id="2147474088"/>
            <p14:sldId id="214747378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7C"/>
    <a:srgbClr val="B7D3D3"/>
    <a:srgbClr val="399598"/>
    <a:srgbClr val="000000"/>
    <a:srgbClr val="B6D3D4"/>
    <a:srgbClr val="390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F682EC-AAB7-40A5-BE03-48A8A3407FB0}" v="23" dt="2026-07-29T02:22:27.7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3" autoAdjust="0"/>
  </p:normalViewPr>
  <p:slideViewPr>
    <p:cSldViewPr snapToGrid="0">
      <p:cViewPr varScale="1">
        <p:scale>
          <a:sx n="117" d="100"/>
          <a:sy n="117" d="100"/>
        </p:scale>
        <p:origin x="3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notesMaster" Target="notesMasters/notesMaster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microsoft.com/office/2015/10/relationships/revisionInfo" Target="revisionInfo.xml"/><Relationship Id="rId172" Type="http://schemas.openxmlformats.org/officeDocument/2006/relationships/tags" Target="tags/tag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microsoft.com/office/2018/10/relationships/authors" Target="author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54885D-24A4-4AB8-B9C8-D2666BA689B0}"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AU"/>
        </a:p>
      </dgm:t>
    </dgm:pt>
    <dgm:pt modelId="{2071B70C-37F5-42CC-B770-6274648B84E7}">
      <dgm:prSet phldrT="[Text]"/>
      <dgm:spPr>
        <a:solidFill>
          <a:srgbClr val="399598">
            <a:alpha val="50196"/>
          </a:srgbClr>
        </a:solidFill>
      </dgm:spPr>
      <dgm:t>
        <a:bodyPr/>
        <a:lstStyle/>
        <a:p>
          <a:r>
            <a:rPr lang="en-AU" b="1" dirty="0">
              <a:solidFill>
                <a:schemeClr val="bg1"/>
              </a:solidFill>
              <a:latin typeface="Arial" panose="020B0604020202020204" pitchFamily="34" charset="0"/>
              <a:ea typeface="Calibri" panose="020F0502020204030204" pitchFamily="34" charset="0"/>
              <a:cs typeface="Arial" panose="020B0604020202020204" pitchFamily="34" charset="0"/>
            </a:rPr>
            <a:t>Layering</a:t>
          </a:r>
          <a:endParaRPr lang="en-AU" b="1" dirty="0">
            <a:solidFill>
              <a:schemeClr val="bg1"/>
            </a:solidFill>
            <a:latin typeface="Arial" panose="020B0604020202020204" pitchFamily="34" charset="0"/>
            <a:cs typeface="Arial" panose="020B0604020202020204" pitchFamily="34" charset="0"/>
          </a:endParaRPr>
        </a:p>
      </dgm:t>
    </dgm:pt>
    <dgm:pt modelId="{717840E2-52AE-44B0-935B-8C827A14BAF4}" type="parTrans" cxnId="{98D27C5F-7E79-4245-8996-1755DA6E27BA}">
      <dgm:prSet/>
      <dgm:spPr/>
      <dgm:t>
        <a:bodyPr/>
        <a:lstStyle/>
        <a:p>
          <a:endParaRPr lang="en-AU"/>
        </a:p>
      </dgm:t>
    </dgm:pt>
    <dgm:pt modelId="{AA71EE52-9690-462A-9914-9B5B76D4DB38}" type="sibTrans" cxnId="{98D27C5F-7E79-4245-8996-1755DA6E27BA}">
      <dgm:prSet/>
      <dgm:spPr/>
      <dgm:t>
        <a:bodyPr/>
        <a:lstStyle/>
        <a:p>
          <a:endParaRPr lang="en-AU"/>
        </a:p>
      </dgm:t>
    </dgm:pt>
    <dgm:pt modelId="{767E0F6D-98EE-48F0-9550-25C2B3AFFA86}">
      <dgm:prSet phldrT="[Text]"/>
      <dgm:spPr>
        <a:solidFill>
          <a:srgbClr val="399598">
            <a:alpha val="74902"/>
          </a:srgbClr>
        </a:solidFill>
      </dgm:spPr>
      <dgm:t>
        <a:bodyPr/>
        <a:lstStyle/>
        <a:p>
          <a:r>
            <a:rPr lang="en-AU" b="1" dirty="0">
              <a:latin typeface="Arial" panose="020B0604020202020204" pitchFamily="34" charset="0"/>
              <a:ea typeface="Calibri" panose="020F0502020204030204" pitchFamily="34" charset="0"/>
              <a:cs typeface="Arial" panose="020B0604020202020204" pitchFamily="34" charset="0"/>
            </a:rPr>
            <a:t>Integration</a:t>
          </a:r>
          <a:endParaRPr lang="en-AU" dirty="0">
            <a:latin typeface="Arial" panose="020B0604020202020204" pitchFamily="34" charset="0"/>
            <a:cs typeface="Arial" panose="020B0604020202020204" pitchFamily="34" charset="0"/>
          </a:endParaRPr>
        </a:p>
      </dgm:t>
    </dgm:pt>
    <dgm:pt modelId="{3697E9A5-491E-4DA8-8DEA-238CA72FAB9A}" type="parTrans" cxnId="{5BA2D311-A167-427A-89B5-15408F21ACB5}">
      <dgm:prSet/>
      <dgm:spPr/>
      <dgm:t>
        <a:bodyPr/>
        <a:lstStyle/>
        <a:p>
          <a:endParaRPr lang="en-AU"/>
        </a:p>
      </dgm:t>
    </dgm:pt>
    <dgm:pt modelId="{B4422636-DEB0-4188-AF19-4A455E8CFBED}" type="sibTrans" cxnId="{5BA2D311-A167-427A-89B5-15408F21ACB5}">
      <dgm:prSet/>
      <dgm:spPr/>
      <dgm:t>
        <a:bodyPr/>
        <a:lstStyle/>
        <a:p>
          <a:endParaRPr lang="en-AU"/>
        </a:p>
      </dgm:t>
    </dgm:pt>
    <dgm:pt modelId="{15841CAF-02A7-4047-80E4-0674E6D265A0}">
      <dgm:prSet phldrT="[Text]" phldr="0"/>
      <dgm:spPr>
        <a:solidFill>
          <a:srgbClr val="007A7C">
            <a:alpha val="25098"/>
          </a:srgbClr>
        </a:solidFill>
      </dgm:spPr>
      <dgm:t>
        <a:bodyPr/>
        <a:lstStyle/>
        <a:p>
          <a:r>
            <a:rPr lang="en-AU" b="1"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Placement</a:t>
          </a:r>
        </a:p>
      </dgm:t>
    </dgm:pt>
    <dgm:pt modelId="{2FA50851-82FE-4133-BBCC-ECD7CE04CCC0}" type="parTrans" cxnId="{EE6B3449-1203-45BA-BBBE-D016A523CAB2}">
      <dgm:prSet/>
      <dgm:spPr/>
      <dgm:t>
        <a:bodyPr/>
        <a:lstStyle/>
        <a:p>
          <a:endParaRPr lang="en-AU"/>
        </a:p>
      </dgm:t>
    </dgm:pt>
    <dgm:pt modelId="{AC8E18C8-BEE3-4362-8148-CE43C28B951A}" type="sibTrans" cxnId="{EE6B3449-1203-45BA-BBBE-D016A523CAB2}">
      <dgm:prSet/>
      <dgm:spPr/>
      <dgm:t>
        <a:bodyPr/>
        <a:lstStyle/>
        <a:p>
          <a:endParaRPr lang="en-AU"/>
        </a:p>
      </dgm:t>
    </dgm:pt>
    <dgm:pt modelId="{32DA4D57-9E93-41A7-B7EF-DAA08C6155AA}" type="pres">
      <dgm:prSet presAssocID="{9B54885D-24A4-4AB8-B9C8-D2666BA689B0}" presName="compositeShape" presStyleCnt="0">
        <dgm:presLayoutVars>
          <dgm:chMax val="7"/>
          <dgm:dir/>
          <dgm:resizeHandles val="exact"/>
        </dgm:presLayoutVars>
      </dgm:prSet>
      <dgm:spPr/>
    </dgm:pt>
    <dgm:pt modelId="{8585661C-B44C-4CA4-9AB8-460651B2905B}" type="pres">
      <dgm:prSet presAssocID="{9B54885D-24A4-4AB8-B9C8-D2666BA689B0}" presName="wedge1" presStyleLbl="node1" presStyleIdx="0" presStyleCnt="3"/>
      <dgm:spPr/>
    </dgm:pt>
    <dgm:pt modelId="{E3556D81-A2D7-42F3-89F4-D7EF8DC2B382}" type="pres">
      <dgm:prSet presAssocID="{9B54885D-24A4-4AB8-B9C8-D2666BA689B0}" presName="dummy1a" presStyleCnt="0"/>
      <dgm:spPr/>
    </dgm:pt>
    <dgm:pt modelId="{C3106478-6515-4769-BFBF-492E94C93768}" type="pres">
      <dgm:prSet presAssocID="{9B54885D-24A4-4AB8-B9C8-D2666BA689B0}" presName="dummy1b" presStyleCnt="0"/>
      <dgm:spPr/>
    </dgm:pt>
    <dgm:pt modelId="{883402FA-309D-4BFE-A7EB-B5C9D6AA320A}" type="pres">
      <dgm:prSet presAssocID="{9B54885D-24A4-4AB8-B9C8-D2666BA689B0}" presName="wedge1Tx" presStyleLbl="node1" presStyleIdx="0" presStyleCnt="3">
        <dgm:presLayoutVars>
          <dgm:chMax val="0"/>
          <dgm:chPref val="0"/>
          <dgm:bulletEnabled val="1"/>
        </dgm:presLayoutVars>
      </dgm:prSet>
      <dgm:spPr/>
    </dgm:pt>
    <dgm:pt modelId="{42650D6C-1388-46FE-84A6-467513ABB363}" type="pres">
      <dgm:prSet presAssocID="{9B54885D-24A4-4AB8-B9C8-D2666BA689B0}" presName="wedge2" presStyleLbl="node1" presStyleIdx="1" presStyleCnt="3"/>
      <dgm:spPr/>
    </dgm:pt>
    <dgm:pt modelId="{82C3E041-6D38-4D64-8EF2-97E9B2F443A1}" type="pres">
      <dgm:prSet presAssocID="{9B54885D-24A4-4AB8-B9C8-D2666BA689B0}" presName="dummy2a" presStyleCnt="0"/>
      <dgm:spPr/>
    </dgm:pt>
    <dgm:pt modelId="{A886240A-011F-493E-A2F3-08C0380FF274}" type="pres">
      <dgm:prSet presAssocID="{9B54885D-24A4-4AB8-B9C8-D2666BA689B0}" presName="dummy2b" presStyleCnt="0"/>
      <dgm:spPr/>
    </dgm:pt>
    <dgm:pt modelId="{BBE2A16A-F8B5-4ADB-8F5D-6B7FB052F140}" type="pres">
      <dgm:prSet presAssocID="{9B54885D-24A4-4AB8-B9C8-D2666BA689B0}" presName="wedge2Tx" presStyleLbl="node1" presStyleIdx="1" presStyleCnt="3">
        <dgm:presLayoutVars>
          <dgm:chMax val="0"/>
          <dgm:chPref val="0"/>
          <dgm:bulletEnabled val="1"/>
        </dgm:presLayoutVars>
      </dgm:prSet>
      <dgm:spPr/>
    </dgm:pt>
    <dgm:pt modelId="{4A5CC245-250C-4B8D-BD78-84FF0AE64862}" type="pres">
      <dgm:prSet presAssocID="{9B54885D-24A4-4AB8-B9C8-D2666BA689B0}" presName="wedge3" presStyleLbl="node1" presStyleIdx="2" presStyleCnt="3"/>
      <dgm:spPr/>
    </dgm:pt>
    <dgm:pt modelId="{814DACFF-72A4-45E6-AF18-9627F66ECD54}" type="pres">
      <dgm:prSet presAssocID="{9B54885D-24A4-4AB8-B9C8-D2666BA689B0}" presName="dummy3a" presStyleCnt="0"/>
      <dgm:spPr/>
    </dgm:pt>
    <dgm:pt modelId="{5D05EA7F-22F3-4B6E-90FC-1E50AFFE4409}" type="pres">
      <dgm:prSet presAssocID="{9B54885D-24A4-4AB8-B9C8-D2666BA689B0}" presName="dummy3b" presStyleCnt="0"/>
      <dgm:spPr/>
    </dgm:pt>
    <dgm:pt modelId="{CE27DE39-6DC0-41CD-A907-744BAD53F1A6}" type="pres">
      <dgm:prSet presAssocID="{9B54885D-24A4-4AB8-B9C8-D2666BA689B0}" presName="wedge3Tx" presStyleLbl="node1" presStyleIdx="2" presStyleCnt="3">
        <dgm:presLayoutVars>
          <dgm:chMax val="0"/>
          <dgm:chPref val="0"/>
          <dgm:bulletEnabled val="1"/>
        </dgm:presLayoutVars>
      </dgm:prSet>
      <dgm:spPr/>
    </dgm:pt>
    <dgm:pt modelId="{FB778EA8-45C7-419E-95EA-5D83B5720BC4}" type="pres">
      <dgm:prSet presAssocID="{AA71EE52-9690-462A-9914-9B5B76D4DB38}" presName="arrowWedge1" presStyleLbl="fgSibTrans2D1" presStyleIdx="0" presStyleCnt="3"/>
      <dgm:spPr>
        <a:solidFill>
          <a:srgbClr val="007A7C"/>
        </a:solidFill>
      </dgm:spPr>
    </dgm:pt>
    <dgm:pt modelId="{BD41275F-A492-4D0D-BF9A-FA0F473361B0}" type="pres">
      <dgm:prSet presAssocID="{B4422636-DEB0-4188-AF19-4A455E8CFBED}" presName="arrowWedge2" presStyleLbl="fgSibTrans2D1" presStyleIdx="1" presStyleCnt="3"/>
      <dgm:spPr>
        <a:solidFill>
          <a:srgbClr val="007A7C"/>
        </a:solidFill>
      </dgm:spPr>
    </dgm:pt>
    <dgm:pt modelId="{3A14AFC2-CA34-4E36-A698-D97914FE74B5}" type="pres">
      <dgm:prSet presAssocID="{AC8E18C8-BEE3-4362-8148-CE43C28B951A}" presName="arrowWedge3" presStyleLbl="fgSibTrans2D1" presStyleIdx="2" presStyleCnt="3"/>
      <dgm:spPr>
        <a:solidFill>
          <a:srgbClr val="007A7C"/>
        </a:solidFill>
      </dgm:spPr>
    </dgm:pt>
  </dgm:ptLst>
  <dgm:cxnLst>
    <dgm:cxn modelId="{5BA2D311-A167-427A-89B5-15408F21ACB5}" srcId="{9B54885D-24A4-4AB8-B9C8-D2666BA689B0}" destId="{767E0F6D-98EE-48F0-9550-25C2B3AFFA86}" srcOrd="1" destOrd="0" parTransId="{3697E9A5-491E-4DA8-8DEA-238CA72FAB9A}" sibTransId="{B4422636-DEB0-4188-AF19-4A455E8CFBED}"/>
    <dgm:cxn modelId="{98D27C5F-7E79-4245-8996-1755DA6E27BA}" srcId="{9B54885D-24A4-4AB8-B9C8-D2666BA689B0}" destId="{2071B70C-37F5-42CC-B770-6274648B84E7}" srcOrd="0" destOrd="0" parTransId="{717840E2-52AE-44B0-935B-8C827A14BAF4}" sibTransId="{AA71EE52-9690-462A-9914-9B5B76D4DB38}"/>
    <dgm:cxn modelId="{EE6B3449-1203-45BA-BBBE-D016A523CAB2}" srcId="{9B54885D-24A4-4AB8-B9C8-D2666BA689B0}" destId="{15841CAF-02A7-4047-80E4-0674E6D265A0}" srcOrd="2" destOrd="0" parTransId="{2FA50851-82FE-4133-BBCC-ECD7CE04CCC0}" sibTransId="{AC8E18C8-BEE3-4362-8148-CE43C28B951A}"/>
    <dgm:cxn modelId="{227F936B-6058-4895-8203-C5080E8675E8}" type="presOf" srcId="{15841CAF-02A7-4047-80E4-0674E6D265A0}" destId="{CE27DE39-6DC0-41CD-A907-744BAD53F1A6}" srcOrd="1" destOrd="0" presId="urn:microsoft.com/office/officeart/2005/8/layout/cycle8"/>
    <dgm:cxn modelId="{F6D7B086-20CD-4245-A8B6-7A19123A5D23}" type="presOf" srcId="{15841CAF-02A7-4047-80E4-0674E6D265A0}" destId="{4A5CC245-250C-4B8D-BD78-84FF0AE64862}" srcOrd="0" destOrd="0" presId="urn:microsoft.com/office/officeart/2005/8/layout/cycle8"/>
    <dgm:cxn modelId="{F3ECEBA2-FABA-425D-9B4C-87A75A450BAA}" type="presOf" srcId="{2071B70C-37F5-42CC-B770-6274648B84E7}" destId="{8585661C-B44C-4CA4-9AB8-460651B2905B}" srcOrd="0" destOrd="0" presId="urn:microsoft.com/office/officeart/2005/8/layout/cycle8"/>
    <dgm:cxn modelId="{ADFC90C6-36A2-4422-8AF6-26A1F856F017}" type="presOf" srcId="{2071B70C-37F5-42CC-B770-6274648B84E7}" destId="{883402FA-309D-4BFE-A7EB-B5C9D6AA320A}" srcOrd="1" destOrd="0" presId="urn:microsoft.com/office/officeart/2005/8/layout/cycle8"/>
    <dgm:cxn modelId="{B695A4D1-0D55-4303-8FA6-7FA4B0D741B2}" type="presOf" srcId="{767E0F6D-98EE-48F0-9550-25C2B3AFFA86}" destId="{42650D6C-1388-46FE-84A6-467513ABB363}" srcOrd="0" destOrd="0" presId="urn:microsoft.com/office/officeart/2005/8/layout/cycle8"/>
    <dgm:cxn modelId="{60AD7BD9-8386-4B6E-AE7A-9F8CB290C45D}" type="presOf" srcId="{9B54885D-24A4-4AB8-B9C8-D2666BA689B0}" destId="{32DA4D57-9E93-41A7-B7EF-DAA08C6155AA}" srcOrd="0" destOrd="0" presId="urn:microsoft.com/office/officeart/2005/8/layout/cycle8"/>
    <dgm:cxn modelId="{A899C8FA-8C59-4867-8D8D-6512BAF895F1}" type="presOf" srcId="{767E0F6D-98EE-48F0-9550-25C2B3AFFA86}" destId="{BBE2A16A-F8B5-4ADB-8F5D-6B7FB052F140}" srcOrd="1" destOrd="0" presId="urn:microsoft.com/office/officeart/2005/8/layout/cycle8"/>
    <dgm:cxn modelId="{D5A4F2CC-F4FB-4B78-976A-EE865E94CCE9}" type="presParOf" srcId="{32DA4D57-9E93-41A7-B7EF-DAA08C6155AA}" destId="{8585661C-B44C-4CA4-9AB8-460651B2905B}" srcOrd="0" destOrd="0" presId="urn:microsoft.com/office/officeart/2005/8/layout/cycle8"/>
    <dgm:cxn modelId="{EC766AC0-FA77-4015-87B4-DE2FF714B2C8}" type="presParOf" srcId="{32DA4D57-9E93-41A7-B7EF-DAA08C6155AA}" destId="{E3556D81-A2D7-42F3-89F4-D7EF8DC2B382}" srcOrd="1" destOrd="0" presId="urn:microsoft.com/office/officeart/2005/8/layout/cycle8"/>
    <dgm:cxn modelId="{1543CD34-6204-4334-866F-55D0FB44B3F9}" type="presParOf" srcId="{32DA4D57-9E93-41A7-B7EF-DAA08C6155AA}" destId="{C3106478-6515-4769-BFBF-492E94C93768}" srcOrd="2" destOrd="0" presId="urn:microsoft.com/office/officeart/2005/8/layout/cycle8"/>
    <dgm:cxn modelId="{E30C278B-6E79-47D9-81E8-048F69FD29C6}" type="presParOf" srcId="{32DA4D57-9E93-41A7-B7EF-DAA08C6155AA}" destId="{883402FA-309D-4BFE-A7EB-B5C9D6AA320A}" srcOrd="3" destOrd="0" presId="urn:microsoft.com/office/officeart/2005/8/layout/cycle8"/>
    <dgm:cxn modelId="{57291969-FE34-4FAD-B9F1-4C8D94F77FA9}" type="presParOf" srcId="{32DA4D57-9E93-41A7-B7EF-DAA08C6155AA}" destId="{42650D6C-1388-46FE-84A6-467513ABB363}" srcOrd="4" destOrd="0" presId="urn:microsoft.com/office/officeart/2005/8/layout/cycle8"/>
    <dgm:cxn modelId="{F575D9BD-E41B-4226-9842-D65FA86286E3}" type="presParOf" srcId="{32DA4D57-9E93-41A7-B7EF-DAA08C6155AA}" destId="{82C3E041-6D38-4D64-8EF2-97E9B2F443A1}" srcOrd="5" destOrd="0" presId="urn:microsoft.com/office/officeart/2005/8/layout/cycle8"/>
    <dgm:cxn modelId="{88E4053F-0CEC-4BBC-8B9D-1F7545BBDBC9}" type="presParOf" srcId="{32DA4D57-9E93-41A7-B7EF-DAA08C6155AA}" destId="{A886240A-011F-493E-A2F3-08C0380FF274}" srcOrd="6" destOrd="0" presId="urn:microsoft.com/office/officeart/2005/8/layout/cycle8"/>
    <dgm:cxn modelId="{B490972A-7C7B-49ED-97E5-EE755EF8B045}" type="presParOf" srcId="{32DA4D57-9E93-41A7-B7EF-DAA08C6155AA}" destId="{BBE2A16A-F8B5-4ADB-8F5D-6B7FB052F140}" srcOrd="7" destOrd="0" presId="urn:microsoft.com/office/officeart/2005/8/layout/cycle8"/>
    <dgm:cxn modelId="{8A566579-671B-4DA4-AEE6-4A8E48B9110D}" type="presParOf" srcId="{32DA4D57-9E93-41A7-B7EF-DAA08C6155AA}" destId="{4A5CC245-250C-4B8D-BD78-84FF0AE64862}" srcOrd="8" destOrd="0" presId="urn:microsoft.com/office/officeart/2005/8/layout/cycle8"/>
    <dgm:cxn modelId="{3E5DAEB5-7F9E-4114-8E39-F0D6EB2E50FB}" type="presParOf" srcId="{32DA4D57-9E93-41A7-B7EF-DAA08C6155AA}" destId="{814DACFF-72A4-45E6-AF18-9627F66ECD54}" srcOrd="9" destOrd="0" presId="urn:microsoft.com/office/officeart/2005/8/layout/cycle8"/>
    <dgm:cxn modelId="{D2D40895-2DB5-4803-BD50-A7F8F78C3D62}" type="presParOf" srcId="{32DA4D57-9E93-41A7-B7EF-DAA08C6155AA}" destId="{5D05EA7F-22F3-4B6E-90FC-1E50AFFE4409}" srcOrd="10" destOrd="0" presId="urn:microsoft.com/office/officeart/2005/8/layout/cycle8"/>
    <dgm:cxn modelId="{0D206A5F-6B66-45BA-9A09-CDF9B467A304}" type="presParOf" srcId="{32DA4D57-9E93-41A7-B7EF-DAA08C6155AA}" destId="{CE27DE39-6DC0-41CD-A907-744BAD53F1A6}" srcOrd="11" destOrd="0" presId="urn:microsoft.com/office/officeart/2005/8/layout/cycle8"/>
    <dgm:cxn modelId="{399263F0-21F0-413F-BEC5-517A86173CE1}" type="presParOf" srcId="{32DA4D57-9E93-41A7-B7EF-DAA08C6155AA}" destId="{FB778EA8-45C7-419E-95EA-5D83B5720BC4}" srcOrd="12" destOrd="0" presId="urn:microsoft.com/office/officeart/2005/8/layout/cycle8"/>
    <dgm:cxn modelId="{1E1E2106-020C-409E-9C07-4D88F798D955}" type="presParOf" srcId="{32DA4D57-9E93-41A7-B7EF-DAA08C6155AA}" destId="{BD41275F-A492-4D0D-BF9A-FA0F473361B0}" srcOrd="13" destOrd="0" presId="urn:microsoft.com/office/officeart/2005/8/layout/cycle8"/>
    <dgm:cxn modelId="{4711C6BC-6347-40EC-8A4D-6BB4E8B2520D}" type="presParOf" srcId="{32DA4D57-9E93-41A7-B7EF-DAA08C6155AA}" destId="{3A14AFC2-CA34-4E36-A698-D97914FE74B5}"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9480F1-FFBB-490A-944A-E0A399B0CD6E}" type="doc">
      <dgm:prSet loTypeId="urn:microsoft.com/office/officeart/2005/8/layout/vList3" loCatId="picture" qsTypeId="urn:microsoft.com/office/officeart/2005/8/quickstyle/simple1" qsCatId="simple" csTypeId="urn:microsoft.com/office/officeart/2005/8/colors/accent1_5" csCatId="accent1" phldr="1"/>
      <dgm:spPr/>
      <dgm:t>
        <a:bodyPr/>
        <a:lstStyle/>
        <a:p>
          <a:endParaRPr lang="en-US"/>
        </a:p>
      </dgm:t>
    </dgm:pt>
    <dgm:pt modelId="{2025BCC3-7277-49B1-9992-B2F5921D6BC1}">
      <dgm:prSet phldrT="[Text]" custT="1"/>
      <dgm:spPr>
        <a:xfrm rot="10800000">
          <a:off x="468903" y="1286183"/>
          <a:ext cx="3453000" cy="1020502"/>
        </a:xfrm>
        <a:prstGeom prst="homePlate">
          <a:avLst/>
        </a:prstGeom>
        <a:solidFill>
          <a:srgbClr val="4CA2A3"/>
        </a:solidFill>
        <a:ln w="25400" cap="flat" cmpd="sng" algn="ctr">
          <a:solidFill>
            <a:sysClr val="window" lastClr="FFFFFF">
              <a:hueOff val="0"/>
              <a:satOff val="0"/>
              <a:lumOff val="0"/>
              <a:alphaOff val="0"/>
            </a:sysClr>
          </a:solidFill>
          <a:prstDash val="solid"/>
        </a:ln>
        <a:effectLst/>
      </dgm:spPr>
      <dgm:t>
        <a:bodyPr/>
        <a:lstStyle/>
        <a:p>
          <a:pPr>
            <a:buNone/>
          </a:pPr>
          <a:r>
            <a:rPr lang="en-GB" sz="2800" b="1" dirty="0">
              <a:solidFill>
                <a:sysClr val="window" lastClr="FFFFFF"/>
              </a:solidFill>
              <a:latin typeface="Calibri"/>
              <a:ea typeface="+mn-ea"/>
              <a:cs typeface="+mn-cs"/>
            </a:rPr>
            <a:t>Normalise</a:t>
          </a:r>
          <a:endParaRPr lang="en-US" sz="2800" b="1" dirty="0">
            <a:solidFill>
              <a:sysClr val="window" lastClr="FFFFFF"/>
            </a:solidFill>
            <a:latin typeface="Calibri"/>
            <a:ea typeface="+mn-ea"/>
            <a:cs typeface="+mn-cs"/>
          </a:endParaRPr>
        </a:p>
      </dgm:t>
    </dgm:pt>
    <dgm:pt modelId="{2729FC6B-6194-4F10-B0F0-339FA1B4814C}" type="parTrans" cxnId="{74AA88BE-42CD-42D8-A737-0FEE93E18BA2}">
      <dgm:prSet/>
      <dgm:spPr/>
      <dgm:t>
        <a:bodyPr/>
        <a:lstStyle/>
        <a:p>
          <a:endParaRPr lang="en-US"/>
        </a:p>
      </dgm:t>
    </dgm:pt>
    <dgm:pt modelId="{B10039A6-BD3B-4153-A0D6-05DF7D99A556}" type="sibTrans" cxnId="{74AA88BE-42CD-42D8-A737-0FEE93E18BA2}">
      <dgm:prSet/>
      <dgm:spPr/>
      <dgm:t>
        <a:bodyPr/>
        <a:lstStyle/>
        <a:p>
          <a:endParaRPr lang="en-US"/>
        </a:p>
      </dgm:t>
    </dgm:pt>
    <dgm:pt modelId="{0EBDC9E1-B22E-4621-B9AB-D1DA1CAADC86}">
      <dgm:prSet phldrT="[Text]" custT="1"/>
      <dgm:spPr>
        <a:xfrm rot="10800000">
          <a:off x="468903" y="2516437"/>
          <a:ext cx="3453000" cy="1020502"/>
        </a:xfrm>
        <a:prstGeom prst="homePlate">
          <a:avLst/>
        </a:prstGeom>
        <a:solidFill>
          <a:srgbClr val="007A7C">
            <a:alpha val="50000"/>
          </a:srgbClr>
        </a:solidFill>
        <a:ln w="25400" cap="flat" cmpd="sng" algn="ctr">
          <a:noFill/>
          <a:prstDash val="solid"/>
        </a:ln>
        <a:effectLst/>
      </dgm:spPr>
      <dgm:t>
        <a:bodyPr/>
        <a:lstStyle/>
        <a:p>
          <a:pPr>
            <a:buNone/>
          </a:pPr>
          <a:r>
            <a:rPr lang="en-GB" sz="2800" b="1" dirty="0">
              <a:solidFill>
                <a:sysClr val="window" lastClr="FFFFFF"/>
              </a:solidFill>
              <a:latin typeface="Calibri"/>
              <a:ea typeface="+mn-ea"/>
              <a:cs typeface="+mn-cs"/>
            </a:rPr>
            <a:t>Explain</a:t>
          </a:r>
          <a:endParaRPr lang="en-US" sz="2800" b="1" dirty="0">
            <a:solidFill>
              <a:sysClr val="window" lastClr="FFFFFF"/>
            </a:solidFill>
            <a:latin typeface="Calibri"/>
            <a:ea typeface="+mn-ea"/>
            <a:cs typeface="+mn-cs"/>
          </a:endParaRPr>
        </a:p>
      </dgm:t>
    </dgm:pt>
    <dgm:pt modelId="{2F74E84D-9D22-4E34-88C5-959500EA6774}" type="parTrans" cxnId="{D3F7BB87-3C75-4A42-AC82-B05132FA65D7}">
      <dgm:prSet/>
      <dgm:spPr/>
      <dgm:t>
        <a:bodyPr/>
        <a:lstStyle/>
        <a:p>
          <a:endParaRPr lang="en-US"/>
        </a:p>
      </dgm:t>
    </dgm:pt>
    <dgm:pt modelId="{2973B683-A326-4956-9895-0E51BF757CF8}" type="sibTrans" cxnId="{D3F7BB87-3C75-4A42-AC82-B05132FA65D7}">
      <dgm:prSet/>
      <dgm:spPr/>
      <dgm:t>
        <a:bodyPr/>
        <a:lstStyle/>
        <a:p>
          <a:endParaRPr lang="en-US"/>
        </a:p>
      </dgm:t>
    </dgm:pt>
    <dgm:pt modelId="{59A7EF9D-78F5-442E-84E9-CE3B1E4925CA}">
      <dgm:prSet phldrT="[Text]" custT="1"/>
      <dgm:spPr>
        <a:xfrm rot="10800000">
          <a:off x="468903" y="26406"/>
          <a:ext cx="3453000" cy="1020502"/>
        </a:xfrm>
        <a:prstGeom prst="homePlate">
          <a:avLst/>
        </a:prstGeom>
        <a:solidFill>
          <a:srgbClr val="007A7C"/>
        </a:solidFill>
        <a:ln w="25400" cap="flat" cmpd="sng" algn="ctr">
          <a:solidFill>
            <a:sysClr val="window" lastClr="FFFFFF">
              <a:hueOff val="0"/>
              <a:satOff val="0"/>
              <a:lumOff val="0"/>
              <a:alphaOff val="0"/>
            </a:sysClr>
          </a:solidFill>
          <a:prstDash val="solid"/>
        </a:ln>
        <a:effectLst/>
      </dgm:spPr>
      <dgm:t>
        <a:bodyPr/>
        <a:lstStyle/>
        <a:p>
          <a:pPr>
            <a:buNone/>
          </a:pPr>
          <a:r>
            <a:rPr lang="en-GB" sz="2800" b="1" dirty="0">
              <a:solidFill>
                <a:sysClr val="window" lastClr="FFFFFF"/>
              </a:solidFill>
              <a:latin typeface="Calibri"/>
              <a:ea typeface="+mn-ea"/>
              <a:cs typeface="+mn-cs"/>
            </a:rPr>
            <a:t>Acknowledge</a:t>
          </a:r>
          <a:endParaRPr lang="en-US" sz="2800" b="1" dirty="0">
            <a:solidFill>
              <a:sysClr val="window" lastClr="FFFFFF"/>
            </a:solidFill>
            <a:latin typeface="Calibri"/>
            <a:ea typeface="+mn-ea"/>
            <a:cs typeface="+mn-cs"/>
          </a:endParaRPr>
        </a:p>
      </dgm:t>
    </dgm:pt>
    <dgm:pt modelId="{C238DCD1-53D3-4C5C-AF6E-57B47A590E85}" type="parTrans" cxnId="{4025E761-FC1F-478C-B1FA-787FEB8AAA9F}">
      <dgm:prSet/>
      <dgm:spPr/>
      <dgm:t>
        <a:bodyPr/>
        <a:lstStyle/>
        <a:p>
          <a:endParaRPr lang="en-US"/>
        </a:p>
      </dgm:t>
    </dgm:pt>
    <dgm:pt modelId="{B33870A6-24BE-4E80-B61E-CFBAB04A34DD}" type="sibTrans" cxnId="{4025E761-FC1F-478C-B1FA-787FEB8AAA9F}">
      <dgm:prSet/>
      <dgm:spPr/>
      <dgm:t>
        <a:bodyPr/>
        <a:lstStyle/>
        <a:p>
          <a:endParaRPr lang="en-US"/>
        </a:p>
      </dgm:t>
    </dgm:pt>
    <dgm:pt modelId="{18D145F1-C477-4A91-953A-133A9074312B}" type="pres">
      <dgm:prSet presAssocID="{749480F1-FFBB-490A-944A-E0A399B0CD6E}" presName="linearFlow" presStyleCnt="0">
        <dgm:presLayoutVars>
          <dgm:dir/>
          <dgm:resizeHandles val="exact"/>
        </dgm:presLayoutVars>
      </dgm:prSet>
      <dgm:spPr/>
    </dgm:pt>
    <dgm:pt modelId="{363D69BD-DA97-4157-8D3A-2BBBE52B2268}" type="pres">
      <dgm:prSet presAssocID="{59A7EF9D-78F5-442E-84E9-CE3B1E4925CA}" presName="composite" presStyleCnt="0"/>
      <dgm:spPr/>
    </dgm:pt>
    <dgm:pt modelId="{AF2A0526-E725-462D-BE7E-2F37DC35F7B8}" type="pres">
      <dgm:prSet presAssocID="{59A7EF9D-78F5-442E-84E9-CE3B1E4925CA}" presName="imgShp" presStyleLbl="fgImgPlace1" presStyleIdx="0" presStyleCnt="3" custScaleX="70606" custScaleY="70606" custLinFactNeighborX="-51993" custLinFactNeighborY="943"/>
      <dgm:spPr>
        <a:xfrm>
          <a:off x="0" y="160429"/>
          <a:ext cx="720535" cy="720535"/>
        </a:xfrm>
        <a:prstGeom prst="ellipse">
          <a:avLst/>
        </a:prstGeom>
        <a:solidFill>
          <a:srgbClr val="007A7C"/>
        </a:solidFill>
        <a:ln w="25400" cap="flat" cmpd="sng" algn="ctr">
          <a:solidFill>
            <a:sysClr val="window" lastClr="FFFFFF">
              <a:hueOff val="0"/>
              <a:satOff val="0"/>
              <a:lumOff val="0"/>
              <a:alphaOff val="0"/>
            </a:sysClr>
          </a:solidFill>
          <a:prstDash val="solid"/>
        </a:ln>
        <a:effectLst/>
      </dgm:spPr>
    </dgm:pt>
    <dgm:pt modelId="{469F2048-0F10-45E7-8F17-A2A4E7D8C72F}" type="pres">
      <dgm:prSet presAssocID="{59A7EF9D-78F5-442E-84E9-CE3B1E4925CA}" presName="txShp" presStyleLbl="node1" presStyleIdx="0" presStyleCnt="3" custScaleX="120183" custLinFactNeighborY="2507">
        <dgm:presLayoutVars>
          <dgm:bulletEnabled val="1"/>
        </dgm:presLayoutVars>
      </dgm:prSet>
      <dgm:spPr/>
    </dgm:pt>
    <dgm:pt modelId="{E1FCD34B-DAE6-40FF-9094-73F10A53D5AB}" type="pres">
      <dgm:prSet presAssocID="{B33870A6-24BE-4E80-B61E-CFBAB04A34DD}" presName="spacing" presStyleCnt="0"/>
      <dgm:spPr/>
    </dgm:pt>
    <dgm:pt modelId="{27DE040B-3E5C-4BCF-9A58-8FA435432DA6}" type="pres">
      <dgm:prSet presAssocID="{2025BCC3-7277-49B1-9992-B2F5921D6BC1}" presName="composite" presStyleCnt="0"/>
      <dgm:spPr/>
    </dgm:pt>
    <dgm:pt modelId="{333EDAAF-67EE-4A05-B228-54AB5FDC9C3F}" type="pres">
      <dgm:prSet presAssocID="{2025BCC3-7277-49B1-9992-B2F5921D6BC1}" presName="imgShp" presStyleLbl="fgImgPlace1" presStyleIdx="1" presStyleCnt="3" custScaleX="70606" custScaleY="70606" custLinFactNeighborX="-51993" custLinFactNeighborY="-1628"/>
      <dgm:spPr>
        <a:xfrm>
          <a:off x="0" y="1459322"/>
          <a:ext cx="720535" cy="720535"/>
        </a:xfrm>
        <a:prstGeom prst="ellipse">
          <a:avLst/>
        </a:prstGeom>
        <a:solidFill>
          <a:srgbClr val="4CA2A3"/>
        </a:solidFill>
        <a:ln w="25400" cap="flat" cmpd="sng" algn="ctr">
          <a:solidFill>
            <a:sysClr val="window" lastClr="FFFFFF">
              <a:hueOff val="0"/>
              <a:satOff val="0"/>
              <a:lumOff val="0"/>
              <a:alphaOff val="0"/>
            </a:sysClr>
          </a:solidFill>
          <a:prstDash val="solid"/>
        </a:ln>
        <a:effectLst/>
      </dgm:spPr>
    </dgm:pt>
    <dgm:pt modelId="{96488781-FEF7-4811-AA01-633C86B3E086}" type="pres">
      <dgm:prSet presAssocID="{2025BCC3-7277-49B1-9992-B2F5921D6BC1}" presName="txShp" presStyleLbl="node1" presStyleIdx="1" presStyleCnt="3" custScaleX="120183" custLinFactNeighborY="-3897">
        <dgm:presLayoutVars>
          <dgm:bulletEnabled val="1"/>
        </dgm:presLayoutVars>
      </dgm:prSet>
      <dgm:spPr/>
    </dgm:pt>
    <dgm:pt modelId="{65BFBB4F-747A-4826-AC43-9C9F7484E7ED}" type="pres">
      <dgm:prSet presAssocID="{B10039A6-BD3B-4153-A0D6-05DF7D99A556}" presName="spacing" presStyleCnt="0"/>
      <dgm:spPr/>
    </dgm:pt>
    <dgm:pt modelId="{7F11B425-5FDA-4F73-990E-7C85C794D740}" type="pres">
      <dgm:prSet presAssocID="{0EBDC9E1-B22E-4621-B9AB-D1DA1CAADC86}" presName="composite" presStyleCnt="0"/>
      <dgm:spPr/>
    </dgm:pt>
    <dgm:pt modelId="{F15DAD58-DDB7-43C4-BACF-EEBBBE2DFD3F}" type="pres">
      <dgm:prSet presAssocID="{0EBDC9E1-B22E-4621-B9AB-D1DA1CAADC86}" presName="imgShp" presStyleLbl="fgImgPlace1" presStyleIdx="2" presStyleCnt="3" custScaleX="70606" custScaleY="70606" custLinFactNeighborX="-51993" custLinFactNeighborY="-10563"/>
      <dgm:spPr>
        <a:xfrm>
          <a:off x="0" y="2693270"/>
          <a:ext cx="720535" cy="720535"/>
        </a:xfrm>
        <a:prstGeom prst="ellipse">
          <a:avLst/>
        </a:prstGeom>
        <a:solidFill>
          <a:srgbClr val="7FBCBD"/>
        </a:solidFill>
        <a:ln w="25400" cap="flat" cmpd="sng" algn="ctr">
          <a:solidFill>
            <a:sysClr val="window" lastClr="FFFFFF">
              <a:hueOff val="0"/>
              <a:satOff val="0"/>
              <a:lumOff val="0"/>
              <a:alphaOff val="0"/>
            </a:sysClr>
          </a:solidFill>
          <a:prstDash val="solid"/>
        </a:ln>
        <a:effectLst/>
      </dgm:spPr>
    </dgm:pt>
    <dgm:pt modelId="{70413938-6205-45C7-BEE9-7C30E73CB2A8}" type="pres">
      <dgm:prSet presAssocID="{0EBDC9E1-B22E-4621-B9AB-D1DA1CAADC86}" presName="txShp" presStyleLbl="node1" presStyleIdx="2" presStyleCnt="3" custScaleX="120183" custLinFactNeighborY="-13194">
        <dgm:presLayoutVars>
          <dgm:bulletEnabled val="1"/>
        </dgm:presLayoutVars>
      </dgm:prSet>
      <dgm:spPr/>
    </dgm:pt>
  </dgm:ptLst>
  <dgm:cxnLst>
    <dgm:cxn modelId="{86BB4929-BBEE-4D19-B03C-FB98B6E3A91C}" type="presOf" srcId="{0EBDC9E1-B22E-4621-B9AB-D1DA1CAADC86}" destId="{70413938-6205-45C7-BEE9-7C30E73CB2A8}" srcOrd="0" destOrd="0" presId="urn:microsoft.com/office/officeart/2005/8/layout/vList3"/>
    <dgm:cxn modelId="{4025E761-FC1F-478C-B1FA-787FEB8AAA9F}" srcId="{749480F1-FFBB-490A-944A-E0A399B0CD6E}" destId="{59A7EF9D-78F5-442E-84E9-CE3B1E4925CA}" srcOrd="0" destOrd="0" parTransId="{C238DCD1-53D3-4C5C-AF6E-57B47A590E85}" sibTransId="{B33870A6-24BE-4E80-B61E-CFBAB04A34DD}"/>
    <dgm:cxn modelId="{E373F163-7CD9-4270-919F-C90B8A095B49}" type="presOf" srcId="{59A7EF9D-78F5-442E-84E9-CE3B1E4925CA}" destId="{469F2048-0F10-45E7-8F17-A2A4E7D8C72F}" srcOrd="0" destOrd="0" presId="urn:microsoft.com/office/officeart/2005/8/layout/vList3"/>
    <dgm:cxn modelId="{D3F7BB87-3C75-4A42-AC82-B05132FA65D7}" srcId="{749480F1-FFBB-490A-944A-E0A399B0CD6E}" destId="{0EBDC9E1-B22E-4621-B9AB-D1DA1CAADC86}" srcOrd="2" destOrd="0" parTransId="{2F74E84D-9D22-4E34-88C5-959500EA6774}" sibTransId="{2973B683-A326-4956-9895-0E51BF757CF8}"/>
    <dgm:cxn modelId="{3E4C1CBC-83ED-4E4A-AEE0-31DE664C8B28}" type="presOf" srcId="{749480F1-FFBB-490A-944A-E0A399B0CD6E}" destId="{18D145F1-C477-4A91-953A-133A9074312B}" srcOrd="0" destOrd="0" presId="urn:microsoft.com/office/officeart/2005/8/layout/vList3"/>
    <dgm:cxn modelId="{74AA88BE-42CD-42D8-A737-0FEE93E18BA2}" srcId="{749480F1-FFBB-490A-944A-E0A399B0CD6E}" destId="{2025BCC3-7277-49B1-9992-B2F5921D6BC1}" srcOrd="1" destOrd="0" parTransId="{2729FC6B-6194-4F10-B0F0-339FA1B4814C}" sibTransId="{B10039A6-BD3B-4153-A0D6-05DF7D99A556}"/>
    <dgm:cxn modelId="{AFC0D9E8-887E-4BB9-9B2D-489EEC9A221F}" type="presOf" srcId="{2025BCC3-7277-49B1-9992-B2F5921D6BC1}" destId="{96488781-FEF7-4811-AA01-633C86B3E086}" srcOrd="0" destOrd="0" presId="urn:microsoft.com/office/officeart/2005/8/layout/vList3"/>
    <dgm:cxn modelId="{8D539926-639B-466D-989F-067CD28C96DC}" type="presParOf" srcId="{18D145F1-C477-4A91-953A-133A9074312B}" destId="{363D69BD-DA97-4157-8D3A-2BBBE52B2268}" srcOrd="0" destOrd="0" presId="urn:microsoft.com/office/officeart/2005/8/layout/vList3"/>
    <dgm:cxn modelId="{5CF527D2-7166-4E1A-B61A-0B97CF50943A}" type="presParOf" srcId="{363D69BD-DA97-4157-8D3A-2BBBE52B2268}" destId="{AF2A0526-E725-462D-BE7E-2F37DC35F7B8}" srcOrd="0" destOrd="0" presId="urn:microsoft.com/office/officeart/2005/8/layout/vList3"/>
    <dgm:cxn modelId="{84C5F88D-4CB9-4609-BEBA-2CF3133EDD10}" type="presParOf" srcId="{363D69BD-DA97-4157-8D3A-2BBBE52B2268}" destId="{469F2048-0F10-45E7-8F17-A2A4E7D8C72F}" srcOrd="1" destOrd="0" presId="urn:microsoft.com/office/officeart/2005/8/layout/vList3"/>
    <dgm:cxn modelId="{81D13DAC-B66B-4FFA-9B8A-EE0330607954}" type="presParOf" srcId="{18D145F1-C477-4A91-953A-133A9074312B}" destId="{E1FCD34B-DAE6-40FF-9094-73F10A53D5AB}" srcOrd="1" destOrd="0" presId="urn:microsoft.com/office/officeart/2005/8/layout/vList3"/>
    <dgm:cxn modelId="{94A0E654-96E6-4745-87E0-A6A47EE46EDC}" type="presParOf" srcId="{18D145F1-C477-4A91-953A-133A9074312B}" destId="{27DE040B-3E5C-4BCF-9A58-8FA435432DA6}" srcOrd="2" destOrd="0" presId="urn:microsoft.com/office/officeart/2005/8/layout/vList3"/>
    <dgm:cxn modelId="{A634EC0F-D68D-4A67-BD66-963AC6903595}" type="presParOf" srcId="{27DE040B-3E5C-4BCF-9A58-8FA435432DA6}" destId="{333EDAAF-67EE-4A05-B228-54AB5FDC9C3F}" srcOrd="0" destOrd="0" presId="urn:microsoft.com/office/officeart/2005/8/layout/vList3"/>
    <dgm:cxn modelId="{BC4A3478-36F6-442B-ACFE-EBB7E1019253}" type="presParOf" srcId="{27DE040B-3E5C-4BCF-9A58-8FA435432DA6}" destId="{96488781-FEF7-4811-AA01-633C86B3E086}" srcOrd="1" destOrd="0" presId="urn:microsoft.com/office/officeart/2005/8/layout/vList3"/>
    <dgm:cxn modelId="{6BC788EC-F7AB-4486-B375-0ADED1CCE310}" type="presParOf" srcId="{18D145F1-C477-4A91-953A-133A9074312B}" destId="{65BFBB4F-747A-4826-AC43-9C9F7484E7ED}" srcOrd="3" destOrd="0" presId="urn:microsoft.com/office/officeart/2005/8/layout/vList3"/>
    <dgm:cxn modelId="{5EA32C4B-9CB3-440A-9F57-5889B2ED77E3}" type="presParOf" srcId="{18D145F1-C477-4A91-953A-133A9074312B}" destId="{7F11B425-5FDA-4F73-990E-7C85C794D740}" srcOrd="4" destOrd="0" presId="urn:microsoft.com/office/officeart/2005/8/layout/vList3"/>
    <dgm:cxn modelId="{5BACE51F-73F4-4BF3-87C9-248714D0863F}" type="presParOf" srcId="{7F11B425-5FDA-4F73-990E-7C85C794D740}" destId="{F15DAD58-DDB7-43C4-BACF-EEBBBE2DFD3F}" srcOrd="0" destOrd="0" presId="urn:microsoft.com/office/officeart/2005/8/layout/vList3"/>
    <dgm:cxn modelId="{1B259AF3-B9C0-47BC-AECA-CE78C1E90454}" type="presParOf" srcId="{7F11B425-5FDA-4F73-990E-7C85C794D740}" destId="{70413938-6205-45C7-BEE9-7C30E73CB2A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85661C-B44C-4CA4-9AB8-460651B2905B}">
      <dsp:nvSpPr>
        <dsp:cNvPr id="0" name=""/>
        <dsp:cNvSpPr/>
      </dsp:nvSpPr>
      <dsp:spPr>
        <a:xfrm>
          <a:off x="1881902" y="352213"/>
          <a:ext cx="4551680" cy="4551680"/>
        </a:xfrm>
        <a:prstGeom prst="pie">
          <a:avLst>
            <a:gd name="adj1" fmla="val 16200000"/>
            <a:gd name="adj2" fmla="val 1800000"/>
          </a:avLst>
        </a:prstGeom>
        <a:solidFill>
          <a:srgbClr val="399598">
            <a:alpha val="50196"/>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AU" sz="2400" b="1" kern="1200" dirty="0">
              <a:solidFill>
                <a:schemeClr val="bg1"/>
              </a:solidFill>
              <a:latin typeface="Arial" panose="020B0604020202020204" pitchFamily="34" charset="0"/>
              <a:ea typeface="Calibri" panose="020F0502020204030204" pitchFamily="34" charset="0"/>
              <a:cs typeface="Arial" panose="020B0604020202020204" pitchFamily="34" charset="0"/>
            </a:rPr>
            <a:t>Layering</a:t>
          </a:r>
          <a:endParaRPr lang="en-AU" sz="2400" b="1" kern="1200" dirty="0">
            <a:solidFill>
              <a:schemeClr val="bg1"/>
            </a:solidFill>
            <a:latin typeface="Arial" panose="020B0604020202020204" pitchFamily="34" charset="0"/>
            <a:cs typeface="Arial" panose="020B0604020202020204" pitchFamily="34" charset="0"/>
          </a:endParaRPr>
        </a:p>
      </dsp:txBody>
      <dsp:txXfrm>
        <a:off x="4280746" y="1316736"/>
        <a:ext cx="1625600" cy="1354666"/>
      </dsp:txXfrm>
    </dsp:sp>
    <dsp:sp modelId="{42650D6C-1388-46FE-84A6-467513ABB363}">
      <dsp:nvSpPr>
        <dsp:cNvPr id="0" name=""/>
        <dsp:cNvSpPr/>
      </dsp:nvSpPr>
      <dsp:spPr>
        <a:xfrm>
          <a:off x="1788159" y="514773"/>
          <a:ext cx="4551680" cy="4551680"/>
        </a:xfrm>
        <a:prstGeom prst="pie">
          <a:avLst>
            <a:gd name="adj1" fmla="val 1800000"/>
            <a:gd name="adj2" fmla="val 9000000"/>
          </a:avLst>
        </a:prstGeom>
        <a:solidFill>
          <a:srgbClr val="399598">
            <a:alpha val="7490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AU" sz="2400" b="1" kern="1200" dirty="0">
              <a:latin typeface="Arial" panose="020B0604020202020204" pitchFamily="34" charset="0"/>
              <a:ea typeface="Calibri" panose="020F0502020204030204" pitchFamily="34" charset="0"/>
              <a:cs typeface="Arial" panose="020B0604020202020204" pitchFamily="34" charset="0"/>
            </a:rPr>
            <a:t>Integration</a:t>
          </a:r>
          <a:endParaRPr lang="en-AU" sz="2400" kern="1200" dirty="0">
            <a:latin typeface="Arial" panose="020B0604020202020204" pitchFamily="34" charset="0"/>
            <a:cs typeface="Arial" panose="020B0604020202020204" pitchFamily="34" charset="0"/>
          </a:endParaRPr>
        </a:p>
      </dsp:txBody>
      <dsp:txXfrm>
        <a:off x="2871893" y="3467946"/>
        <a:ext cx="2438400" cy="1192106"/>
      </dsp:txXfrm>
    </dsp:sp>
    <dsp:sp modelId="{4A5CC245-250C-4B8D-BD78-84FF0AE64862}">
      <dsp:nvSpPr>
        <dsp:cNvPr id="0" name=""/>
        <dsp:cNvSpPr/>
      </dsp:nvSpPr>
      <dsp:spPr>
        <a:xfrm>
          <a:off x="1694416" y="352213"/>
          <a:ext cx="4551680" cy="4551680"/>
        </a:xfrm>
        <a:prstGeom prst="pie">
          <a:avLst>
            <a:gd name="adj1" fmla="val 9000000"/>
            <a:gd name="adj2" fmla="val 16200000"/>
          </a:avLst>
        </a:prstGeom>
        <a:solidFill>
          <a:srgbClr val="007A7C">
            <a:alpha val="2509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AU" sz="2400" b="1" kern="12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Placement</a:t>
          </a:r>
        </a:p>
      </dsp:txBody>
      <dsp:txXfrm>
        <a:off x="2221653" y="1316736"/>
        <a:ext cx="1625600" cy="1354666"/>
      </dsp:txXfrm>
    </dsp:sp>
    <dsp:sp modelId="{FB778EA8-45C7-419E-95EA-5D83B5720BC4}">
      <dsp:nvSpPr>
        <dsp:cNvPr id="0" name=""/>
        <dsp:cNvSpPr/>
      </dsp:nvSpPr>
      <dsp:spPr>
        <a:xfrm>
          <a:off x="1600507" y="70442"/>
          <a:ext cx="5115221" cy="5115221"/>
        </a:xfrm>
        <a:prstGeom prst="circularArrow">
          <a:avLst>
            <a:gd name="adj1" fmla="val 5085"/>
            <a:gd name="adj2" fmla="val 327528"/>
            <a:gd name="adj3" fmla="val 1472472"/>
            <a:gd name="adj4" fmla="val 16199432"/>
            <a:gd name="adj5" fmla="val 5932"/>
          </a:avLst>
        </a:prstGeom>
        <a:solidFill>
          <a:srgbClr val="007A7C"/>
        </a:solidFill>
        <a:ln>
          <a:noFill/>
        </a:ln>
        <a:effectLst/>
      </dsp:spPr>
      <dsp:style>
        <a:lnRef idx="0">
          <a:scrgbClr r="0" g="0" b="0"/>
        </a:lnRef>
        <a:fillRef idx="1">
          <a:scrgbClr r="0" g="0" b="0"/>
        </a:fillRef>
        <a:effectRef idx="0">
          <a:scrgbClr r="0" g="0" b="0"/>
        </a:effectRef>
        <a:fontRef idx="minor">
          <a:schemeClr val="lt1"/>
        </a:fontRef>
      </dsp:style>
    </dsp:sp>
    <dsp:sp modelId="{BD41275F-A492-4D0D-BF9A-FA0F473361B0}">
      <dsp:nvSpPr>
        <dsp:cNvPr id="0" name=""/>
        <dsp:cNvSpPr/>
      </dsp:nvSpPr>
      <dsp:spPr>
        <a:xfrm>
          <a:off x="1506389" y="232714"/>
          <a:ext cx="5115221" cy="5115221"/>
        </a:xfrm>
        <a:prstGeom prst="circularArrow">
          <a:avLst>
            <a:gd name="adj1" fmla="val 5085"/>
            <a:gd name="adj2" fmla="val 327528"/>
            <a:gd name="adj3" fmla="val 8671970"/>
            <a:gd name="adj4" fmla="val 1800502"/>
            <a:gd name="adj5" fmla="val 5932"/>
          </a:avLst>
        </a:prstGeom>
        <a:solidFill>
          <a:srgbClr val="007A7C"/>
        </a:solidFill>
        <a:ln>
          <a:noFill/>
        </a:ln>
        <a:effectLst/>
      </dsp:spPr>
      <dsp:style>
        <a:lnRef idx="0">
          <a:scrgbClr r="0" g="0" b="0"/>
        </a:lnRef>
        <a:fillRef idx="1">
          <a:scrgbClr r="0" g="0" b="0"/>
        </a:fillRef>
        <a:effectRef idx="0">
          <a:scrgbClr r="0" g="0" b="0"/>
        </a:effectRef>
        <a:fontRef idx="minor">
          <a:schemeClr val="lt1"/>
        </a:fontRef>
      </dsp:style>
    </dsp:sp>
    <dsp:sp modelId="{3A14AFC2-CA34-4E36-A698-D97914FE74B5}">
      <dsp:nvSpPr>
        <dsp:cNvPr id="0" name=""/>
        <dsp:cNvSpPr/>
      </dsp:nvSpPr>
      <dsp:spPr>
        <a:xfrm>
          <a:off x="1412270" y="70442"/>
          <a:ext cx="5115221" cy="5115221"/>
        </a:xfrm>
        <a:prstGeom prst="circularArrow">
          <a:avLst>
            <a:gd name="adj1" fmla="val 5085"/>
            <a:gd name="adj2" fmla="val 327528"/>
            <a:gd name="adj3" fmla="val 15873039"/>
            <a:gd name="adj4" fmla="val 9000000"/>
            <a:gd name="adj5" fmla="val 5932"/>
          </a:avLst>
        </a:prstGeom>
        <a:solidFill>
          <a:srgbClr val="007A7C"/>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F2048-0F10-45E7-8F17-A2A4E7D8C72F}">
      <dsp:nvSpPr>
        <dsp:cNvPr id="0" name=""/>
        <dsp:cNvSpPr/>
      </dsp:nvSpPr>
      <dsp:spPr>
        <a:xfrm rot="10800000">
          <a:off x="468903" y="26406"/>
          <a:ext cx="3453000" cy="1020502"/>
        </a:xfrm>
        <a:prstGeom prst="homePlate">
          <a:avLst/>
        </a:prstGeom>
        <a:solidFill>
          <a:srgbClr val="007A7C"/>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013"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ysClr val="window" lastClr="FFFFFF"/>
              </a:solidFill>
              <a:latin typeface="Calibri"/>
              <a:ea typeface="+mn-ea"/>
              <a:cs typeface="+mn-cs"/>
            </a:rPr>
            <a:t>Acknowledge</a:t>
          </a:r>
          <a:endParaRPr lang="en-US" sz="2800" b="1" kern="1200" dirty="0">
            <a:solidFill>
              <a:sysClr val="window" lastClr="FFFFFF"/>
            </a:solidFill>
            <a:latin typeface="Calibri"/>
            <a:ea typeface="+mn-ea"/>
            <a:cs typeface="+mn-cs"/>
          </a:endParaRPr>
        </a:p>
      </dsp:txBody>
      <dsp:txXfrm rot="10800000">
        <a:off x="724028" y="26406"/>
        <a:ext cx="3197875" cy="1020502"/>
      </dsp:txXfrm>
    </dsp:sp>
    <dsp:sp modelId="{AF2A0526-E725-462D-BE7E-2F37DC35F7B8}">
      <dsp:nvSpPr>
        <dsp:cNvPr id="0" name=""/>
        <dsp:cNvSpPr/>
      </dsp:nvSpPr>
      <dsp:spPr>
        <a:xfrm>
          <a:off x="0" y="160429"/>
          <a:ext cx="720535" cy="720535"/>
        </a:xfrm>
        <a:prstGeom prst="ellipse">
          <a:avLst/>
        </a:prstGeom>
        <a:solidFill>
          <a:srgbClr val="007A7C"/>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6488781-FEF7-4811-AA01-633C86B3E086}">
      <dsp:nvSpPr>
        <dsp:cNvPr id="0" name=""/>
        <dsp:cNvSpPr/>
      </dsp:nvSpPr>
      <dsp:spPr>
        <a:xfrm rot="10800000">
          <a:off x="468903" y="1286183"/>
          <a:ext cx="3453000" cy="1020502"/>
        </a:xfrm>
        <a:prstGeom prst="homePlate">
          <a:avLst/>
        </a:prstGeom>
        <a:solidFill>
          <a:srgbClr val="4CA2A3"/>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013"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ysClr val="window" lastClr="FFFFFF"/>
              </a:solidFill>
              <a:latin typeface="Calibri"/>
              <a:ea typeface="+mn-ea"/>
              <a:cs typeface="+mn-cs"/>
            </a:rPr>
            <a:t>Normalise</a:t>
          </a:r>
          <a:endParaRPr lang="en-US" sz="2800" b="1" kern="1200" dirty="0">
            <a:solidFill>
              <a:sysClr val="window" lastClr="FFFFFF"/>
            </a:solidFill>
            <a:latin typeface="Calibri"/>
            <a:ea typeface="+mn-ea"/>
            <a:cs typeface="+mn-cs"/>
          </a:endParaRPr>
        </a:p>
      </dsp:txBody>
      <dsp:txXfrm rot="10800000">
        <a:off x="724028" y="1286183"/>
        <a:ext cx="3197875" cy="1020502"/>
      </dsp:txXfrm>
    </dsp:sp>
    <dsp:sp modelId="{333EDAAF-67EE-4A05-B228-54AB5FDC9C3F}">
      <dsp:nvSpPr>
        <dsp:cNvPr id="0" name=""/>
        <dsp:cNvSpPr/>
      </dsp:nvSpPr>
      <dsp:spPr>
        <a:xfrm>
          <a:off x="0" y="1459322"/>
          <a:ext cx="720535" cy="720535"/>
        </a:xfrm>
        <a:prstGeom prst="ellipse">
          <a:avLst/>
        </a:prstGeom>
        <a:solidFill>
          <a:srgbClr val="4CA2A3"/>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0413938-6205-45C7-BEE9-7C30E73CB2A8}">
      <dsp:nvSpPr>
        <dsp:cNvPr id="0" name=""/>
        <dsp:cNvSpPr/>
      </dsp:nvSpPr>
      <dsp:spPr>
        <a:xfrm rot="10800000">
          <a:off x="468903" y="2516437"/>
          <a:ext cx="3453000" cy="1020502"/>
        </a:xfrm>
        <a:prstGeom prst="homePlate">
          <a:avLst/>
        </a:prstGeom>
        <a:solidFill>
          <a:srgbClr val="007A7C">
            <a:alpha val="50000"/>
          </a:srgbClr>
        </a:solidFill>
        <a:ln w="254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0013"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ysClr val="window" lastClr="FFFFFF"/>
              </a:solidFill>
              <a:latin typeface="Calibri"/>
              <a:ea typeface="+mn-ea"/>
              <a:cs typeface="+mn-cs"/>
            </a:rPr>
            <a:t>Explain</a:t>
          </a:r>
          <a:endParaRPr lang="en-US" sz="2800" b="1" kern="1200" dirty="0">
            <a:solidFill>
              <a:sysClr val="window" lastClr="FFFFFF"/>
            </a:solidFill>
            <a:latin typeface="Calibri"/>
            <a:ea typeface="+mn-ea"/>
            <a:cs typeface="+mn-cs"/>
          </a:endParaRPr>
        </a:p>
      </dsp:txBody>
      <dsp:txXfrm rot="10800000">
        <a:off x="724028" y="2516437"/>
        <a:ext cx="3197875" cy="1020502"/>
      </dsp:txXfrm>
    </dsp:sp>
    <dsp:sp modelId="{F15DAD58-DDB7-43C4-BACF-EEBBBE2DFD3F}">
      <dsp:nvSpPr>
        <dsp:cNvPr id="0" name=""/>
        <dsp:cNvSpPr/>
      </dsp:nvSpPr>
      <dsp:spPr>
        <a:xfrm>
          <a:off x="0" y="2693270"/>
          <a:ext cx="720535" cy="720535"/>
        </a:xfrm>
        <a:prstGeom prst="ellipse">
          <a:avLst/>
        </a:prstGeom>
        <a:solidFill>
          <a:srgbClr val="7FBCBD"/>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9B75FA87-4A3F-DB4E-8C42-7C1265456838}" type="datetimeFigureOut">
              <a:rPr lang="en-AU" smtClean="0"/>
              <a:t>31/07/2026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74A9E6-CF3A-E642-88D6-64732377428C}" type="slidenum">
              <a:rPr lang="en-AU" smtClean="0"/>
              <a:t>‹#›</a:t>
            </a:fld>
            <a:endParaRPr lang="en-AU" dirty="0"/>
          </a:p>
        </p:txBody>
      </p:sp>
    </p:spTree>
    <p:extLst>
      <p:ext uri="{BB962C8B-B14F-4D97-AF65-F5344CB8AC3E}">
        <p14:creationId xmlns:p14="http://schemas.microsoft.com/office/powerpoint/2010/main" val="192449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a:t>
            </a:fld>
            <a:endParaRPr lang="en-AU" dirty="0"/>
          </a:p>
        </p:txBody>
      </p:sp>
    </p:spTree>
    <p:extLst>
      <p:ext uri="{BB962C8B-B14F-4D97-AF65-F5344CB8AC3E}">
        <p14:creationId xmlns:p14="http://schemas.microsoft.com/office/powerpoint/2010/main" val="431477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a:t>
            </a:fld>
            <a:endParaRPr lang="en-AU" dirty="0"/>
          </a:p>
        </p:txBody>
      </p:sp>
    </p:spTree>
    <p:extLst>
      <p:ext uri="{BB962C8B-B14F-4D97-AF65-F5344CB8AC3E}">
        <p14:creationId xmlns:p14="http://schemas.microsoft.com/office/powerpoint/2010/main" val="340204563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116</a:t>
            </a:fld>
            <a:endParaRPr lang="en-AU" dirty="0"/>
          </a:p>
        </p:txBody>
      </p:sp>
    </p:spTree>
    <p:extLst>
      <p:ext uri="{BB962C8B-B14F-4D97-AF65-F5344CB8AC3E}">
        <p14:creationId xmlns:p14="http://schemas.microsoft.com/office/powerpoint/2010/main" val="156909260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BC705-98AE-7A00-E9EE-5F180D3A7F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24805-71A1-B1DB-7334-15EC234722DA}"/>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F93ECEF4-F90C-8C66-D48E-11DB5CA7F24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AD35092-E2F7-4122-D3D6-EEC9EFD48084}"/>
              </a:ext>
            </a:extLst>
          </p:cNvPr>
          <p:cNvSpPr>
            <a:spLocks noGrp="1"/>
          </p:cNvSpPr>
          <p:nvPr>
            <p:ph type="sldNum" sz="quarter" idx="5"/>
          </p:nvPr>
        </p:nvSpPr>
        <p:spPr/>
        <p:txBody>
          <a:bodyPr/>
          <a:lstStyle/>
          <a:p>
            <a:fld id="{1174A9E6-CF3A-E642-88D6-64732377428C}" type="slidenum">
              <a:rPr lang="en-AU" smtClean="0"/>
              <a:t>117</a:t>
            </a:fld>
            <a:endParaRPr lang="en-AU" dirty="0"/>
          </a:p>
        </p:txBody>
      </p:sp>
    </p:spTree>
    <p:extLst>
      <p:ext uri="{BB962C8B-B14F-4D97-AF65-F5344CB8AC3E}">
        <p14:creationId xmlns:p14="http://schemas.microsoft.com/office/powerpoint/2010/main" val="306399524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118</a:t>
            </a:fld>
            <a:endParaRPr lang="en-AU" dirty="0"/>
          </a:p>
        </p:txBody>
      </p:sp>
    </p:spTree>
    <p:extLst>
      <p:ext uri="{BB962C8B-B14F-4D97-AF65-F5344CB8AC3E}">
        <p14:creationId xmlns:p14="http://schemas.microsoft.com/office/powerpoint/2010/main" val="13875327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95EFC-20CD-AF12-772F-65926A033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19A2A-FBBF-330A-5BD1-A1DAE6CB76EB}"/>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7E40607E-FFAB-CD4A-CAEB-1BE179B93C7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E125228-F732-AD71-CD97-AE37CAD41B71}"/>
              </a:ext>
            </a:extLst>
          </p:cNvPr>
          <p:cNvSpPr>
            <a:spLocks noGrp="1"/>
          </p:cNvSpPr>
          <p:nvPr>
            <p:ph type="sldNum" sz="quarter" idx="5"/>
          </p:nvPr>
        </p:nvSpPr>
        <p:spPr/>
        <p:txBody>
          <a:bodyPr/>
          <a:lstStyle/>
          <a:p>
            <a:fld id="{1174A9E6-CF3A-E642-88D6-64732377428C}" type="slidenum">
              <a:rPr lang="en-AU" smtClean="0"/>
              <a:t>119</a:t>
            </a:fld>
            <a:endParaRPr lang="en-AU" dirty="0"/>
          </a:p>
        </p:txBody>
      </p:sp>
    </p:spTree>
    <p:extLst>
      <p:ext uri="{BB962C8B-B14F-4D97-AF65-F5344CB8AC3E}">
        <p14:creationId xmlns:p14="http://schemas.microsoft.com/office/powerpoint/2010/main" val="296547763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1744B-4B3B-18F0-9E33-D28A72B3E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B753F-533D-8BEF-DACC-6F83A56A4256}"/>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42A7C04A-C943-8F27-6993-4B77F3CC4B1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F43007B-F502-E070-4EC1-9179B97CA093}"/>
              </a:ext>
            </a:extLst>
          </p:cNvPr>
          <p:cNvSpPr>
            <a:spLocks noGrp="1"/>
          </p:cNvSpPr>
          <p:nvPr>
            <p:ph type="sldNum" sz="quarter" idx="5"/>
          </p:nvPr>
        </p:nvSpPr>
        <p:spPr/>
        <p:txBody>
          <a:bodyPr/>
          <a:lstStyle/>
          <a:p>
            <a:fld id="{1174A9E6-CF3A-E642-88D6-64732377428C}" type="slidenum">
              <a:rPr lang="en-AU" smtClean="0"/>
              <a:t>121</a:t>
            </a:fld>
            <a:endParaRPr lang="en-AU" dirty="0"/>
          </a:p>
        </p:txBody>
      </p:sp>
    </p:spTree>
    <p:extLst>
      <p:ext uri="{BB962C8B-B14F-4D97-AF65-F5344CB8AC3E}">
        <p14:creationId xmlns:p14="http://schemas.microsoft.com/office/powerpoint/2010/main" val="34966251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122</a:t>
            </a:fld>
            <a:endParaRPr lang="en-AU" dirty="0"/>
          </a:p>
        </p:txBody>
      </p:sp>
    </p:spTree>
    <p:extLst>
      <p:ext uri="{BB962C8B-B14F-4D97-AF65-F5344CB8AC3E}">
        <p14:creationId xmlns:p14="http://schemas.microsoft.com/office/powerpoint/2010/main" val="248372466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125</a:t>
            </a:fld>
            <a:endParaRPr lang="en-AU" dirty="0"/>
          </a:p>
        </p:txBody>
      </p:sp>
    </p:spTree>
    <p:extLst>
      <p:ext uri="{BB962C8B-B14F-4D97-AF65-F5344CB8AC3E}">
        <p14:creationId xmlns:p14="http://schemas.microsoft.com/office/powerpoint/2010/main" val="70174275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126</a:t>
            </a:fld>
            <a:endParaRPr lang="en-AU" dirty="0"/>
          </a:p>
        </p:txBody>
      </p:sp>
    </p:spTree>
    <p:extLst>
      <p:ext uri="{BB962C8B-B14F-4D97-AF65-F5344CB8AC3E}">
        <p14:creationId xmlns:p14="http://schemas.microsoft.com/office/powerpoint/2010/main" val="195183710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127</a:t>
            </a:fld>
            <a:endParaRPr lang="en-AU" dirty="0"/>
          </a:p>
        </p:txBody>
      </p:sp>
    </p:spTree>
    <p:extLst>
      <p:ext uri="{BB962C8B-B14F-4D97-AF65-F5344CB8AC3E}">
        <p14:creationId xmlns:p14="http://schemas.microsoft.com/office/powerpoint/2010/main" val="125471728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128</a:t>
            </a:fld>
            <a:endParaRPr lang="en-AU" dirty="0"/>
          </a:p>
        </p:txBody>
      </p:sp>
    </p:spTree>
    <p:extLst>
      <p:ext uri="{BB962C8B-B14F-4D97-AF65-F5344CB8AC3E}">
        <p14:creationId xmlns:p14="http://schemas.microsoft.com/office/powerpoint/2010/main" val="1164394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4A937-4969-8D1A-CFC6-7A56D616C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24A6D-9937-EE4B-620A-220B04E64C6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436613F-08A1-278D-27F1-1D4213B2F10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6038908-AC56-4388-71F2-5D7729E7FF74}"/>
              </a:ext>
            </a:extLst>
          </p:cNvPr>
          <p:cNvSpPr>
            <a:spLocks noGrp="1"/>
          </p:cNvSpPr>
          <p:nvPr>
            <p:ph type="sldNum" sz="quarter" idx="5"/>
          </p:nvPr>
        </p:nvSpPr>
        <p:spPr/>
        <p:txBody>
          <a:bodyPr/>
          <a:lstStyle/>
          <a:p>
            <a:fld id="{1174A9E6-CF3A-E642-88D6-64732377428C}" type="slidenum">
              <a:rPr lang="en-AU" smtClean="0"/>
              <a:t>17</a:t>
            </a:fld>
            <a:endParaRPr lang="en-AU" dirty="0"/>
          </a:p>
        </p:txBody>
      </p:sp>
    </p:spTree>
    <p:extLst>
      <p:ext uri="{BB962C8B-B14F-4D97-AF65-F5344CB8AC3E}">
        <p14:creationId xmlns:p14="http://schemas.microsoft.com/office/powerpoint/2010/main" val="321217096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129</a:t>
            </a:fld>
            <a:endParaRPr lang="en-AU" dirty="0"/>
          </a:p>
        </p:txBody>
      </p:sp>
    </p:spTree>
    <p:extLst>
      <p:ext uri="{BB962C8B-B14F-4D97-AF65-F5344CB8AC3E}">
        <p14:creationId xmlns:p14="http://schemas.microsoft.com/office/powerpoint/2010/main" val="257866135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132</a:t>
            </a:fld>
            <a:endParaRPr lang="en-AU" dirty="0"/>
          </a:p>
        </p:txBody>
      </p:sp>
    </p:spTree>
    <p:extLst>
      <p:ext uri="{BB962C8B-B14F-4D97-AF65-F5344CB8AC3E}">
        <p14:creationId xmlns:p14="http://schemas.microsoft.com/office/powerpoint/2010/main" val="157986235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133</a:t>
            </a:fld>
            <a:endParaRPr lang="en-AU" dirty="0"/>
          </a:p>
        </p:txBody>
      </p:sp>
    </p:spTree>
    <p:extLst>
      <p:ext uri="{BB962C8B-B14F-4D97-AF65-F5344CB8AC3E}">
        <p14:creationId xmlns:p14="http://schemas.microsoft.com/office/powerpoint/2010/main" val="33713203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134</a:t>
            </a:fld>
            <a:endParaRPr lang="en-AU" dirty="0"/>
          </a:p>
        </p:txBody>
      </p:sp>
    </p:spTree>
    <p:extLst>
      <p:ext uri="{BB962C8B-B14F-4D97-AF65-F5344CB8AC3E}">
        <p14:creationId xmlns:p14="http://schemas.microsoft.com/office/powerpoint/2010/main" val="399908040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135</a:t>
            </a:fld>
            <a:endParaRPr lang="en-AU" dirty="0"/>
          </a:p>
        </p:txBody>
      </p:sp>
    </p:spTree>
    <p:extLst>
      <p:ext uri="{BB962C8B-B14F-4D97-AF65-F5344CB8AC3E}">
        <p14:creationId xmlns:p14="http://schemas.microsoft.com/office/powerpoint/2010/main" val="426789074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136</a:t>
            </a:fld>
            <a:endParaRPr lang="en-AU" dirty="0"/>
          </a:p>
        </p:txBody>
      </p:sp>
    </p:spTree>
    <p:extLst>
      <p:ext uri="{BB962C8B-B14F-4D97-AF65-F5344CB8AC3E}">
        <p14:creationId xmlns:p14="http://schemas.microsoft.com/office/powerpoint/2010/main" val="272692467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137</a:t>
            </a:fld>
            <a:endParaRPr lang="en-AU" dirty="0"/>
          </a:p>
        </p:txBody>
      </p:sp>
    </p:spTree>
    <p:extLst>
      <p:ext uri="{BB962C8B-B14F-4D97-AF65-F5344CB8AC3E}">
        <p14:creationId xmlns:p14="http://schemas.microsoft.com/office/powerpoint/2010/main" val="28612639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138</a:t>
            </a:fld>
            <a:endParaRPr lang="en-AU" dirty="0"/>
          </a:p>
        </p:txBody>
      </p:sp>
    </p:spTree>
    <p:extLst>
      <p:ext uri="{BB962C8B-B14F-4D97-AF65-F5344CB8AC3E}">
        <p14:creationId xmlns:p14="http://schemas.microsoft.com/office/powerpoint/2010/main" val="136765559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139</a:t>
            </a:fld>
            <a:endParaRPr lang="en-AU" dirty="0"/>
          </a:p>
        </p:txBody>
      </p:sp>
    </p:spTree>
    <p:extLst>
      <p:ext uri="{BB962C8B-B14F-4D97-AF65-F5344CB8AC3E}">
        <p14:creationId xmlns:p14="http://schemas.microsoft.com/office/powerpoint/2010/main" val="347220209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73EC8-C375-6D92-891A-E33EF3936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EAD51-6D61-2207-AE15-AFD2B1F0825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880F998D-1DAC-3E4F-B3AA-28227DAB699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B8A9F5A-92C1-3410-487B-2C21A1D7CE85}"/>
              </a:ext>
            </a:extLst>
          </p:cNvPr>
          <p:cNvSpPr>
            <a:spLocks noGrp="1"/>
          </p:cNvSpPr>
          <p:nvPr>
            <p:ph type="sldNum" sz="quarter" idx="5"/>
          </p:nvPr>
        </p:nvSpPr>
        <p:spPr/>
        <p:txBody>
          <a:bodyPr/>
          <a:lstStyle/>
          <a:p>
            <a:fld id="{1174A9E6-CF3A-E642-88D6-64732377428C}" type="slidenum">
              <a:rPr lang="en-AU" smtClean="0"/>
              <a:t>140</a:t>
            </a:fld>
            <a:endParaRPr lang="en-AU" dirty="0"/>
          </a:p>
        </p:txBody>
      </p:sp>
    </p:spTree>
    <p:extLst>
      <p:ext uri="{BB962C8B-B14F-4D97-AF65-F5344CB8AC3E}">
        <p14:creationId xmlns:p14="http://schemas.microsoft.com/office/powerpoint/2010/main" val="2072624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3BE4F-C56A-EF66-7313-54F436902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56C51-C059-3456-4DE3-AD8587FFDF7D}"/>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FF559B9-3F9F-F9A5-D9C0-CB1E4855AB0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F994D51-5D68-BA3A-2A6D-FA38B4EE089C}"/>
              </a:ext>
            </a:extLst>
          </p:cNvPr>
          <p:cNvSpPr>
            <a:spLocks noGrp="1"/>
          </p:cNvSpPr>
          <p:nvPr>
            <p:ph type="sldNum" sz="quarter" idx="5"/>
          </p:nvPr>
        </p:nvSpPr>
        <p:spPr/>
        <p:txBody>
          <a:bodyPr/>
          <a:lstStyle/>
          <a:p>
            <a:fld id="{1174A9E6-CF3A-E642-88D6-64732377428C}" type="slidenum">
              <a:rPr lang="en-AU" smtClean="0"/>
              <a:t>18</a:t>
            </a:fld>
            <a:endParaRPr lang="en-AU" dirty="0"/>
          </a:p>
        </p:txBody>
      </p:sp>
    </p:spTree>
    <p:extLst>
      <p:ext uri="{BB962C8B-B14F-4D97-AF65-F5344CB8AC3E}">
        <p14:creationId xmlns:p14="http://schemas.microsoft.com/office/powerpoint/2010/main" val="67429315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4C4DB-7353-A010-AA87-F38DBA919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61474-FE34-B064-BCF1-3C81647422FF}"/>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48DEC28-0882-6A6D-A3EB-75E3D0AAEF1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5314A85-DF14-16C6-2963-90D0FB006736}"/>
              </a:ext>
            </a:extLst>
          </p:cNvPr>
          <p:cNvSpPr>
            <a:spLocks noGrp="1"/>
          </p:cNvSpPr>
          <p:nvPr>
            <p:ph type="sldNum" sz="quarter" idx="5"/>
          </p:nvPr>
        </p:nvSpPr>
        <p:spPr/>
        <p:txBody>
          <a:bodyPr/>
          <a:lstStyle/>
          <a:p>
            <a:fld id="{1174A9E6-CF3A-E642-88D6-64732377428C}" type="slidenum">
              <a:rPr lang="en-AU" smtClean="0"/>
              <a:t>141</a:t>
            </a:fld>
            <a:endParaRPr lang="en-AU" dirty="0"/>
          </a:p>
        </p:txBody>
      </p:sp>
    </p:spTree>
    <p:extLst>
      <p:ext uri="{BB962C8B-B14F-4D97-AF65-F5344CB8AC3E}">
        <p14:creationId xmlns:p14="http://schemas.microsoft.com/office/powerpoint/2010/main" val="153423376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D3B07-76D8-F59D-F341-DECA03195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97BAD-0AFE-E7D2-17A5-3EEB7F29F064}"/>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7AD7F9F1-3928-B732-34DA-7ED5CF12A02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06C0A65-64BA-90CD-DCAC-1F30BA25FA37}"/>
              </a:ext>
            </a:extLst>
          </p:cNvPr>
          <p:cNvSpPr>
            <a:spLocks noGrp="1"/>
          </p:cNvSpPr>
          <p:nvPr>
            <p:ph type="sldNum" sz="quarter" idx="5"/>
          </p:nvPr>
        </p:nvSpPr>
        <p:spPr/>
        <p:txBody>
          <a:bodyPr/>
          <a:lstStyle/>
          <a:p>
            <a:fld id="{1174A9E6-CF3A-E642-88D6-64732377428C}" type="slidenum">
              <a:rPr lang="en-AU" smtClean="0"/>
              <a:t>142</a:t>
            </a:fld>
            <a:endParaRPr lang="en-AU" dirty="0"/>
          </a:p>
        </p:txBody>
      </p:sp>
    </p:spTree>
    <p:extLst>
      <p:ext uri="{BB962C8B-B14F-4D97-AF65-F5344CB8AC3E}">
        <p14:creationId xmlns:p14="http://schemas.microsoft.com/office/powerpoint/2010/main" val="360653623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143</a:t>
            </a:fld>
            <a:endParaRPr lang="en-AU" dirty="0"/>
          </a:p>
        </p:txBody>
      </p:sp>
    </p:spTree>
    <p:extLst>
      <p:ext uri="{BB962C8B-B14F-4D97-AF65-F5344CB8AC3E}">
        <p14:creationId xmlns:p14="http://schemas.microsoft.com/office/powerpoint/2010/main" val="245939318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2BB2-12D9-7C90-631B-7BC4A4F22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075C6-0EA3-1152-1F01-0294CF1B5F9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E5184B96-E9D0-8E0F-73DC-88709BE8740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83F1386-6A1C-BB08-1665-E51EB231643D}"/>
              </a:ext>
            </a:extLst>
          </p:cNvPr>
          <p:cNvSpPr>
            <a:spLocks noGrp="1"/>
          </p:cNvSpPr>
          <p:nvPr>
            <p:ph type="sldNum" sz="quarter" idx="5"/>
          </p:nvPr>
        </p:nvSpPr>
        <p:spPr/>
        <p:txBody>
          <a:bodyPr/>
          <a:lstStyle/>
          <a:p>
            <a:fld id="{1174A9E6-CF3A-E642-88D6-64732377428C}" type="slidenum">
              <a:rPr lang="en-AU" smtClean="0"/>
              <a:t>144</a:t>
            </a:fld>
            <a:endParaRPr lang="en-AU" dirty="0"/>
          </a:p>
        </p:txBody>
      </p:sp>
    </p:spTree>
    <p:extLst>
      <p:ext uri="{BB962C8B-B14F-4D97-AF65-F5344CB8AC3E}">
        <p14:creationId xmlns:p14="http://schemas.microsoft.com/office/powerpoint/2010/main" val="272946182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145</a:t>
            </a:fld>
            <a:endParaRPr lang="en-AU" dirty="0"/>
          </a:p>
        </p:txBody>
      </p:sp>
    </p:spTree>
    <p:extLst>
      <p:ext uri="{BB962C8B-B14F-4D97-AF65-F5344CB8AC3E}">
        <p14:creationId xmlns:p14="http://schemas.microsoft.com/office/powerpoint/2010/main" val="359611006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146</a:t>
            </a:fld>
            <a:endParaRPr lang="en-AU" dirty="0"/>
          </a:p>
        </p:txBody>
      </p:sp>
    </p:spTree>
    <p:extLst>
      <p:ext uri="{BB962C8B-B14F-4D97-AF65-F5344CB8AC3E}">
        <p14:creationId xmlns:p14="http://schemas.microsoft.com/office/powerpoint/2010/main" val="194924439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147</a:t>
            </a:fld>
            <a:endParaRPr lang="en-AU" dirty="0"/>
          </a:p>
        </p:txBody>
      </p:sp>
    </p:spTree>
    <p:extLst>
      <p:ext uri="{BB962C8B-B14F-4D97-AF65-F5344CB8AC3E}">
        <p14:creationId xmlns:p14="http://schemas.microsoft.com/office/powerpoint/2010/main" val="162149067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AA67-2EBE-EE67-E1D0-530346D38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97026-7D83-8375-A631-2E4396B67506}"/>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A75C1260-07F0-F82C-85D7-C6778B64E95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4D5F9C3-8F8D-0676-0C21-BAF795644706}"/>
              </a:ext>
            </a:extLst>
          </p:cNvPr>
          <p:cNvSpPr>
            <a:spLocks noGrp="1"/>
          </p:cNvSpPr>
          <p:nvPr>
            <p:ph type="sldNum" sz="quarter" idx="5"/>
          </p:nvPr>
        </p:nvSpPr>
        <p:spPr/>
        <p:txBody>
          <a:bodyPr/>
          <a:lstStyle/>
          <a:p>
            <a:fld id="{1174A9E6-CF3A-E642-88D6-64732377428C}" type="slidenum">
              <a:rPr lang="en-AU" smtClean="0"/>
              <a:t>148</a:t>
            </a:fld>
            <a:endParaRPr lang="en-AU" dirty="0"/>
          </a:p>
        </p:txBody>
      </p:sp>
    </p:spTree>
    <p:extLst>
      <p:ext uri="{BB962C8B-B14F-4D97-AF65-F5344CB8AC3E}">
        <p14:creationId xmlns:p14="http://schemas.microsoft.com/office/powerpoint/2010/main" val="17009620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E47B-C4D5-5A2B-2626-55FB43187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9A9CD-0B21-41DD-1C35-AAB39A1B60C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5DD5E82A-ADDC-4E3D-529C-A299E10502F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B8FBD48-0A91-2F7E-3FD7-FB8C64267F22}"/>
              </a:ext>
            </a:extLst>
          </p:cNvPr>
          <p:cNvSpPr>
            <a:spLocks noGrp="1"/>
          </p:cNvSpPr>
          <p:nvPr>
            <p:ph type="sldNum" sz="quarter" idx="5"/>
          </p:nvPr>
        </p:nvSpPr>
        <p:spPr/>
        <p:txBody>
          <a:bodyPr/>
          <a:lstStyle/>
          <a:p>
            <a:fld id="{1174A9E6-CF3A-E642-88D6-64732377428C}" type="slidenum">
              <a:rPr lang="en-AU" smtClean="0"/>
              <a:t>150</a:t>
            </a:fld>
            <a:endParaRPr lang="en-AU" dirty="0"/>
          </a:p>
        </p:txBody>
      </p:sp>
    </p:spTree>
    <p:extLst>
      <p:ext uri="{BB962C8B-B14F-4D97-AF65-F5344CB8AC3E}">
        <p14:creationId xmlns:p14="http://schemas.microsoft.com/office/powerpoint/2010/main" val="50231481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151</a:t>
            </a:fld>
            <a:endParaRPr lang="en-AU" dirty="0"/>
          </a:p>
        </p:txBody>
      </p:sp>
    </p:spTree>
    <p:extLst>
      <p:ext uri="{BB962C8B-B14F-4D97-AF65-F5344CB8AC3E}">
        <p14:creationId xmlns:p14="http://schemas.microsoft.com/office/powerpoint/2010/main" val="2646560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39009-AD87-1B94-C93E-20D6C3F7E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800BF-CFBE-3A2A-28A2-E3BD96817ADA}"/>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5F320EC3-275C-C87E-3421-76B899BEE9C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F1ED920-8B70-D6F2-34E5-38EB995D38A2}"/>
              </a:ext>
            </a:extLst>
          </p:cNvPr>
          <p:cNvSpPr>
            <a:spLocks noGrp="1"/>
          </p:cNvSpPr>
          <p:nvPr>
            <p:ph type="sldNum" sz="quarter" idx="5"/>
          </p:nvPr>
        </p:nvSpPr>
        <p:spPr/>
        <p:txBody>
          <a:bodyPr/>
          <a:lstStyle/>
          <a:p>
            <a:fld id="{1174A9E6-CF3A-E642-88D6-64732377428C}" type="slidenum">
              <a:rPr lang="en-AU" smtClean="0"/>
              <a:t>19</a:t>
            </a:fld>
            <a:endParaRPr lang="en-AU" dirty="0"/>
          </a:p>
        </p:txBody>
      </p:sp>
    </p:spTree>
    <p:extLst>
      <p:ext uri="{BB962C8B-B14F-4D97-AF65-F5344CB8AC3E}">
        <p14:creationId xmlns:p14="http://schemas.microsoft.com/office/powerpoint/2010/main" val="121685306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C6C8-A159-9E27-B54D-0C2FD8C43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EC4700-68EC-FC23-BA9B-8B3562C7473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5FFFF65-F049-E1B1-BD9F-450CA9E4D4C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0CA3961-478F-6653-FB4D-C09C3576E872}"/>
              </a:ext>
            </a:extLst>
          </p:cNvPr>
          <p:cNvSpPr>
            <a:spLocks noGrp="1"/>
          </p:cNvSpPr>
          <p:nvPr>
            <p:ph type="sldNum" sz="quarter" idx="5"/>
          </p:nvPr>
        </p:nvSpPr>
        <p:spPr/>
        <p:txBody>
          <a:bodyPr/>
          <a:lstStyle/>
          <a:p>
            <a:fld id="{1174A9E6-CF3A-E642-88D6-64732377428C}" type="slidenum">
              <a:rPr lang="en-AU" smtClean="0"/>
              <a:t>152</a:t>
            </a:fld>
            <a:endParaRPr lang="en-AU" dirty="0"/>
          </a:p>
        </p:txBody>
      </p:sp>
    </p:spTree>
    <p:extLst>
      <p:ext uri="{BB962C8B-B14F-4D97-AF65-F5344CB8AC3E}">
        <p14:creationId xmlns:p14="http://schemas.microsoft.com/office/powerpoint/2010/main" val="234674420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153</a:t>
            </a:fld>
            <a:endParaRPr lang="en-AU" dirty="0"/>
          </a:p>
        </p:txBody>
      </p:sp>
    </p:spTree>
    <p:extLst>
      <p:ext uri="{BB962C8B-B14F-4D97-AF65-F5344CB8AC3E}">
        <p14:creationId xmlns:p14="http://schemas.microsoft.com/office/powerpoint/2010/main" val="320492447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154</a:t>
            </a:fld>
            <a:endParaRPr lang="en-AU" dirty="0"/>
          </a:p>
        </p:txBody>
      </p:sp>
    </p:spTree>
    <p:extLst>
      <p:ext uri="{BB962C8B-B14F-4D97-AF65-F5344CB8AC3E}">
        <p14:creationId xmlns:p14="http://schemas.microsoft.com/office/powerpoint/2010/main" val="53286448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155</a:t>
            </a:fld>
            <a:endParaRPr lang="en-AU" dirty="0"/>
          </a:p>
        </p:txBody>
      </p:sp>
    </p:spTree>
    <p:extLst>
      <p:ext uri="{BB962C8B-B14F-4D97-AF65-F5344CB8AC3E}">
        <p14:creationId xmlns:p14="http://schemas.microsoft.com/office/powerpoint/2010/main" val="286955681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156</a:t>
            </a:fld>
            <a:endParaRPr lang="en-AU" dirty="0"/>
          </a:p>
        </p:txBody>
      </p:sp>
    </p:spTree>
    <p:extLst>
      <p:ext uri="{BB962C8B-B14F-4D97-AF65-F5344CB8AC3E}">
        <p14:creationId xmlns:p14="http://schemas.microsoft.com/office/powerpoint/2010/main" val="152469024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157</a:t>
            </a:fld>
            <a:endParaRPr lang="en-AU" dirty="0"/>
          </a:p>
        </p:txBody>
      </p:sp>
    </p:spTree>
    <p:extLst>
      <p:ext uri="{BB962C8B-B14F-4D97-AF65-F5344CB8AC3E}">
        <p14:creationId xmlns:p14="http://schemas.microsoft.com/office/powerpoint/2010/main" val="62547006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158</a:t>
            </a:fld>
            <a:endParaRPr lang="en-AU" dirty="0"/>
          </a:p>
        </p:txBody>
      </p:sp>
    </p:spTree>
    <p:extLst>
      <p:ext uri="{BB962C8B-B14F-4D97-AF65-F5344CB8AC3E}">
        <p14:creationId xmlns:p14="http://schemas.microsoft.com/office/powerpoint/2010/main" val="12658214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159</a:t>
            </a:fld>
            <a:endParaRPr lang="en-AU" dirty="0"/>
          </a:p>
        </p:txBody>
      </p:sp>
    </p:spTree>
    <p:extLst>
      <p:ext uri="{BB962C8B-B14F-4D97-AF65-F5344CB8AC3E}">
        <p14:creationId xmlns:p14="http://schemas.microsoft.com/office/powerpoint/2010/main" val="238144326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160</a:t>
            </a:fld>
            <a:endParaRPr lang="en-AU" dirty="0"/>
          </a:p>
        </p:txBody>
      </p:sp>
    </p:spTree>
    <p:extLst>
      <p:ext uri="{BB962C8B-B14F-4D97-AF65-F5344CB8AC3E}">
        <p14:creationId xmlns:p14="http://schemas.microsoft.com/office/powerpoint/2010/main" val="293273037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162</a:t>
            </a:fld>
            <a:endParaRPr lang="en-AU" dirty="0"/>
          </a:p>
        </p:txBody>
      </p:sp>
    </p:spTree>
    <p:extLst>
      <p:ext uri="{BB962C8B-B14F-4D97-AF65-F5344CB8AC3E}">
        <p14:creationId xmlns:p14="http://schemas.microsoft.com/office/powerpoint/2010/main" val="1721976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347E0-6C23-FFFF-D2D4-723114197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745CE-3513-2F9E-D763-96E8BFF758F8}"/>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7AB16BD9-B615-5574-79F0-29D684F2CCB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F58FE08-FA00-7194-D327-0DDEA3BD65B6}"/>
              </a:ext>
            </a:extLst>
          </p:cNvPr>
          <p:cNvSpPr>
            <a:spLocks noGrp="1"/>
          </p:cNvSpPr>
          <p:nvPr>
            <p:ph type="sldNum" sz="quarter" idx="5"/>
          </p:nvPr>
        </p:nvSpPr>
        <p:spPr/>
        <p:txBody>
          <a:bodyPr/>
          <a:lstStyle/>
          <a:p>
            <a:fld id="{1174A9E6-CF3A-E642-88D6-64732377428C}" type="slidenum">
              <a:rPr lang="en-AU" smtClean="0"/>
              <a:t>20</a:t>
            </a:fld>
            <a:endParaRPr lang="en-AU" dirty="0"/>
          </a:p>
        </p:txBody>
      </p:sp>
    </p:spTree>
    <p:extLst>
      <p:ext uri="{BB962C8B-B14F-4D97-AF65-F5344CB8AC3E}">
        <p14:creationId xmlns:p14="http://schemas.microsoft.com/office/powerpoint/2010/main" val="197219492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F28CF-E478-371A-FEDA-5BCFC85AC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D258E-0C06-183F-5669-F80F8811715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A70850C-B508-49E0-3F9F-B0AE7F8CE7B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1937F26-5302-BE18-CC09-5FC097F10C46}"/>
              </a:ext>
            </a:extLst>
          </p:cNvPr>
          <p:cNvSpPr>
            <a:spLocks noGrp="1"/>
          </p:cNvSpPr>
          <p:nvPr>
            <p:ph type="sldNum" sz="quarter" idx="5"/>
          </p:nvPr>
        </p:nvSpPr>
        <p:spPr/>
        <p:txBody>
          <a:bodyPr/>
          <a:lstStyle/>
          <a:p>
            <a:fld id="{1174A9E6-CF3A-E642-88D6-64732377428C}" type="slidenum">
              <a:rPr lang="en-AU" smtClean="0"/>
              <a:t>163</a:t>
            </a:fld>
            <a:endParaRPr lang="en-AU" dirty="0"/>
          </a:p>
        </p:txBody>
      </p:sp>
    </p:spTree>
    <p:extLst>
      <p:ext uri="{BB962C8B-B14F-4D97-AF65-F5344CB8AC3E}">
        <p14:creationId xmlns:p14="http://schemas.microsoft.com/office/powerpoint/2010/main" val="333659115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164</a:t>
            </a:fld>
            <a:endParaRPr lang="en-AU" dirty="0"/>
          </a:p>
        </p:txBody>
      </p:sp>
    </p:spTree>
    <p:extLst>
      <p:ext uri="{BB962C8B-B14F-4D97-AF65-F5344CB8AC3E}">
        <p14:creationId xmlns:p14="http://schemas.microsoft.com/office/powerpoint/2010/main" val="374706848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165</a:t>
            </a:fld>
            <a:endParaRPr lang="en-AU" dirty="0"/>
          </a:p>
        </p:txBody>
      </p:sp>
    </p:spTree>
    <p:extLst>
      <p:ext uri="{BB962C8B-B14F-4D97-AF65-F5344CB8AC3E}">
        <p14:creationId xmlns:p14="http://schemas.microsoft.com/office/powerpoint/2010/main" val="4187753000"/>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166</a:t>
            </a:fld>
            <a:endParaRPr lang="en-AU" dirty="0"/>
          </a:p>
        </p:txBody>
      </p:sp>
    </p:spTree>
    <p:extLst>
      <p:ext uri="{BB962C8B-B14F-4D97-AF65-F5344CB8AC3E}">
        <p14:creationId xmlns:p14="http://schemas.microsoft.com/office/powerpoint/2010/main" val="206213953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167</a:t>
            </a:fld>
            <a:endParaRPr lang="en-AU" dirty="0"/>
          </a:p>
        </p:txBody>
      </p:sp>
    </p:spTree>
    <p:extLst>
      <p:ext uri="{BB962C8B-B14F-4D97-AF65-F5344CB8AC3E}">
        <p14:creationId xmlns:p14="http://schemas.microsoft.com/office/powerpoint/2010/main" val="157260344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168</a:t>
            </a:fld>
            <a:endParaRPr lang="en-AU" dirty="0"/>
          </a:p>
        </p:txBody>
      </p:sp>
    </p:spTree>
    <p:extLst>
      <p:ext uri="{BB962C8B-B14F-4D97-AF65-F5344CB8AC3E}">
        <p14:creationId xmlns:p14="http://schemas.microsoft.com/office/powerpoint/2010/main" val="224849545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a:extLst>
            <a:ext uri="{FF2B5EF4-FFF2-40B4-BE49-F238E27FC236}">
              <a16:creationId xmlns:a16="http://schemas.microsoft.com/office/drawing/2014/main" id="{13F69051-6A1C-50AB-E4BF-605741B022ED}"/>
            </a:ext>
          </a:extLst>
        </p:cNvPr>
        <p:cNvGrpSpPr/>
        <p:nvPr/>
      </p:nvGrpSpPr>
      <p:grpSpPr>
        <a:xfrm>
          <a:off x="0" y="0"/>
          <a:ext cx="0" cy="0"/>
          <a:chOff x="0" y="0"/>
          <a:chExt cx="0" cy="0"/>
        </a:xfrm>
      </p:grpSpPr>
      <p:sp>
        <p:nvSpPr>
          <p:cNvPr id="1498" name="Google Shape;1498;p32:notes">
            <a:extLst>
              <a:ext uri="{FF2B5EF4-FFF2-40B4-BE49-F238E27FC236}">
                <a16:creationId xmlns:a16="http://schemas.microsoft.com/office/drawing/2014/main" id="{DA3264A6-4050-9EC5-35D5-097599344FAF}"/>
              </a:ext>
            </a:extLst>
          </p:cNvPr>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1499" name="Google Shape;1499;p32:notes">
            <a:extLst>
              <a:ext uri="{FF2B5EF4-FFF2-40B4-BE49-F238E27FC236}">
                <a16:creationId xmlns:a16="http://schemas.microsoft.com/office/drawing/2014/main" id="{49741ED1-7E83-5CEF-855B-79DEF4949A7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AU" dirty="0"/>
          </a:p>
        </p:txBody>
      </p:sp>
    </p:spTree>
    <p:extLst>
      <p:ext uri="{BB962C8B-B14F-4D97-AF65-F5344CB8AC3E}">
        <p14:creationId xmlns:p14="http://schemas.microsoft.com/office/powerpoint/2010/main" val="1894830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615BD-B9AA-CEBC-EEEA-F0A2F5D1B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4A36F-9080-A8B1-02A4-FE22A6A2DC9A}"/>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15422556-9193-A14C-A352-8DD58F1A956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7BDB195-B770-576C-0CA7-EE4337E20B7F}"/>
              </a:ext>
            </a:extLst>
          </p:cNvPr>
          <p:cNvSpPr>
            <a:spLocks noGrp="1"/>
          </p:cNvSpPr>
          <p:nvPr>
            <p:ph type="sldNum" sz="quarter" idx="5"/>
          </p:nvPr>
        </p:nvSpPr>
        <p:spPr/>
        <p:txBody>
          <a:bodyPr/>
          <a:lstStyle/>
          <a:p>
            <a:fld id="{1174A9E6-CF3A-E642-88D6-64732377428C}" type="slidenum">
              <a:rPr lang="en-AU" smtClean="0"/>
              <a:t>21</a:t>
            </a:fld>
            <a:endParaRPr lang="en-AU" dirty="0"/>
          </a:p>
        </p:txBody>
      </p:sp>
    </p:spTree>
    <p:extLst>
      <p:ext uri="{BB962C8B-B14F-4D97-AF65-F5344CB8AC3E}">
        <p14:creationId xmlns:p14="http://schemas.microsoft.com/office/powerpoint/2010/main" val="2993565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0F633-CE80-71C1-3CA3-969201C54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D6192-6BAB-7364-C25A-B34ED85E2DBD}"/>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CC68BBDC-F8E1-73E9-B692-DBF54568D45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9E5C650-64E2-D3F3-785F-5D224B591961}"/>
              </a:ext>
            </a:extLst>
          </p:cNvPr>
          <p:cNvSpPr>
            <a:spLocks noGrp="1"/>
          </p:cNvSpPr>
          <p:nvPr>
            <p:ph type="sldNum" sz="quarter" idx="5"/>
          </p:nvPr>
        </p:nvSpPr>
        <p:spPr/>
        <p:txBody>
          <a:bodyPr/>
          <a:lstStyle/>
          <a:p>
            <a:fld id="{1174A9E6-CF3A-E642-88D6-64732377428C}" type="slidenum">
              <a:rPr lang="en-AU" smtClean="0"/>
              <a:t>22</a:t>
            </a:fld>
            <a:endParaRPr lang="en-AU" dirty="0"/>
          </a:p>
        </p:txBody>
      </p:sp>
    </p:spTree>
    <p:extLst>
      <p:ext uri="{BB962C8B-B14F-4D97-AF65-F5344CB8AC3E}">
        <p14:creationId xmlns:p14="http://schemas.microsoft.com/office/powerpoint/2010/main" val="2587837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CF1E1-47A6-8B24-BA22-AA5DB57E1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CDE8C-99D7-8892-824B-DDD61CB41845}"/>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A45780B4-C519-C8A9-1830-7797153BCA3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A8845F7-E669-5F14-C0FC-CB8D12C2D96E}"/>
              </a:ext>
            </a:extLst>
          </p:cNvPr>
          <p:cNvSpPr>
            <a:spLocks noGrp="1"/>
          </p:cNvSpPr>
          <p:nvPr>
            <p:ph type="sldNum" sz="quarter" idx="5"/>
          </p:nvPr>
        </p:nvSpPr>
        <p:spPr/>
        <p:txBody>
          <a:bodyPr/>
          <a:lstStyle/>
          <a:p>
            <a:fld id="{1174A9E6-CF3A-E642-88D6-64732377428C}" type="slidenum">
              <a:rPr lang="en-AU" smtClean="0"/>
              <a:t>23</a:t>
            </a:fld>
            <a:endParaRPr lang="en-AU" dirty="0"/>
          </a:p>
        </p:txBody>
      </p:sp>
    </p:spTree>
    <p:extLst>
      <p:ext uri="{BB962C8B-B14F-4D97-AF65-F5344CB8AC3E}">
        <p14:creationId xmlns:p14="http://schemas.microsoft.com/office/powerpoint/2010/main" val="3500200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1076C-BE52-33FD-E9EA-5495FDCB7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4FB96-4DD0-583C-9D38-0192B0B26462}"/>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24DAA735-0A5E-1705-51BA-7F7408E5A9C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52C6C40-CD76-B4A9-88BB-177299F339FF}"/>
              </a:ext>
            </a:extLst>
          </p:cNvPr>
          <p:cNvSpPr>
            <a:spLocks noGrp="1"/>
          </p:cNvSpPr>
          <p:nvPr>
            <p:ph type="sldNum" sz="quarter" idx="5"/>
          </p:nvPr>
        </p:nvSpPr>
        <p:spPr/>
        <p:txBody>
          <a:bodyPr/>
          <a:lstStyle/>
          <a:p>
            <a:fld id="{1174A9E6-CF3A-E642-88D6-64732377428C}" type="slidenum">
              <a:rPr lang="en-AU" smtClean="0"/>
              <a:t>24</a:t>
            </a:fld>
            <a:endParaRPr lang="en-AU" dirty="0"/>
          </a:p>
        </p:txBody>
      </p:sp>
    </p:spTree>
    <p:extLst>
      <p:ext uri="{BB962C8B-B14F-4D97-AF65-F5344CB8AC3E}">
        <p14:creationId xmlns:p14="http://schemas.microsoft.com/office/powerpoint/2010/main" val="1600771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25</a:t>
            </a:fld>
            <a:endParaRPr lang="en-AU" dirty="0"/>
          </a:p>
        </p:txBody>
      </p:sp>
    </p:spTree>
    <p:extLst>
      <p:ext uri="{BB962C8B-B14F-4D97-AF65-F5344CB8AC3E}">
        <p14:creationId xmlns:p14="http://schemas.microsoft.com/office/powerpoint/2010/main" val="1626141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a:t>
            </a:fld>
            <a:endParaRPr lang="en-AU" dirty="0"/>
          </a:p>
        </p:txBody>
      </p:sp>
    </p:spTree>
    <p:extLst>
      <p:ext uri="{BB962C8B-B14F-4D97-AF65-F5344CB8AC3E}">
        <p14:creationId xmlns:p14="http://schemas.microsoft.com/office/powerpoint/2010/main" val="3912506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26</a:t>
            </a:fld>
            <a:endParaRPr lang="en-AU" dirty="0"/>
          </a:p>
        </p:txBody>
      </p:sp>
    </p:spTree>
    <p:extLst>
      <p:ext uri="{BB962C8B-B14F-4D97-AF65-F5344CB8AC3E}">
        <p14:creationId xmlns:p14="http://schemas.microsoft.com/office/powerpoint/2010/main" val="2071814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27</a:t>
            </a:fld>
            <a:endParaRPr lang="en-AU" dirty="0"/>
          </a:p>
        </p:txBody>
      </p:sp>
    </p:spTree>
    <p:extLst>
      <p:ext uri="{BB962C8B-B14F-4D97-AF65-F5344CB8AC3E}">
        <p14:creationId xmlns:p14="http://schemas.microsoft.com/office/powerpoint/2010/main" val="2501278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28</a:t>
            </a:fld>
            <a:endParaRPr lang="en-AU" dirty="0"/>
          </a:p>
        </p:txBody>
      </p:sp>
    </p:spTree>
    <p:extLst>
      <p:ext uri="{BB962C8B-B14F-4D97-AF65-F5344CB8AC3E}">
        <p14:creationId xmlns:p14="http://schemas.microsoft.com/office/powerpoint/2010/main" val="19079297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29</a:t>
            </a:fld>
            <a:endParaRPr lang="en-AU" dirty="0"/>
          </a:p>
        </p:txBody>
      </p:sp>
    </p:spTree>
    <p:extLst>
      <p:ext uri="{BB962C8B-B14F-4D97-AF65-F5344CB8AC3E}">
        <p14:creationId xmlns:p14="http://schemas.microsoft.com/office/powerpoint/2010/main" val="903697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30</a:t>
            </a:fld>
            <a:endParaRPr lang="en-AU" dirty="0"/>
          </a:p>
        </p:txBody>
      </p:sp>
    </p:spTree>
    <p:extLst>
      <p:ext uri="{BB962C8B-B14F-4D97-AF65-F5344CB8AC3E}">
        <p14:creationId xmlns:p14="http://schemas.microsoft.com/office/powerpoint/2010/main" val="384365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31</a:t>
            </a:fld>
            <a:endParaRPr lang="en-AU" dirty="0"/>
          </a:p>
        </p:txBody>
      </p:sp>
    </p:spTree>
    <p:extLst>
      <p:ext uri="{BB962C8B-B14F-4D97-AF65-F5344CB8AC3E}">
        <p14:creationId xmlns:p14="http://schemas.microsoft.com/office/powerpoint/2010/main" val="3999958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8CBEE-57EA-949D-E59D-743AF0B62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7A86A-514E-B92F-0C51-5863953DB89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648F998-8904-1296-714C-65B0F84A0E8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9F82CF1-EF66-ED0A-9A6F-2C669BBBB6A8}"/>
              </a:ext>
            </a:extLst>
          </p:cNvPr>
          <p:cNvSpPr>
            <a:spLocks noGrp="1"/>
          </p:cNvSpPr>
          <p:nvPr>
            <p:ph type="sldNum" sz="quarter" idx="5"/>
          </p:nvPr>
        </p:nvSpPr>
        <p:spPr/>
        <p:txBody>
          <a:bodyPr/>
          <a:lstStyle/>
          <a:p>
            <a:fld id="{1174A9E6-CF3A-E642-88D6-64732377428C}" type="slidenum">
              <a:rPr lang="en-AU" smtClean="0"/>
              <a:t>32</a:t>
            </a:fld>
            <a:endParaRPr lang="en-AU" dirty="0"/>
          </a:p>
        </p:txBody>
      </p:sp>
    </p:spTree>
    <p:extLst>
      <p:ext uri="{BB962C8B-B14F-4D97-AF65-F5344CB8AC3E}">
        <p14:creationId xmlns:p14="http://schemas.microsoft.com/office/powerpoint/2010/main" val="570864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33</a:t>
            </a:fld>
            <a:endParaRPr lang="en-AU" dirty="0"/>
          </a:p>
        </p:txBody>
      </p:sp>
    </p:spTree>
    <p:extLst>
      <p:ext uri="{BB962C8B-B14F-4D97-AF65-F5344CB8AC3E}">
        <p14:creationId xmlns:p14="http://schemas.microsoft.com/office/powerpoint/2010/main" val="20496755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AC064-9EE3-2023-AC4F-5A3C87DF2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DE1DA-009C-7866-42C7-17D66670DEC1}"/>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B774B91-75AC-198C-7877-29C23B4121C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D1A386C-B9BD-11D0-6C9D-683BF40A670D}"/>
              </a:ext>
            </a:extLst>
          </p:cNvPr>
          <p:cNvSpPr>
            <a:spLocks noGrp="1"/>
          </p:cNvSpPr>
          <p:nvPr>
            <p:ph type="sldNum" sz="quarter" idx="5"/>
          </p:nvPr>
        </p:nvSpPr>
        <p:spPr/>
        <p:txBody>
          <a:bodyPr/>
          <a:lstStyle/>
          <a:p>
            <a:fld id="{1174A9E6-CF3A-E642-88D6-64732377428C}" type="slidenum">
              <a:rPr lang="en-AU" smtClean="0"/>
              <a:t>34</a:t>
            </a:fld>
            <a:endParaRPr lang="en-AU" dirty="0"/>
          </a:p>
        </p:txBody>
      </p:sp>
    </p:spTree>
    <p:extLst>
      <p:ext uri="{BB962C8B-B14F-4D97-AF65-F5344CB8AC3E}">
        <p14:creationId xmlns:p14="http://schemas.microsoft.com/office/powerpoint/2010/main" val="1132022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35</a:t>
            </a:fld>
            <a:endParaRPr lang="en-AU" dirty="0"/>
          </a:p>
        </p:txBody>
      </p:sp>
    </p:spTree>
    <p:extLst>
      <p:ext uri="{BB962C8B-B14F-4D97-AF65-F5344CB8AC3E}">
        <p14:creationId xmlns:p14="http://schemas.microsoft.com/office/powerpoint/2010/main" val="762338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4</a:t>
            </a:fld>
            <a:endParaRPr lang="en-AU" dirty="0"/>
          </a:p>
        </p:txBody>
      </p:sp>
    </p:spTree>
    <p:extLst>
      <p:ext uri="{BB962C8B-B14F-4D97-AF65-F5344CB8AC3E}">
        <p14:creationId xmlns:p14="http://schemas.microsoft.com/office/powerpoint/2010/main" val="4871091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D54DF-7AFC-AB3E-FF15-C2E936FF5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129D1-FE3D-E476-B5E2-9E5D852F6C22}"/>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918E53DF-DFF6-CEA3-4360-1C235A085A1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2448658-A1ED-626B-248E-2B1112590EA2}"/>
              </a:ext>
            </a:extLst>
          </p:cNvPr>
          <p:cNvSpPr>
            <a:spLocks noGrp="1"/>
          </p:cNvSpPr>
          <p:nvPr>
            <p:ph type="sldNum" sz="quarter" idx="5"/>
          </p:nvPr>
        </p:nvSpPr>
        <p:spPr/>
        <p:txBody>
          <a:bodyPr/>
          <a:lstStyle/>
          <a:p>
            <a:fld id="{1174A9E6-CF3A-E642-88D6-64732377428C}" type="slidenum">
              <a:rPr lang="en-AU" smtClean="0"/>
              <a:t>36</a:t>
            </a:fld>
            <a:endParaRPr lang="en-AU" dirty="0"/>
          </a:p>
        </p:txBody>
      </p:sp>
    </p:spTree>
    <p:extLst>
      <p:ext uri="{BB962C8B-B14F-4D97-AF65-F5344CB8AC3E}">
        <p14:creationId xmlns:p14="http://schemas.microsoft.com/office/powerpoint/2010/main" val="2428852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37</a:t>
            </a:fld>
            <a:endParaRPr lang="en-AU" dirty="0"/>
          </a:p>
        </p:txBody>
      </p:sp>
    </p:spTree>
    <p:extLst>
      <p:ext uri="{BB962C8B-B14F-4D97-AF65-F5344CB8AC3E}">
        <p14:creationId xmlns:p14="http://schemas.microsoft.com/office/powerpoint/2010/main" val="1649953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38</a:t>
            </a:fld>
            <a:endParaRPr lang="en-AU" dirty="0"/>
          </a:p>
        </p:txBody>
      </p:sp>
    </p:spTree>
    <p:extLst>
      <p:ext uri="{BB962C8B-B14F-4D97-AF65-F5344CB8AC3E}">
        <p14:creationId xmlns:p14="http://schemas.microsoft.com/office/powerpoint/2010/main" val="4123914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39</a:t>
            </a:fld>
            <a:endParaRPr lang="en-AU" dirty="0"/>
          </a:p>
        </p:txBody>
      </p:sp>
    </p:spTree>
    <p:extLst>
      <p:ext uri="{BB962C8B-B14F-4D97-AF65-F5344CB8AC3E}">
        <p14:creationId xmlns:p14="http://schemas.microsoft.com/office/powerpoint/2010/main" val="1514650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40</a:t>
            </a:fld>
            <a:endParaRPr lang="en-AU" dirty="0"/>
          </a:p>
        </p:txBody>
      </p:sp>
    </p:spTree>
    <p:extLst>
      <p:ext uri="{BB962C8B-B14F-4D97-AF65-F5344CB8AC3E}">
        <p14:creationId xmlns:p14="http://schemas.microsoft.com/office/powerpoint/2010/main" val="17081255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C40B7-77EF-28A0-4A7B-3A46EC91D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02AC5-B584-22EE-5AD6-C8BFB4641F8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3E304D67-8BC6-A61E-A67A-7B6DFA9E7C4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7CF86DE-6C3A-F723-629D-C4A37C5696CA}"/>
              </a:ext>
            </a:extLst>
          </p:cNvPr>
          <p:cNvSpPr>
            <a:spLocks noGrp="1"/>
          </p:cNvSpPr>
          <p:nvPr>
            <p:ph type="sldNum" sz="quarter" idx="5"/>
          </p:nvPr>
        </p:nvSpPr>
        <p:spPr/>
        <p:txBody>
          <a:bodyPr/>
          <a:lstStyle/>
          <a:p>
            <a:fld id="{1174A9E6-CF3A-E642-88D6-64732377428C}" type="slidenum">
              <a:rPr lang="en-AU" smtClean="0"/>
              <a:t>41</a:t>
            </a:fld>
            <a:endParaRPr lang="en-AU" dirty="0"/>
          </a:p>
        </p:txBody>
      </p:sp>
    </p:spTree>
    <p:extLst>
      <p:ext uri="{BB962C8B-B14F-4D97-AF65-F5344CB8AC3E}">
        <p14:creationId xmlns:p14="http://schemas.microsoft.com/office/powerpoint/2010/main" val="16600219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EC7F9-EF15-5270-48DF-834F289E87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4E168-A6A0-F9F3-28D9-8916F4F5449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B7E7E4A-28CF-727C-381D-7620EF6A0ED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581E1B7-2B78-FE68-A032-D4EE81407E09}"/>
              </a:ext>
            </a:extLst>
          </p:cNvPr>
          <p:cNvSpPr>
            <a:spLocks noGrp="1"/>
          </p:cNvSpPr>
          <p:nvPr>
            <p:ph type="sldNum" sz="quarter" idx="5"/>
          </p:nvPr>
        </p:nvSpPr>
        <p:spPr/>
        <p:txBody>
          <a:bodyPr/>
          <a:lstStyle/>
          <a:p>
            <a:fld id="{1174A9E6-CF3A-E642-88D6-64732377428C}" type="slidenum">
              <a:rPr lang="en-AU" smtClean="0"/>
              <a:t>42</a:t>
            </a:fld>
            <a:endParaRPr lang="en-AU" dirty="0"/>
          </a:p>
        </p:txBody>
      </p:sp>
    </p:spTree>
    <p:extLst>
      <p:ext uri="{BB962C8B-B14F-4D97-AF65-F5344CB8AC3E}">
        <p14:creationId xmlns:p14="http://schemas.microsoft.com/office/powerpoint/2010/main" val="3147915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C2A66-59C9-888D-A8B0-F2A65975B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DC298-C4F0-3B59-652D-C0DD2FF9DD96}"/>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B2451CA6-7B21-FA88-1001-2F5CA6B6A1E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01C951D-123C-47D8-D5D2-BFE3C0450C0D}"/>
              </a:ext>
            </a:extLst>
          </p:cNvPr>
          <p:cNvSpPr>
            <a:spLocks noGrp="1"/>
          </p:cNvSpPr>
          <p:nvPr>
            <p:ph type="sldNum" sz="quarter" idx="5"/>
          </p:nvPr>
        </p:nvSpPr>
        <p:spPr/>
        <p:txBody>
          <a:bodyPr/>
          <a:lstStyle/>
          <a:p>
            <a:fld id="{1174A9E6-CF3A-E642-88D6-64732377428C}" type="slidenum">
              <a:rPr lang="en-AU" smtClean="0"/>
              <a:t>45</a:t>
            </a:fld>
            <a:endParaRPr lang="en-AU" dirty="0"/>
          </a:p>
        </p:txBody>
      </p:sp>
    </p:spTree>
    <p:extLst>
      <p:ext uri="{BB962C8B-B14F-4D97-AF65-F5344CB8AC3E}">
        <p14:creationId xmlns:p14="http://schemas.microsoft.com/office/powerpoint/2010/main" val="38828823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87E75-D8C2-DEA1-B08E-B364E4F7C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6DE9E-2674-04C0-FA18-89468DF35C07}"/>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142D5AE-784D-975F-7F2F-5F9F0342E29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2AC4DDA-8FDA-F29C-D1A0-A3D1EBE83CEE}"/>
              </a:ext>
            </a:extLst>
          </p:cNvPr>
          <p:cNvSpPr>
            <a:spLocks noGrp="1"/>
          </p:cNvSpPr>
          <p:nvPr>
            <p:ph type="sldNum" sz="quarter" idx="5"/>
          </p:nvPr>
        </p:nvSpPr>
        <p:spPr/>
        <p:txBody>
          <a:bodyPr/>
          <a:lstStyle/>
          <a:p>
            <a:fld id="{1174A9E6-CF3A-E642-88D6-64732377428C}" type="slidenum">
              <a:rPr lang="en-AU" smtClean="0"/>
              <a:t>46</a:t>
            </a:fld>
            <a:endParaRPr lang="en-AU" dirty="0"/>
          </a:p>
        </p:txBody>
      </p:sp>
    </p:spTree>
    <p:extLst>
      <p:ext uri="{BB962C8B-B14F-4D97-AF65-F5344CB8AC3E}">
        <p14:creationId xmlns:p14="http://schemas.microsoft.com/office/powerpoint/2010/main" val="12996191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47</a:t>
            </a:fld>
            <a:endParaRPr lang="en-AU" dirty="0"/>
          </a:p>
        </p:txBody>
      </p:sp>
    </p:spTree>
    <p:extLst>
      <p:ext uri="{BB962C8B-B14F-4D97-AF65-F5344CB8AC3E}">
        <p14:creationId xmlns:p14="http://schemas.microsoft.com/office/powerpoint/2010/main" val="1065215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a:t>
            </a:fld>
            <a:endParaRPr lang="en-AU" dirty="0"/>
          </a:p>
        </p:txBody>
      </p:sp>
    </p:spTree>
    <p:extLst>
      <p:ext uri="{BB962C8B-B14F-4D97-AF65-F5344CB8AC3E}">
        <p14:creationId xmlns:p14="http://schemas.microsoft.com/office/powerpoint/2010/main" val="21306543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48</a:t>
            </a:fld>
            <a:endParaRPr lang="en-AU" dirty="0"/>
          </a:p>
        </p:txBody>
      </p:sp>
    </p:spTree>
    <p:extLst>
      <p:ext uri="{BB962C8B-B14F-4D97-AF65-F5344CB8AC3E}">
        <p14:creationId xmlns:p14="http://schemas.microsoft.com/office/powerpoint/2010/main" val="25082134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988FC-8F9D-3472-6EE9-72A9935DC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DCF82-F483-8D6C-673F-0B66EBCE09FD}"/>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E2405311-D9F7-2FB7-4C42-B117D48E715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9A95A3A-E6D8-4697-70D1-C10BC357441F}"/>
              </a:ext>
            </a:extLst>
          </p:cNvPr>
          <p:cNvSpPr>
            <a:spLocks noGrp="1"/>
          </p:cNvSpPr>
          <p:nvPr>
            <p:ph type="sldNum" sz="quarter" idx="5"/>
          </p:nvPr>
        </p:nvSpPr>
        <p:spPr/>
        <p:txBody>
          <a:bodyPr/>
          <a:lstStyle/>
          <a:p>
            <a:fld id="{1174A9E6-CF3A-E642-88D6-64732377428C}" type="slidenum">
              <a:rPr lang="en-AU" smtClean="0"/>
              <a:t>49</a:t>
            </a:fld>
            <a:endParaRPr lang="en-AU" dirty="0"/>
          </a:p>
        </p:txBody>
      </p:sp>
    </p:spTree>
    <p:extLst>
      <p:ext uri="{BB962C8B-B14F-4D97-AF65-F5344CB8AC3E}">
        <p14:creationId xmlns:p14="http://schemas.microsoft.com/office/powerpoint/2010/main" val="42768327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50</a:t>
            </a:fld>
            <a:endParaRPr lang="en-AU" dirty="0"/>
          </a:p>
        </p:txBody>
      </p:sp>
    </p:spTree>
    <p:extLst>
      <p:ext uri="{BB962C8B-B14F-4D97-AF65-F5344CB8AC3E}">
        <p14:creationId xmlns:p14="http://schemas.microsoft.com/office/powerpoint/2010/main" val="32862997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7A110-9467-2A2B-016C-9E3C5E1DC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A4820-3E5F-06BD-2F55-0C3411774C56}"/>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6C81F70A-A883-FD66-5078-0B38D531FB4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2A474B9-E7FC-E1F9-2458-4198684F90FF}"/>
              </a:ext>
            </a:extLst>
          </p:cNvPr>
          <p:cNvSpPr>
            <a:spLocks noGrp="1"/>
          </p:cNvSpPr>
          <p:nvPr>
            <p:ph type="sldNum" sz="quarter" idx="5"/>
          </p:nvPr>
        </p:nvSpPr>
        <p:spPr/>
        <p:txBody>
          <a:bodyPr/>
          <a:lstStyle/>
          <a:p>
            <a:fld id="{1174A9E6-CF3A-E642-88D6-64732377428C}" type="slidenum">
              <a:rPr lang="en-AU" smtClean="0"/>
              <a:t>51</a:t>
            </a:fld>
            <a:endParaRPr lang="en-AU" dirty="0"/>
          </a:p>
        </p:txBody>
      </p:sp>
    </p:spTree>
    <p:extLst>
      <p:ext uri="{BB962C8B-B14F-4D97-AF65-F5344CB8AC3E}">
        <p14:creationId xmlns:p14="http://schemas.microsoft.com/office/powerpoint/2010/main" val="25459421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52</a:t>
            </a:fld>
            <a:endParaRPr lang="en-AU" dirty="0"/>
          </a:p>
        </p:txBody>
      </p:sp>
    </p:spTree>
    <p:extLst>
      <p:ext uri="{BB962C8B-B14F-4D97-AF65-F5344CB8AC3E}">
        <p14:creationId xmlns:p14="http://schemas.microsoft.com/office/powerpoint/2010/main" val="28751712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53</a:t>
            </a:fld>
            <a:endParaRPr lang="en-AU" dirty="0"/>
          </a:p>
        </p:txBody>
      </p:sp>
    </p:spTree>
    <p:extLst>
      <p:ext uri="{BB962C8B-B14F-4D97-AF65-F5344CB8AC3E}">
        <p14:creationId xmlns:p14="http://schemas.microsoft.com/office/powerpoint/2010/main" val="33031996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54</a:t>
            </a:fld>
            <a:endParaRPr lang="en-AU" dirty="0"/>
          </a:p>
        </p:txBody>
      </p:sp>
    </p:spTree>
    <p:extLst>
      <p:ext uri="{BB962C8B-B14F-4D97-AF65-F5344CB8AC3E}">
        <p14:creationId xmlns:p14="http://schemas.microsoft.com/office/powerpoint/2010/main" val="39430423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55</a:t>
            </a:fld>
            <a:endParaRPr lang="en-AU" dirty="0"/>
          </a:p>
        </p:txBody>
      </p:sp>
    </p:spTree>
    <p:extLst>
      <p:ext uri="{BB962C8B-B14F-4D97-AF65-F5344CB8AC3E}">
        <p14:creationId xmlns:p14="http://schemas.microsoft.com/office/powerpoint/2010/main" val="42576017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56</a:t>
            </a:fld>
            <a:endParaRPr lang="en-AU" dirty="0"/>
          </a:p>
        </p:txBody>
      </p:sp>
    </p:spTree>
    <p:extLst>
      <p:ext uri="{BB962C8B-B14F-4D97-AF65-F5344CB8AC3E}">
        <p14:creationId xmlns:p14="http://schemas.microsoft.com/office/powerpoint/2010/main" val="3584015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57</a:t>
            </a:fld>
            <a:endParaRPr lang="en-AU" dirty="0"/>
          </a:p>
        </p:txBody>
      </p:sp>
    </p:spTree>
    <p:extLst>
      <p:ext uri="{BB962C8B-B14F-4D97-AF65-F5344CB8AC3E}">
        <p14:creationId xmlns:p14="http://schemas.microsoft.com/office/powerpoint/2010/main" val="1429854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a:t>
            </a:fld>
            <a:endParaRPr lang="en-AU" dirty="0"/>
          </a:p>
        </p:txBody>
      </p:sp>
    </p:spTree>
    <p:extLst>
      <p:ext uri="{BB962C8B-B14F-4D97-AF65-F5344CB8AC3E}">
        <p14:creationId xmlns:p14="http://schemas.microsoft.com/office/powerpoint/2010/main" val="20366981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58</a:t>
            </a:fld>
            <a:endParaRPr lang="en-AU" dirty="0"/>
          </a:p>
        </p:txBody>
      </p:sp>
    </p:spTree>
    <p:extLst>
      <p:ext uri="{BB962C8B-B14F-4D97-AF65-F5344CB8AC3E}">
        <p14:creationId xmlns:p14="http://schemas.microsoft.com/office/powerpoint/2010/main" val="41779788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59</a:t>
            </a:fld>
            <a:endParaRPr lang="en-AU" dirty="0"/>
          </a:p>
        </p:txBody>
      </p:sp>
    </p:spTree>
    <p:extLst>
      <p:ext uri="{BB962C8B-B14F-4D97-AF65-F5344CB8AC3E}">
        <p14:creationId xmlns:p14="http://schemas.microsoft.com/office/powerpoint/2010/main" val="40242930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60</a:t>
            </a:fld>
            <a:endParaRPr lang="en-AU" dirty="0"/>
          </a:p>
        </p:txBody>
      </p:sp>
    </p:spTree>
    <p:extLst>
      <p:ext uri="{BB962C8B-B14F-4D97-AF65-F5344CB8AC3E}">
        <p14:creationId xmlns:p14="http://schemas.microsoft.com/office/powerpoint/2010/main" val="8342298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61</a:t>
            </a:fld>
            <a:endParaRPr lang="en-AU" dirty="0"/>
          </a:p>
        </p:txBody>
      </p:sp>
    </p:spTree>
    <p:extLst>
      <p:ext uri="{BB962C8B-B14F-4D97-AF65-F5344CB8AC3E}">
        <p14:creationId xmlns:p14="http://schemas.microsoft.com/office/powerpoint/2010/main" val="10931850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62</a:t>
            </a:fld>
            <a:endParaRPr lang="en-AU" dirty="0"/>
          </a:p>
        </p:txBody>
      </p:sp>
    </p:spTree>
    <p:extLst>
      <p:ext uri="{BB962C8B-B14F-4D97-AF65-F5344CB8AC3E}">
        <p14:creationId xmlns:p14="http://schemas.microsoft.com/office/powerpoint/2010/main" val="26572369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63</a:t>
            </a:fld>
            <a:endParaRPr lang="en-AU" dirty="0"/>
          </a:p>
        </p:txBody>
      </p:sp>
    </p:spTree>
    <p:extLst>
      <p:ext uri="{BB962C8B-B14F-4D97-AF65-F5344CB8AC3E}">
        <p14:creationId xmlns:p14="http://schemas.microsoft.com/office/powerpoint/2010/main" val="17070187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64</a:t>
            </a:fld>
            <a:endParaRPr lang="en-AU" dirty="0"/>
          </a:p>
        </p:txBody>
      </p:sp>
    </p:spTree>
    <p:extLst>
      <p:ext uri="{BB962C8B-B14F-4D97-AF65-F5344CB8AC3E}">
        <p14:creationId xmlns:p14="http://schemas.microsoft.com/office/powerpoint/2010/main" val="8412585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66</a:t>
            </a:fld>
            <a:endParaRPr lang="en-AU" dirty="0"/>
          </a:p>
        </p:txBody>
      </p:sp>
    </p:spTree>
    <p:extLst>
      <p:ext uri="{BB962C8B-B14F-4D97-AF65-F5344CB8AC3E}">
        <p14:creationId xmlns:p14="http://schemas.microsoft.com/office/powerpoint/2010/main" val="9989821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67</a:t>
            </a:fld>
            <a:endParaRPr lang="en-AU" dirty="0"/>
          </a:p>
        </p:txBody>
      </p:sp>
    </p:spTree>
    <p:extLst>
      <p:ext uri="{BB962C8B-B14F-4D97-AF65-F5344CB8AC3E}">
        <p14:creationId xmlns:p14="http://schemas.microsoft.com/office/powerpoint/2010/main" val="27935855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68</a:t>
            </a:fld>
            <a:endParaRPr lang="en-AU" dirty="0"/>
          </a:p>
        </p:txBody>
      </p:sp>
    </p:spTree>
    <p:extLst>
      <p:ext uri="{BB962C8B-B14F-4D97-AF65-F5344CB8AC3E}">
        <p14:creationId xmlns:p14="http://schemas.microsoft.com/office/powerpoint/2010/main" val="2690958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a:t>
            </a:fld>
            <a:endParaRPr lang="en-AU" dirty="0"/>
          </a:p>
        </p:txBody>
      </p:sp>
    </p:spTree>
    <p:extLst>
      <p:ext uri="{BB962C8B-B14F-4D97-AF65-F5344CB8AC3E}">
        <p14:creationId xmlns:p14="http://schemas.microsoft.com/office/powerpoint/2010/main" val="193366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3288-F772-839E-D4A3-6CFC7E5F2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DD999-E3AE-6424-38CD-C43F4309DDB6}"/>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E29B7B75-19EB-CD80-C71A-8EEDE9CE944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90D35B9-2FAC-D452-5B9E-9528E5421C8F}"/>
              </a:ext>
            </a:extLst>
          </p:cNvPr>
          <p:cNvSpPr>
            <a:spLocks noGrp="1"/>
          </p:cNvSpPr>
          <p:nvPr>
            <p:ph type="sldNum" sz="quarter" idx="5"/>
          </p:nvPr>
        </p:nvSpPr>
        <p:spPr/>
        <p:txBody>
          <a:bodyPr/>
          <a:lstStyle/>
          <a:p>
            <a:fld id="{1174A9E6-CF3A-E642-88D6-64732377428C}" type="slidenum">
              <a:rPr lang="en-AU" smtClean="0"/>
              <a:t>69</a:t>
            </a:fld>
            <a:endParaRPr lang="en-AU" dirty="0"/>
          </a:p>
        </p:txBody>
      </p:sp>
    </p:spTree>
    <p:extLst>
      <p:ext uri="{BB962C8B-B14F-4D97-AF65-F5344CB8AC3E}">
        <p14:creationId xmlns:p14="http://schemas.microsoft.com/office/powerpoint/2010/main" val="22346000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70</a:t>
            </a:fld>
            <a:endParaRPr lang="en-AU" dirty="0"/>
          </a:p>
        </p:txBody>
      </p:sp>
    </p:spTree>
    <p:extLst>
      <p:ext uri="{BB962C8B-B14F-4D97-AF65-F5344CB8AC3E}">
        <p14:creationId xmlns:p14="http://schemas.microsoft.com/office/powerpoint/2010/main" val="3998014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71</a:t>
            </a:fld>
            <a:endParaRPr lang="en-AU" dirty="0"/>
          </a:p>
        </p:txBody>
      </p:sp>
    </p:spTree>
    <p:extLst>
      <p:ext uri="{BB962C8B-B14F-4D97-AF65-F5344CB8AC3E}">
        <p14:creationId xmlns:p14="http://schemas.microsoft.com/office/powerpoint/2010/main" val="22601809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72</a:t>
            </a:fld>
            <a:endParaRPr lang="en-AU" dirty="0"/>
          </a:p>
        </p:txBody>
      </p:sp>
    </p:spTree>
    <p:extLst>
      <p:ext uri="{BB962C8B-B14F-4D97-AF65-F5344CB8AC3E}">
        <p14:creationId xmlns:p14="http://schemas.microsoft.com/office/powerpoint/2010/main" val="4141966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73</a:t>
            </a:fld>
            <a:endParaRPr lang="en-AU" dirty="0"/>
          </a:p>
        </p:txBody>
      </p:sp>
    </p:spTree>
    <p:extLst>
      <p:ext uri="{BB962C8B-B14F-4D97-AF65-F5344CB8AC3E}">
        <p14:creationId xmlns:p14="http://schemas.microsoft.com/office/powerpoint/2010/main" val="31877045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74</a:t>
            </a:fld>
            <a:endParaRPr lang="en-AU" dirty="0"/>
          </a:p>
        </p:txBody>
      </p:sp>
    </p:spTree>
    <p:extLst>
      <p:ext uri="{BB962C8B-B14F-4D97-AF65-F5344CB8AC3E}">
        <p14:creationId xmlns:p14="http://schemas.microsoft.com/office/powerpoint/2010/main" val="1954278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75</a:t>
            </a:fld>
            <a:endParaRPr lang="en-AU" dirty="0"/>
          </a:p>
        </p:txBody>
      </p:sp>
    </p:spTree>
    <p:extLst>
      <p:ext uri="{BB962C8B-B14F-4D97-AF65-F5344CB8AC3E}">
        <p14:creationId xmlns:p14="http://schemas.microsoft.com/office/powerpoint/2010/main" val="27071393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CB371-6C02-580F-572F-6F84C8965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06DD0-5414-B6BD-C505-BA545C63453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31E440CC-08AB-3502-FB73-A1F1A943499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0E20C8D-0B9B-F79A-1020-1CFD26989522}"/>
              </a:ext>
            </a:extLst>
          </p:cNvPr>
          <p:cNvSpPr>
            <a:spLocks noGrp="1"/>
          </p:cNvSpPr>
          <p:nvPr>
            <p:ph type="sldNum" sz="quarter" idx="5"/>
          </p:nvPr>
        </p:nvSpPr>
        <p:spPr/>
        <p:txBody>
          <a:bodyPr/>
          <a:lstStyle/>
          <a:p>
            <a:fld id="{1174A9E6-CF3A-E642-88D6-64732377428C}" type="slidenum">
              <a:rPr lang="en-AU" smtClean="0"/>
              <a:t>76</a:t>
            </a:fld>
            <a:endParaRPr lang="en-AU" dirty="0"/>
          </a:p>
        </p:txBody>
      </p:sp>
    </p:spTree>
    <p:extLst>
      <p:ext uri="{BB962C8B-B14F-4D97-AF65-F5344CB8AC3E}">
        <p14:creationId xmlns:p14="http://schemas.microsoft.com/office/powerpoint/2010/main" val="15745725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77</a:t>
            </a:fld>
            <a:endParaRPr lang="en-AU" dirty="0"/>
          </a:p>
        </p:txBody>
      </p:sp>
    </p:spTree>
    <p:extLst>
      <p:ext uri="{BB962C8B-B14F-4D97-AF65-F5344CB8AC3E}">
        <p14:creationId xmlns:p14="http://schemas.microsoft.com/office/powerpoint/2010/main" val="4263382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78</a:t>
            </a:fld>
            <a:endParaRPr lang="en-AU" dirty="0"/>
          </a:p>
        </p:txBody>
      </p:sp>
    </p:spTree>
    <p:extLst>
      <p:ext uri="{BB962C8B-B14F-4D97-AF65-F5344CB8AC3E}">
        <p14:creationId xmlns:p14="http://schemas.microsoft.com/office/powerpoint/2010/main" val="2317867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AU" dirty="0"/>
          </a:p>
        </p:txBody>
      </p:sp>
      <p:sp>
        <p:nvSpPr>
          <p:cNvPr id="395" name="Google Shape;395;p24:notes"/>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96" name="Google Shape;39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AU" sz="1200" b="0" i="0" u="none" strike="noStrike" cap="none">
                <a:solidFill>
                  <a:srgbClr val="000000"/>
                </a:solidFill>
                <a:latin typeface="Calibri"/>
                <a:ea typeface="Calibri"/>
                <a:cs typeface="Calibri"/>
                <a:sym typeface="Calibri"/>
              </a:rPr>
              <a:t>11</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79</a:t>
            </a:fld>
            <a:endParaRPr lang="en-AU" dirty="0"/>
          </a:p>
        </p:txBody>
      </p:sp>
    </p:spTree>
    <p:extLst>
      <p:ext uri="{BB962C8B-B14F-4D97-AF65-F5344CB8AC3E}">
        <p14:creationId xmlns:p14="http://schemas.microsoft.com/office/powerpoint/2010/main" val="4514866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F7B68-C14D-C16B-FA34-8FE37E0A0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CF30E-B3AC-C281-F985-4C21CB7CAA3C}"/>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C0E30BD4-F17D-A09C-FADC-C3149C8EF61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61E7515-6FE8-55F3-EDCD-A106531BCA52}"/>
              </a:ext>
            </a:extLst>
          </p:cNvPr>
          <p:cNvSpPr>
            <a:spLocks noGrp="1"/>
          </p:cNvSpPr>
          <p:nvPr>
            <p:ph type="sldNum" sz="quarter" idx="5"/>
          </p:nvPr>
        </p:nvSpPr>
        <p:spPr/>
        <p:txBody>
          <a:bodyPr/>
          <a:lstStyle/>
          <a:p>
            <a:fld id="{1174A9E6-CF3A-E642-88D6-64732377428C}" type="slidenum">
              <a:rPr lang="en-AU" smtClean="0"/>
              <a:t>80</a:t>
            </a:fld>
            <a:endParaRPr lang="en-AU" dirty="0"/>
          </a:p>
        </p:txBody>
      </p:sp>
    </p:spTree>
    <p:extLst>
      <p:ext uri="{BB962C8B-B14F-4D97-AF65-F5344CB8AC3E}">
        <p14:creationId xmlns:p14="http://schemas.microsoft.com/office/powerpoint/2010/main" val="32773807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81</a:t>
            </a:fld>
            <a:endParaRPr lang="en-AU" dirty="0"/>
          </a:p>
        </p:txBody>
      </p:sp>
    </p:spTree>
    <p:extLst>
      <p:ext uri="{BB962C8B-B14F-4D97-AF65-F5344CB8AC3E}">
        <p14:creationId xmlns:p14="http://schemas.microsoft.com/office/powerpoint/2010/main" val="40468044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6062-09BE-7E4E-654F-E17DFAE20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CF564-68A8-A27D-159B-1BE1E3B352B3}"/>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8193A0C7-7534-3D11-36CE-656D90BCE38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0B10A89-8F83-29BC-13F5-DEF27600EE4F}"/>
              </a:ext>
            </a:extLst>
          </p:cNvPr>
          <p:cNvSpPr>
            <a:spLocks noGrp="1"/>
          </p:cNvSpPr>
          <p:nvPr>
            <p:ph type="sldNum" sz="quarter" idx="5"/>
          </p:nvPr>
        </p:nvSpPr>
        <p:spPr/>
        <p:txBody>
          <a:bodyPr/>
          <a:lstStyle/>
          <a:p>
            <a:fld id="{1174A9E6-CF3A-E642-88D6-64732377428C}" type="slidenum">
              <a:rPr lang="en-AU" smtClean="0"/>
              <a:t>82</a:t>
            </a:fld>
            <a:endParaRPr lang="en-AU" dirty="0"/>
          </a:p>
        </p:txBody>
      </p:sp>
    </p:spTree>
    <p:extLst>
      <p:ext uri="{BB962C8B-B14F-4D97-AF65-F5344CB8AC3E}">
        <p14:creationId xmlns:p14="http://schemas.microsoft.com/office/powerpoint/2010/main" val="21143084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83</a:t>
            </a:fld>
            <a:endParaRPr lang="en-AU" dirty="0"/>
          </a:p>
        </p:txBody>
      </p:sp>
    </p:spTree>
    <p:extLst>
      <p:ext uri="{BB962C8B-B14F-4D97-AF65-F5344CB8AC3E}">
        <p14:creationId xmlns:p14="http://schemas.microsoft.com/office/powerpoint/2010/main" val="36038565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84</a:t>
            </a:fld>
            <a:endParaRPr lang="en-AU" dirty="0"/>
          </a:p>
        </p:txBody>
      </p:sp>
    </p:spTree>
    <p:extLst>
      <p:ext uri="{BB962C8B-B14F-4D97-AF65-F5344CB8AC3E}">
        <p14:creationId xmlns:p14="http://schemas.microsoft.com/office/powerpoint/2010/main" val="278510159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85</a:t>
            </a:fld>
            <a:endParaRPr lang="en-AU" dirty="0"/>
          </a:p>
        </p:txBody>
      </p:sp>
    </p:spTree>
    <p:extLst>
      <p:ext uri="{BB962C8B-B14F-4D97-AF65-F5344CB8AC3E}">
        <p14:creationId xmlns:p14="http://schemas.microsoft.com/office/powerpoint/2010/main" val="12340415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86</a:t>
            </a:fld>
            <a:endParaRPr lang="en-AU" dirty="0"/>
          </a:p>
        </p:txBody>
      </p:sp>
    </p:spTree>
    <p:extLst>
      <p:ext uri="{BB962C8B-B14F-4D97-AF65-F5344CB8AC3E}">
        <p14:creationId xmlns:p14="http://schemas.microsoft.com/office/powerpoint/2010/main" val="427152229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87</a:t>
            </a:fld>
            <a:endParaRPr lang="en-AU" dirty="0"/>
          </a:p>
        </p:txBody>
      </p:sp>
    </p:spTree>
    <p:extLst>
      <p:ext uri="{BB962C8B-B14F-4D97-AF65-F5344CB8AC3E}">
        <p14:creationId xmlns:p14="http://schemas.microsoft.com/office/powerpoint/2010/main" val="42095003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1174A9E6-CF3A-E642-88D6-64732377428C}" type="slidenum">
              <a:rPr lang="en-AU" smtClean="0"/>
              <a:t>88</a:t>
            </a:fld>
            <a:endParaRPr lang="en-AU" dirty="0"/>
          </a:p>
        </p:txBody>
      </p:sp>
    </p:spTree>
    <p:extLst>
      <p:ext uri="{BB962C8B-B14F-4D97-AF65-F5344CB8AC3E}">
        <p14:creationId xmlns:p14="http://schemas.microsoft.com/office/powerpoint/2010/main" val="803143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13</a:t>
            </a:fld>
            <a:endParaRPr lang="en-AU" dirty="0"/>
          </a:p>
        </p:txBody>
      </p:sp>
    </p:spTree>
    <p:extLst>
      <p:ext uri="{BB962C8B-B14F-4D97-AF65-F5344CB8AC3E}">
        <p14:creationId xmlns:p14="http://schemas.microsoft.com/office/powerpoint/2010/main" val="13620117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89</a:t>
            </a:fld>
            <a:endParaRPr lang="en-AU" dirty="0"/>
          </a:p>
        </p:txBody>
      </p:sp>
    </p:spTree>
    <p:extLst>
      <p:ext uri="{BB962C8B-B14F-4D97-AF65-F5344CB8AC3E}">
        <p14:creationId xmlns:p14="http://schemas.microsoft.com/office/powerpoint/2010/main" val="5864453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90</a:t>
            </a:fld>
            <a:endParaRPr lang="en-AU" dirty="0"/>
          </a:p>
        </p:txBody>
      </p:sp>
    </p:spTree>
    <p:extLst>
      <p:ext uri="{BB962C8B-B14F-4D97-AF65-F5344CB8AC3E}">
        <p14:creationId xmlns:p14="http://schemas.microsoft.com/office/powerpoint/2010/main" val="327886985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91</a:t>
            </a:fld>
            <a:endParaRPr lang="en-AU" dirty="0"/>
          </a:p>
        </p:txBody>
      </p:sp>
    </p:spTree>
    <p:extLst>
      <p:ext uri="{BB962C8B-B14F-4D97-AF65-F5344CB8AC3E}">
        <p14:creationId xmlns:p14="http://schemas.microsoft.com/office/powerpoint/2010/main" val="27504407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92</a:t>
            </a:fld>
            <a:endParaRPr lang="en-AU" dirty="0"/>
          </a:p>
        </p:txBody>
      </p:sp>
    </p:spTree>
    <p:extLst>
      <p:ext uri="{BB962C8B-B14F-4D97-AF65-F5344CB8AC3E}">
        <p14:creationId xmlns:p14="http://schemas.microsoft.com/office/powerpoint/2010/main" val="12508342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93</a:t>
            </a:fld>
            <a:endParaRPr lang="en-AU" dirty="0"/>
          </a:p>
        </p:txBody>
      </p:sp>
    </p:spTree>
    <p:extLst>
      <p:ext uri="{BB962C8B-B14F-4D97-AF65-F5344CB8AC3E}">
        <p14:creationId xmlns:p14="http://schemas.microsoft.com/office/powerpoint/2010/main" val="40553861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94</a:t>
            </a:fld>
            <a:endParaRPr lang="en-AU" dirty="0"/>
          </a:p>
        </p:txBody>
      </p:sp>
    </p:spTree>
    <p:extLst>
      <p:ext uri="{BB962C8B-B14F-4D97-AF65-F5344CB8AC3E}">
        <p14:creationId xmlns:p14="http://schemas.microsoft.com/office/powerpoint/2010/main" val="184343162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95</a:t>
            </a:fld>
            <a:endParaRPr lang="en-AU" dirty="0"/>
          </a:p>
        </p:txBody>
      </p:sp>
    </p:spTree>
    <p:extLst>
      <p:ext uri="{BB962C8B-B14F-4D97-AF65-F5344CB8AC3E}">
        <p14:creationId xmlns:p14="http://schemas.microsoft.com/office/powerpoint/2010/main" val="407865927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B9E07-E4A6-5A4D-4632-7E568A4DB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ABBE3-B644-13A1-C118-78A3DE3DB00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0543599-0F8F-B55E-E2AB-4B6EAD6C9B7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B59EAE3-7B5D-F8B4-00DA-445B06B77734}"/>
              </a:ext>
            </a:extLst>
          </p:cNvPr>
          <p:cNvSpPr>
            <a:spLocks noGrp="1"/>
          </p:cNvSpPr>
          <p:nvPr>
            <p:ph type="sldNum" sz="quarter" idx="5"/>
          </p:nvPr>
        </p:nvSpPr>
        <p:spPr/>
        <p:txBody>
          <a:bodyPr/>
          <a:lstStyle/>
          <a:p>
            <a:fld id="{1174A9E6-CF3A-E642-88D6-64732377428C}" type="slidenum">
              <a:rPr lang="en-AU" smtClean="0"/>
              <a:t>96</a:t>
            </a:fld>
            <a:endParaRPr lang="en-AU" dirty="0"/>
          </a:p>
        </p:txBody>
      </p:sp>
    </p:spTree>
    <p:extLst>
      <p:ext uri="{BB962C8B-B14F-4D97-AF65-F5344CB8AC3E}">
        <p14:creationId xmlns:p14="http://schemas.microsoft.com/office/powerpoint/2010/main" val="245364472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98</a:t>
            </a:fld>
            <a:endParaRPr lang="en-AU" dirty="0"/>
          </a:p>
        </p:txBody>
      </p:sp>
    </p:spTree>
    <p:extLst>
      <p:ext uri="{BB962C8B-B14F-4D97-AF65-F5344CB8AC3E}">
        <p14:creationId xmlns:p14="http://schemas.microsoft.com/office/powerpoint/2010/main" val="32266971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99</a:t>
            </a:fld>
            <a:endParaRPr lang="en-AU" dirty="0"/>
          </a:p>
        </p:txBody>
      </p:sp>
    </p:spTree>
    <p:extLst>
      <p:ext uri="{BB962C8B-B14F-4D97-AF65-F5344CB8AC3E}">
        <p14:creationId xmlns:p14="http://schemas.microsoft.com/office/powerpoint/2010/main" val="2908038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14</a:t>
            </a:fld>
            <a:endParaRPr lang="en-AU" dirty="0"/>
          </a:p>
        </p:txBody>
      </p:sp>
    </p:spTree>
    <p:extLst>
      <p:ext uri="{BB962C8B-B14F-4D97-AF65-F5344CB8AC3E}">
        <p14:creationId xmlns:p14="http://schemas.microsoft.com/office/powerpoint/2010/main" val="307949115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100</a:t>
            </a:fld>
            <a:endParaRPr lang="en-AU" dirty="0"/>
          </a:p>
        </p:txBody>
      </p:sp>
    </p:spTree>
    <p:extLst>
      <p:ext uri="{BB962C8B-B14F-4D97-AF65-F5344CB8AC3E}">
        <p14:creationId xmlns:p14="http://schemas.microsoft.com/office/powerpoint/2010/main" val="24049751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101</a:t>
            </a:fld>
            <a:endParaRPr lang="en-AU" dirty="0"/>
          </a:p>
        </p:txBody>
      </p:sp>
    </p:spTree>
    <p:extLst>
      <p:ext uri="{BB962C8B-B14F-4D97-AF65-F5344CB8AC3E}">
        <p14:creationId xmlns:p14="http://schemas.microsoft.com/office/powerpoint/2010/main" val="414797749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108</a:t>
            </a:fld>
            <a:endParaRPr lang="en-AU" dirty="0"/>
          </a:p>
        </p:txBody>
      </p:sp>
    </p:spTree>
    <p:extLst>
      <p:ext uri="{BB962C8B-B14F-4D97-AF65-F5344CB8AC3E}">
        <p14:creationId xmlns:p14="http://schemas.microsoft.com/office/powerpoint/2010/main" val="30700931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109</a:t>
            </a:fld>
            <a:endParaRPr lang="en-AU" dirty="0"/>
          </a:p>
        </p:txBody>
      </p:sp>
    </p:spTree>
    <p:extLst>
      <p:ext uri="{BB962C8B-B14F-4D97-AF65-F5344CB8AC3E}">
        <p14:creationId xmlns:p14="http://schemas.microsoft.com/office/powerpoint/2010/main" val="5518670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110</a:t>
            </a:fld>
            <a:endParaRPr lang="en-AU" dirty="0"/>
          </a:p>
        </p:txBody>
      </p:sp>
    </p:spTree>
    <p:extLst>
      <p:ext uri="{BB962C8B-B14F-4D97-AF65-F5344CB8AC3E}">
        <p14:creationId xmlns:p14="http://schemas.microsoft.com/office/powerpoint/2010/main" val="413328292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111</a:t>
            </a:fld>
            <a:endParaRPr lang="en-AU" dirty="0"/>
          </a:p>
        </p:txBody>
      </p:sp>
    </p:spTree>
    <p:extLst>
      <p:ext uri="{BB962C8B-B14F-4D97-AF65-F5344CB8AC3E}">
        <p14:creationId xmlns:p14="http://schemas.microsoft.com/office/powerpoint/2010/main" val="339303663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112</a:t>
            </a:fld>
            <a:endParaRPr lang="en-AU" dirty="0"/>
          </a:p>
        </p:txBody>
      </p:sp>
    </p:spTree>
    <p:extLst>
      <p:ext uri="{BB962C8B-B14F-4D97-AF65-F5344CB8AC3E}">
        <p14:creationId xmlns:p14="http://schemas.microsoft.com/office/powerpoint/2010/main" val="36171846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113</a:t>
            </a:fld>
            <a:endParaRPr lang="en-AU" dirty="0"/>
          </a:p>
        </p:txBody>
      </p:sp>
    </p:spTree>
    <p:extLst>
      <p:ext uri="{BB962C8B-B14F-4D97-AF65-F5344CB8AC3E}">
        <p14:creationId xmlns:p14="http://schemas.microsoft.com/office/powerpoint/2010/main" val="90037861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114</a:t>
            </a:fld>
            <a:endParaRPr lang="en-AU" dirty="0"/>
          </a:p>
        </p:txBody>
      </p:sp>
    </p:spTree>
    <p:extLst>
      <p:ext uri="{BB962C8B-B14F-4D97-AF65-F5344CB8AC3E}">
        <p14:creationId xmlns:p14="http://schemas.microsoft.com/office/powerpoint/2010/main" val="195098735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74A9E6-CF3A-E642-88D6-64732377428C}" type="slidenum">
              <a:rPr lang="en-AU" smtClean="0"/>
              <a:t>115</a:t>
            </a:fld>
            <a:endParaRPr lang="en-AU" dirty="0"/>
          </a:p>
        </p:txBody>
      </p:sp>
    </p:spTree>
    <p:extLst>
      <p:ext uri="{BB962C8B-B14F-4D97-AF65-F5344CB8AC3E}">
        <p14:creationId xmlns:p14="http://schemas.microsoft.com/office/powerpoint/2010/main" val="131374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9B64156-254D-4509-E2F3-3BAA6242DA1D}"/>
              </a:ext>
            </a:extLst>
          </p:cNvPr>
          <p:cNvSpPr/>
          <p:nvPr userDrawn="1"/>
        </p:nvSpPr>
        <p:spPr>
          <a:xfrm>
            <a:off x="0" y="0"/>
            <a:ext cx="12192000" cy="6865434"/>
          </a:xfrm>
          <a:prstGeom prst="rect">
            <a:avLst/>
          </a:prstGeom>
          <a:solidFill>
            <a:srgbClr val="007A7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994613"/>
            <a:ext cx="4252245" cy="3051672"/>
          </a:xfrm>
        </p:spPr>
        <p:txBody>
          <a:bodyPr anchor="b">
            <a:normAutofit/>
          </a:bodyPr>
          <a:lstStyle>
            <a:lvl1pPr algn="l">
              <a:defRPr sz="48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7" name="Title 1">
            <a:extLst>
              <a:ext uri="{FF2B5EF4-FFF2-40B4-BE49-F238E27FC236}">
                <a16:creationId xmlns:a16="http://schemas.microsoft.com/office/drawing/2014/main" id="{0C419CD0-4393-7E58-D019-44717275D88A}"/>
              </a:ext>
            </a:extLst>
          </p:cNvPr>
          <p:cNvSpPr txBox="1">
            <a:spLocks/>
          </p:cNvSpPr>
          <p:nvPr userDrawn="1"/>
        </p:nvSpPr>
        <p:spPr>
          <a:xfrm>
            <a:off x="669868" y="3362712"/>
            <a:ext cx="4410533" cy="213820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800" b="0" i="0" u="none" strike="noStrike" kern="1200" cap="none" spc="0" normalizeH="0" baseline="0" noProof="0" dirty="0">
              <a:ln>
                <a:noFill/>
              </a:ln>
              <a:solidFill>
                <a:sysClr val="window" lastClr="FFFFFF"/>
              </a:solidFill>
              <a:effectLst/>
              <a:uLnTx/>
              <a:uFillTx/>
              <a:latin typeface="Arial" panose="020B0604020202020204" pitchFamily="34" charset="0"/>
              <a:ea typeface="+mj-ea"/>
              <a:cs typeface="Arial" panose="020B0604020202020204" pitchFamily="34" charset="0"/>
            </a:endParaRPr>
          </a:p>
        </p:txBody>
      </p:sp>
      <p:sp>
        <p:nvSpPr>
          <p:cNvPr id="18" name="Title 1">
            <a:extLst>
              <a:ext uri="{FF2B5EF4-FFF2-40B4-BE49-F238E27FC236}">
                <a16:creationId xmlns:a16="http://schemas.microsoft.com/office/drawing/2014/main" id="{0A041D25-AEE3-BB25-CE93-BC0B53464CDC}"/>
              </a:ext>
            </a:extLst>
          </p:cNvPr>
          <p:cNvSpPr txBox="1">
            <a:spLocks/>
          </p:cNvSpPr>
          <p:nvPr userDrawn="1"/>
        </p:nvSpPr>
        <p:spPr>
          <a:xfrm>
            <a:off x="488569" y="3723433"/>
            <a:ext cx="4252244" cy="70838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8000" kern="1200">
                <a:solidFill>
                  <a:schemeClr val="tx1"/>
                </a:solidFill>
                <a:latin typeface="+mj-lt"/>
                <a:ea typeface="+mj-ea"/>
                <a:cs typeface="+mj-cs"/>
              </a:defRPr>
            </a:lvl1pPr>
          </a:lstStyle>
          <a:p>
            <a:endParaRPr lang="en-US" sz="1600" dirty="0">
              <a:solidFill>
                <a:prstClr val="black"/>
              </a:solidFill>
              <a:latin typeface="Arial" panose="020B0604020202020204"/>
            </a:endParaRPr>
          </a:p>
        </p:txBody>
      </p:sp>
      <p:pic>
        <p:nvPicPr>
          <p:cNvPr id="19" name="Picture 18">
            <a:extLst>
              <a:ext uri="{FF2B5EF4-FFF2-40B4-BE49-F238E27FC236}">
                <a16:creationId xmlns:a16="http://schemas.microsoft.com/office/drawing/2014/main" id="{BC01DE31-E11C-2B53-CEA4-EDF1E3EEC4E2}"/>
              </a:ext>
            </a:extLst>
          </p:cNvPr>
          <p:cNvPicPr>
            <a:picLocks noChangeAspect="1"/>
          </p:cNvPicPr>
          <p:nvPr userDrawn="1"/>
        </p:nvPicPr>
        <p:blipFill>
          <a:blip r:embed="rId2"/>
          <a:stretch>
            <a:fillRect/>
          </a:stretch>
        </p:blipFill>
        <p:spPr>
          <a:xfrm>
            <a:off x="4368060" y="0"/>
            <a:ext cx="7243280" cy="6858000"/>
          </a:xfrm>
          <a:prstGeom prst="rect">
            <a:avLst/>
          </a:prstGeom>
        </p:spPr>
      </p:pic>
      <p:cxnSp>
        <p:nvCxnSpPr>
          <p:cNvPr id="20" name="Straight Connector 19">
            <a:extLst>
              <a:ext uri="{FF2B5EF4-FFF2-40B4-BE49-F238E27FC236}">
                <a16:creationId xmlns:a16="http://schemas.microsoft.com/office/drawing/2014/main" id="{C181B85C-DF8C-0A6A-0B89-05F6FA3C2C3B}"/>
              </a:ext>
            </a:extLst>
          </p:cNvPr>
          <p:cNvCxnSpPr>
            <a:cxnSpLocks/>
          </p:cNvCxnSpPr>
          <p:nvPr userDrawn="1"/>
        </p:nvCxnSpPr>
        <p:spPr>
          <a:xfrm flipV="1">
            <a:off x="4410557" y="-7434"/>
            <a:ext cx="3175792" cy="7123858"/>
          </a:xfrm>
          <a:prstGeom prst="line">
            <a:avLst/>
          </a:prstGeom>
          <a:noFill/>
          <a:ln w="6350" cap="flat" cmpd="sng" algn="ctr">
            <a:solidFill>
              <a:sysClr val="window" lastClr="FFFFFF"/>
            </a:solidFill>
            <a:prstDash val="solid"/>
            <a:miter lim="800000"/>
          </a:ln>
          <a:effectLst/>
        </p:spPr>
      </p:cxnSp>
      <p:pic>
        <p:nvPicPr>
          <p:cNvPr id="21" name="Picture 20">
            <a:extLst>
              <a:ext uri="{FF2B5EF4-FFF2-40B4-BE49-F238E27FC236}">
                <a16:creationId xmlns:a16="http://schemas.microsoft.com/office/drawing/2014/main" id="{DC6EE07D-BE62-5767-2FB4-E8F6A2AEE24F}"/>
              </a:ext>
            </a:extLst>
          </p:cNvPr>
          <p:cNvPicPr>
            <a:picLocks noChangeAspect="1"/>
          </p:cNvPicPr>
          <p:nvPr userDrawn="1"/>
        </p:nvPicPr>
        <p:blipFill>
          <a:blip r:embed="rId3"/>
          <a:stretch>
            <a:fillRect/>
          </a:stretch>
        </p:blipFill>
        <p:spPr>
          <a:xfrm>
            <a:off x="9898229" y="5152593"/>
            <a:ext cx="1826738" cy="1203757"/>
          </a:xfrm>
          <a:prstGeom prst="rect">
            <a:avLst/>
          </a:prstGeom>
        </p:spPr>
      </p:pic>
      <p:cxnSp>
        <p:nvCxnSpPr>
          <p:cNvPr id="22" name="Straight Connector 21">
            <a:extLst>
              <a:ext uri="{FF2B5EF4-FFF2-40B4-BE49-F238E27FC236}">
                <a16:creationId xmlns:a16="http://schemas.microsoft.com/office/drawing/2014/main" id="{96D69753-FFBE-A368-8CD3-7E3219C91A24}"/>
              </a:ext>
            </a:extLst>
          </p:cNvPr>
          <p:cNvCxnSpPr>
            <a:cxnSpLocks/>
          </p:cNvCxnSpPr>
          <p:nvPr userDrawn="1"/>
        </p:nvCxnSpPr>
        <p:spPr>
          <a:xfrm flipV="1">
            <a:off x="8662801" y="-118165"/>
            <a:ext cx="3175792" cy="7123858"/>
          </a:xfrm>
          <a:prstGeom prst="line">
            <a:avLst/>
          </a:prstGeom>
          <a:noFill/>
          <a:ln w="6350" cap="flat" cmpd="sng" algn="ctr">
            <a:solidFill>
              <a:sysClr val="window" lastClr="FFFFFF"/>
            </a:solidFill>
            <a:prstDash val="solid"/>
            <a:miter lim="800000"/>
          </a:ln>
          <a:effectLst/>
        </p:spPr>
      </p:cxnSp>
    </p:spTree>
    <p:extLst>
      <p:ext uri="{BB962C8B-B14F-4D97-AF65-F5344CB8AC3E}">
        <p14:creationId xmlns:p14="http://schemas.microsoft.com/office/powerpoint/2010/main" val="2967232684"/>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6790414" y="0"/>
            <a:ext cx="5401586" cy="6858000"/>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a:extLst>
              <a:ext uri="{FF2B5EF4-FFF2-40B4-BE49-F238E27FC236}">
                <a16:creationId xmlns:a16="http://schemas.microsoft.com/office/drawing/2014/main" id="{A0C04DCC-0E3E-4F05-9FAC-9FA6CA4B2BAE}"/>
              </a:ext>
            </a:extLst>
          </p:cNvPr>
          <p:cNvSpPr>
            <a:spLocks noGrp="1"/>
          </p:cNvSpPr>
          <p:nvPr>
            <p:ph type="title" hasCustomPrompt="1"/>
          </p:nvPr>
        </p:nvSpPr>
        <p:spPr>
          <a:xfrm>
            <a:off x="630140" y="628550"/>
            <a:ext cx="5524170" cy="961711"/>
          </a:xfrm>
        </p:spPr>
        <p:txBody>
          <a:bodyPr tIns="45720" anchor="t">
            <a:normAutofit/>
          </a:bodyPr>
          <a:lstStyle>
            <a:lvl1pPr>
              <a:lnSpc>
                <a:spcPct val="100000"/>
              </a:lnSpc>
              <a:defRPr sz="1800"/>
            </a:lvl1pPr>
          </a:lstStyle>
          <a:p>
            <a:r>
              <a:rPr lang="en-US"/>
              <a:t>Q - Click to edit Master title style</a:t>
            </a:r>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dirty="0"/>
          </a:p>
        </p:txBody>
      </p:sp>
      <p:sp>
        <p:nvSpPr>
          <p:cNvPr id="6" name="Content Placeholder 2">
            <a:extLst>
              <a:ext uri="{FF2B5EF4-FFF2-40B4-BE49-F238E27FC236}">
                <a16:creationId xmlns:a16="http://schemas.microsoft.com/office/drawing/2014/main" id="{8CE7978E-829F-47EE-7D27-A8328707E86A}"/>
              </a:ext>
            </a:extLst>
          </p:cNvPr>
          <p:cNvSpPr>
            <a:spLocks noGrp="1"/>
          </p:cNvSpPr>
          <p:nvPr>
            <p:ph idx="13"/>
          </p:nvPr>
        </p:nvSpPr>
        <p:spPr>
          <a:xfrm>
            <a:off x="630140" y="2822716"/>
            <a:ext cx="5524170" cy="3611877"/>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2F72381C-1859-3095-1333-70C79EACE914}"/>
              </a:ext>
            </a:extLst>
          </p:cNvPr>
          <p:cNvCxnSpPr>
            <a:cxnSpLocks/>
          </p:cNvCxnSpPr>
          <p:nvPr userDrawn="1"/>
        </p:nvCxnSpPr>
        <p:spPr>
          <a:xfrm>
            <a:off x="654270" y="1886446"/>
            <a:ext cx="5524170" cy="0"/>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
        <p:nvSpPr>
          <p:cNvPr id="14" name="Text Placeholder 13">
            <a:extLst>
              <a:ext uri="{FF2B5EF4-FFF2-40B4-BE49-F238E27FC236}">
                <a16:creationId xmlns:a16="http://schemas.microsoft.com/office/drawing/2014/main" id="{831DFA80-085F-A916-6A7C-369B3D29C858}"/>
              </a:ext>
            </a:extLst>
          </p:cNvPr>
          <p:cNvSpPr>
            <a:spLocks noGrp="1"/>
          </p:cNvSpPr>
          <p:nvPr>
            <p:ph type="body" sz="quarter" idx="14" hasCustomPrompt="1"/>
          </p:nvPr>
        </p:nvSpPr>
        <p:spPr>
          <a:xfrm>
            <a:off x="630139" y="2103717"/>
            <a:ext cx="4930151" cy="501729"/>
          </a:xfrm>
          <a:noFill/>
        </p:spPr>
        <p:txBody>
          <a:bodyPr/>
          <a:lstStyle>
            <a:lvl1pPr marL="0" indent="0">
              <a:spcBef>
                <a:spcPts val="600"/>
              </a:spcBef>
              <a:spcAft>
                <a:spcPts val="600"/>
              </a:spcAft>
              <a:buNone/>
              <a:defRPr b="1">
                <a:solidFill>
                  <a:schemeClr val="accent6"/>
                </a:solidFill>
              </a:defRPr>
            </a:lvl1pPr>
          </a:lstStyle>
          <a:p>
            <a:pPr lvl="0"/>
            <a:r>
              <a:rPr lang="en-AU"/>
              <a:t>Answer = TRUE/FALSE</a:t>
            </a:r>
          </a:p>
        </p:txBody>
      </p:sp>
      <p:cxnSp>
        <p:nvCxnSpPr>
          <p:cNvPr id="16" name="Straight Connector 15">
            <a:extLst>
              <a:ext uri="{FF2B5EF4-FFF2-40B4-BE49-F238E27FC236}">
                <a16:creationId xmlns:a16="http://schemas.microsoft.com/office/drawing/2014/main" id="{8CCB9973-779E-54B7-CE22-F7DDD8EA88A9}"/>
              </a:ext>
            </a:extLst>
          </p:cNvPr>
          <p:cNvCxnSpPr>
            <a:cxnSpLocks/>
          </p:cNvCxnSpPr>
          <p:nvPr userDrawn="1"/>
        </p:nvCxnSpPr>
        <p:spPr>
          <a:xfrm flipV="1">
            <a:off x="0" y="359566"/>
            <a:ext cx="548640" cy="1230695"/>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17" name="Straight Connector 16">
            <a:extLst>
              <a:ext uri="{FF2B5EF4-FFF2-40B4-BE49-F238E27FC236}">
                <a16:creationId xmlns:a16="http://schemas.microsoft.com/office/drawing/2014/main" id="{C1D2DD12-5051-2F6A-1AA8-0541BC5DCEA9}"/>
              </a:ext>
            </a:extLst>
          </p:cNvPr>
          <p:cNvCxnSpPr>
            <a:cxnSpLocks/>
          </p:cNvCxnSpPr>
          <p:nvPr userDrawn="1"/>
        </p:nvCxnSpPr>
        <p:spPr>
          <a:xfrm flipV="1">
            <a:off x="-5964" y="0"/>
            <a:ext cx="419652" cy="941352"/>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4789220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tmplLst>
          <p:tmpl>
            <p:tnLst>
              <p:par>
                <p:cTn presetID="1"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childTnLst>
                </p:cTn>
              </p:par>
            </p:tnLst>
          </p:tmpl>
        </p:tmplLst>
      </p:bldP>
      <p:bldP spid="14" grpId="0">
        <p:tmplLst>
          <p:tmpl>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_title_jade">
    <p:spTree>
      <p:nvGrpSpPr>
        <p:cNvPr id="1" name=""/>
        <p:cNvGrpSpPr/>
        <p:nvPr/>
      </p:nvGrpSpPr>
      <p:grpSpPr>
        <a:xfrm>
          <a:off x="0" y="0"/>
          <a:ext cx="0" cy="0"/>
          <a:chOff x="0" y="0"/>
          <a:chExt cx="0" cy="0"/>
        </a:xfrm>
      </p:grpSpPr>
      <p:sp>
        <p:nvSpPr>
          <p:cNvPr id="19" name="Rectangle 24">
            <a:extLst>
              <a:ext uri="{FF2B5EF4-FFF2-40B4-BE49-F238E27FC236}">
                <a16:creationId xmlns:a16="http://schemas.microsoft.com/office/drawing/2014/main" id="{D7F2770D-9E27-58E3-418E-C334F63C9147}"/>
              </a:ext>
            </a:extLst>
          </p:cNvPr>
          <p:cNvSpPr/>
          <p:nvPr userDrawn="1"/>
        </p:nvSpPr>
        <p:spPr>
          <a:xfrm>
            <a:off x="4656616" y="-22292"/>
            <a:ext cx="7537300" cy="6902584"/>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0 h 6858000"/>
              <a:gd name="csX0" fmla="*/ 5275385 w 12192000"/>
              <a:gd name="csY0" fmla="*/ 10048 h 6858000"/>
              <a:gd name="csX1" fmla="*/ 12192000 w 12192000"/>
              <a:gd name="csY1" fmla="*/ 0 h 6858000"/>
              <a:gd name="csX2" fmla="*/ 12192000 w 12192000"/>
              <a:gd name="csY2" fmla="*/ 6858000 h 6858000"/>
              <a:gd name="csX3" fmla="*/ 0 w 12192000"/>
              <a:gd name="csY3" fmla="*/ 6858000 h 6858000"/>
              <a:gd name="csX4" fmla="*/ 5275385 w 12192000"/>
              <a:gd name="csY4" fmla="*/ 10048 h 6858000"/>
              <a:gd name="csX0" fmla="*/ 4792166 w 11708781"/>
              <a:gd name="csY0" fmla="*/ 10048 h 6880303"/>
              <a:gd name="csX1" fmla="*/ 11708781 w 11708781"/>
              <a:gd name="csY1" fmla="*/ 0 h 6880303"/>
              <a:gd name="csX2" fmla="*/ 11708781 w 11708781"/>
              <a:gd name="csY2" fmla="*/ 6858000 h 6880303"/>
              <a:gd name="csX3" fmla="*/ 0 w 11708781"/>
              <a:gd name="csY3" fmla="*/ 6880303 h 6880303"/>
              <a:gd name="csX4" fmla="*/ 4792166 w 11708781"/>
              <a:gd name="csY4" fmla="*/ 10048 h 6880303"/>
              <a:gd name="csX0" fmla="*/ 3060010 w 11708781"/>
              <a:gd name="csY0" fmla="*/ 0 h 6937162"/>
              <a:gd name="csX1" fmla="*/ 11708781 w 11708781"/>
              <a:gd name="csY1" fmla="*/ 56859 h 6937162"/>
              <a:gd name="csX2" fmla="*/ 11708781 w 11708781"/>
              <a:gd name="csY2" fmla="*/ 6914859 h 6937162"/>
              <a:gd name="csX3" fmla="*/ 0 w 11708781"/>
              <a:gd name="csY3" fmla="*/ 6937162 h 6937162"/>
              <a:gd name="csX4" fmla="*/ 3060010 w 11708781"/>
              <a:gd name="csY4" fmla="*/ 0 h 6937162"/>
              <a:gd name="csX0" fmla="*/ 3060010 w 11708781"/>
              <a:gd name="csY0" fmla="*/ 0 h 6937162"/>
              <a:gd name="csX1" fmla="*/ 9188605 w 11708781"/>
              <a:gd name="csY1" fmla="*/ 27122 h 6937162"/>
              <a:gd name="csX2" fmla="*/ 11708781 w 11708781"/>
              <a:gd name="csY2" fmla="*/ 6914859 h 6937162"/>
              <a:gd name="csX3" fmla="*/ 0 w 11708781"/>
              <a:gd name="csY3" fmla="*/ 6937162 h 6937162"/>
              <a:gd name="csX4" fmla="*/ 3060010 w 11708781"/>
              <a:gd name="csY4" fmla="*/ 0 h 6937162"/>
              <a:gd name="csX0" fmla="*/ 3060010 w 9188605"/>
              <a:gd name="csY0" fmla="*/ 0 h 6937162"/>
              <a:gd name="csX1" fmla="*/ 9188605 w 9188605"/>
              <a:gd name="csY1" fmla="*/ 27122 h 6937162"/>
              <a:gd name="csX2" fmla="*/ 7545659 w 9188605"/>
              <a:gd name="csY2" fmla="*/ 6929727 h 6937162"/>
              <a:gd name="csX3" fmla="*/ 0 w 9188605"/>
              <a:gd name="csY3" fmla="*/ 6937162 h 6937162"/>
              <a:gd name="csX4" fmla="*/ 3060010 w 9188605"/>
              <a:gd name="csY4" fmla="*/ 0 h 6937162"/>
              <a:gd name="csX0" fmla="*/ 3060010 w 7545659"/>
              <a:gd name="csY0" fmla="*/ 0 h 6937162"/>
              <a:gd name="csX1" fmla="*/ 7523357 w 7545659"/>
              <a:gd name="csY1" fmla="*/ 49424 h 6937162"/>
              <a:gd name="csX2" fmla="*/ 7545659 w 7545659"/>
              <a:gd name="csY2" fmla="*/ 6929727 h 6937162"/>
              <a:gd name="csX3" fmla="*/ 0 w 7545659"/>
              <a:gd name="csY3" fmla="*/ 6937162 h 6937162"/>
              <a:gd name="csX4" fmla="*/ 3060010 w 7545659"/>
              <a:gd name="csY4" fmla="*/ 0 h 6937162"/>
              <a:gd name="csX0" fmla="*/ 3031656 w 7545659"/>
              <a:gd name="csY0" fmla="*/ 0 h 6894632"/>
              <a:gd name="csX1" fmla="*/ 7523357 w 7545659"/>
              <a:gd name="csY1" fmla="*/ 6894 h 6894632"/>
              <a:gd name="csX2" fmla="*/ 7545659 w 7545659"/>
              <a:gd name="csY2" fmla="*/ 6887197 h 6894632"/>
              <a:gd name="csX3" fmla="*/ 0 w 7545659"/>
              <a:gd name="csY3" fmla="*/ 6894632 h 6894632"/>
              <a:gd name="csX4" fmla="*/ 3031656 w 7545659"/>
              <a:gd name="csY4" fmla="*/ 0 h 6894632"/>
              <a:gd name="csX0" fmla="*/ 3031656 w 7545659"/>
              <a:gd name="csY0" fmla="*/ 1058 h 6895690"/>
              <a:gd name="csX1" fmla="*/ 7459746 w 7545659"/>
              <a:gd name="csY1" fmla="*/ 0 h 6895690"/>
              <a:gd name="csX2" fmla="*/ 7545659 w 7545659"/>
              <a:gd name="csY2" fmla="*/ 6888255 h 6895690"/>
              <a:gd name="csX3" fmla="*/ 0 w 7545659"/>
              <a:gd name="csY3" fmla="*/ 6895690 h 6895690"/>
              <a:gd name="csX4" fmla="*/ 3031656 w 7545659"/>
              <a:gd name="csY4" fmla="*/ 1058 h 6895690"/>
              <a:gd name="csX0" fmla="*/ 3031656 w 7482048"/>
              <a:gd name="csY0" fmla="*/ 1058 h 6895690"/>
              <a:gd name="csX1" fmla="*/ 7459746 w 7482048"/>
              <a:gd name="csY1" fmla="*/ 0 h 6895690"/>
              <a:gd name="csX2" fmla="*/ 7482048 w 7482048"/>
              <a:gd name="csY2" fmla="*/ 6856450 h 6895690"/>
              <a:gd name="csX3" fmla="*/ 0 w 7482048"/>
              <a:gd name="csY3" fmla="*/ 6895690 h 6895690"/>
              <a:gd name="csX4" fmla="*/ 3031656 w 7482048"/>
              <a:gd name="csY4" fmla="*/ 1058 h 6895690"/>
              <a:gd name="csX0" fmla="*/ 3031656 w 7482048"/>
              <a:gd name="csY0" fmla="*/ 1058 h 6871837"/>
              <a:gd name="csX1" fmla="*/ 7459746 w 7482048"/>
              <a:gd name="csY1" fmla="*/ 0 h 6871837"/>
              <a:gd name="csX2" fmla="*/ 7482048 w 7482048"/>
              <a:gd name="csY2" fmla="*/ 6856450 h 6871837"/>
              <a:gd name="csX3" fmla="*/ 0 w 7482048"/>
              <a:gd name="csY3" fmla="*/ 6871837 h 6871837"/>
              <a:gd name="csX4" fmla="*/ 3031656 w 7482048"/>
              <a:gd name="csY4" fmla="*/ 1058 h 6871837"/>
              <a:gd name="csX0" fmla="*/ 3031656 w 7497950"/>
              <a:gd name="csY0" fmla="*/ 1058 h 6880304"/>
              <a:gd name="csX1" fmla="*/ 7459746 w 7497950"/>
              <a:gd name="csY1" fmla="*/ 0 h 6880304"/>
              <a:gd name="csX2" fmla="*/ 7497950 w 7497950"/>
              <a:gd name="csY2" fmla="*/ 6880304 h 6880304"/>
              <a:gd name="csX3" fmla="*/ 0 w 7497950"/>
              <a:gd name="csY3" fmla="*/ 6871837 h 6880304"/>
              <a:gd name="csX4" fmla="*/ 3031656 w 7497950"/>
              <a:gd name="csY4" fmla="*/ 1058 h 6880304"/>
              <a:gd name="csX0" fmla="*/ 3127071 w 7593365"/>
              <a:gd name="csY0" fmla="*/ 1058 h 6887740"/>
              <a:gd name="csX1" fmla="*/ 7555161 w 7593365"/>
              <a:gd name="csY1" fmla="*/ 0 h 6887740"/>
              <a:gd name="csX2" fmla="*/ 7593365 w 7593365"/>
              <a:gd name="csY2" fmla="*/ 6880304 h 6887740"/>
              <a:gd name="csX3" fmla="*/ 0 w 7593365"/>
              <a:gd name="csY3" fmla="*/ 6887740 h 6887740"/>
              <a:gd name="csX4" fmla="*/ 3127071 w 7593365"/>
              <a:gd name="csY4" fmla="*/ 1058 h 6887740"/>
              <a:gd name="csX0" fmla="*/ 3127071 w 7593365"/>
              <a:gd name="csY0" fmla="*/ 24912 h 6911594"/>
              <a:gd name="csX1" fmla="*/ 7555161 w 7593365"/>
              <a:gd name="csY1" fmla="*/ 0 h 6911594"/>
              <a:gd name="csX2" fmla="*/ 7593365 w 7593365"/>
              <a:gd name="csY2" fmla="*/ 6904158 h 6911594"/>
              <a:gd name="csX3" fmla="*/ 0 w 7593365"/>
              <a:gd name="csY3" fmla="*/ 6911594 h 6911594"/>
              <a:gd name="csX4" fmla="*/ 3127071 w 7593365"/>
              <a:gd name="csY4" fmla="*/ 24912 h 6911594"/>
              <a:gd name="csX0" fmla="*/ 3111168 w 7593365"/>
              <a:gd name="csY0" fmla="*/ 16961 h 6911594"/>
              <a:gd name="csX1" fmla="*/ 7555161 w 7593365"/>
              <a:gd name="csY1" fmla="*/ 0 h 6911594"/>
              <a:gd name="csX2" fmla="*/ 7593365 w 7593365"/>
              <a:gd name="csY2" fmla="*/ 6904158 h 6911594"/>
              <a:gd name="csX3" fmla="*/ 0 w 7593365"/>
              <a:gd name="csY3" fmla="*/ 6911594 h 6911594"/>
              <a:gd name="csX4" fmla="*/ 3111168 w 7593365"/>
              <a:gd name="csY4" fmla="*/ 16961 h 6911594"/>
              <a:gd name="csX0" fmla="*/ 3087314 w 7593365"/>
              <a:gd name="csY0" fmla="*/ 16961 h 6911594"/>
              <a:gd name="csX1" fmla="*/ 7555161 w 7593365"/>
              <a:gd name="csY1" fmla="*/ 0 h 6911594"/>
              <a:gd name="csX2" fmla="*/ 7593365 w 7593365"/>
              <a:gd name="csY2" fmla="*/ 6904158 h 6911594"/>
              <a:gd name="csX3" fmla="*/ 0 w 7593365"/>
              <a:gd name="csY3" fmla="*/ 6911594 h 6911594"/>
              <a:gd name="csX4" fmla="*/ 3087314 w 7593365"/>
              <a:gd name="csY4" fmla="*/ 16961 h 6911594"/>
              <a:gd name="csX0" fmla="*/ 3087314 w 7593365"/>
              <a:gd name="csY0" fmla="*/ 16961 h 6919545"/>
              <a:gd name="csX1" fmla="*/ 7555161 w 7593365"/>
              <a:gd name="csY1" fmla="*/ 0 h 6919545"/>
              <a:gd name="csX2" fmla="*/ 7593365 w 7593365"/>
              <a:gd name="csY2" fmla="*/ 6904158 h 6919545"/>
              <a:gd name="csX3" fmla="*/ 0 w 7593365"/>
              <a:gd name="csY3" fmla="*/ 6919545 h 6919545"/>
              <a:gd name="csX4" fmla="*/ 3087314 w 7593365"/>
              <a:gd name="csY4" fmla="*/ 16961 h 6919545"/>
              <a:gd name="csX0" fmla="*/ 3165864 w 7593365"/>
              <a:gd name="csY0" fmla="*/ 9009 h 6919545"/>
              <a:gd name="csX1" fmla="*/ 7555161 w 7593365"/>
              <a:gd name="csY1" fmla="*/ 0 h 6919545"/>
              <a:gd name="csX2" fmla="*/ 7593365 w 7593365"/>
              <a:gd name="csY2" fmla="*/ 6904158 h 6919545"/>
              <a:gd name="csX3" fmla="*/ 0 w 7593365"/>
              <a:gd name="csY3" fmla="*/ 6919545 h 6919545"/>
              <a:gd name="csX4" fmla="*/ 3165864 w 7593365"/>
              <a:gd name="csY4" fmla="*/ 9009 h 6919545"/>
              <a:gd name="csX0" fmla="*/ 3165864 w 7593365"/>
              <a:gd name="csY0" fmla="*/ 0 h 6910536"/>
              <a:gd name="csX1" fmla="*/ 7539452 w 7593365"/>
              <a:gd name="csY1" fmla="*/ 197725 h 6910536"/>
              <a:gd name="csX2" fmla="*/ 7593365 w 7593365"/>
              <a:gd name="csY2" fmla="*/ 6895149 h 6910536"/>
              <a:gd name="csX3" fmla="*/ 0 w 7593365"/>
              <a:gd name="csY3" fmla="*/ 6910536 h 6910536"/>
              <a:gd name="csX4" fmla="*/ 3165864 w 7593365"/>
              <a:gd name="csY4" fmla="*/ 0 h 6910536"/>
              <a:gd name="csX0" fmla="*/ 3165864 w 7593365"/>
              <a:gd name="csY0" fmla="*/ 0 h 6910536"/>
              <a:gd name="csX1" fmla="*/ 7523742 w 7593365"/>
              <a:gd name="csY1" fmla="*/ 30748 h 6910536"/>
              <a:gd name="csX2" fmla="*/ 7593365 w 7593365"/>
              <a:gd name="csY2" fmla="*/ 6895149 h 6910536"/>
              <a:gd name="csX3" fmla="*/ 0 w 7593365"/>
              <a:gd name="csY3" fmla="*/ 6910536 h 6910536"/>
              <a:gd name="csX4" fmla="*/ 3165864 w 7593365"/>
              <a:gd name="csY4" fmla="*/ 0 h 6910536"/>
              <a:gd name="csX0" fmla="*/ 3165864 w 7523742"/>
              <a:gd name="csY0" fmla="*/ 0 h 6910536"/>
              <a:gd name="csX1" fmla="*/ 7523742 w 7523742"/>
              <a:gd name="csY1" fmla="*/ 30748 h 6910536"/>
              <a:gd name="csX2" fmla="*/ 7483395 w 7523742"/>
              <a:gd name="csY2" fmla="*/ 6775880 h 6910536"/>
              <a:gd name="csX3" fmla="*/ 0 w 7523742"/>
              <a:gd name="csY3" fmla="*/ 6910536 h 6910536"/>
              <a:gd name="csX4" fmla="*/ 3165864 w 7523742"/>
              <a:gd name="csY4" fmla="*/ 0 h 6910536"/>
              <a:gd name="csX0" fmla="*/ 3165864 w 7538381"/>
              <a:gd name="csY0" fmla="*/ 0 h 6910536"/>
              <a:gd name="csX1" fmla="*/ 7523742 w 7538381"/>
              <a:gd name="csY1" fmla="*/ 30748 h 6910536"/>
              <a:gd name="csX2" fmla="*/ 7538381 w 7538381"/>
              <a:gd name="csY2" fmla="*/ 6887198 h 6910536"/>
              <a:gd name="csX3" fmla="*/ 0 w 7538381"/>
              <a:gd name="csY3" fmla="*/ 6910536 h 6910536"/>
              <a:gd name="csX4" fmla="*/ 3165864 w 7538381"/>
              <a:gd name="csY4" fmla="*/ 0 h 6910536"/>
              <a:gd name="csX0" fmla="*/ 3063749 w 7436266"/>
              <a:gd name="csY0" fmla="*/ 0 h 6902584"/>
              <a:gd name="csX1" fmla="*/ 7421627 w 7436266"/>
              <a:gd name="csY1" fmla="*/ 30748 h 6902584"/>
              <a:gd name="csX2" fmla="*/ 7436266 w 7436266"/>
              <a:gd name="csY2" fmla="*/ 6887198 h 6902584"/>
              <a:gd name="csX3" fmla="*/ 0 w 7436266"/>
              <a:gd name="csY3" fmla="*/ 6902584 h 6902584"/>
              <a:gd name="csX4" fmla="*/ 3063749 w 7436266"/>
              <a:gd name="csY4" fmla="*/ 0 h 6902584"/>
              <a:gd name="csX0" fmla="*/ 3063749 w 7436266"/>
              <a:gd name="csY0" fmla="*/ 0 h 6902584"/>
              <a:gd name="csX1" fmla="*/ 7421627 w 7436266"/>
              <a:gd name="csY1" fmla="*/ 30748 h 6902584"/>
              <a:gd name="csX2" fmla="*/ 7436266 w 7436266"/>
              <a:gd name="csY2" fmla="*/ 6887198 h 6902584"/>
              <a:gd name="csX3" fmla="*/ 0 w 7436266"/>
              <a:gd name="csY3" fmla="*/ 6902584 h 6902584"/>
              <a:gd name="csX4" fmla="*/ 3063749 w 7436266"/>
              <a:gd name="csY4" fmla="*/ 0 h 6902584"/>
              <a:gd name="csX0" fmla="*/ 3063749 w 7563144"/>
              <a:gd name="csY0" fmla="*/ 88522 h 6991106"/>
              <a:gd name="csX1" fmla="*/ 7563017 w 7563144"/>
              <a:gd name="csY1" fmla="*/ 0 h 6991106"/>
              <a:gd name="csX2" fmla="*/ 7436266 w 7563144"/>
              <a:gd name="csY2" fmla="*/ 6975720 h 6991106"/>
              <a:gd name="csX3" fmla="*/ 0 w 7563144"/>
              <a:gd name="csY3" fmla="*/ 6991106 h 6991106"/>
              <a:gd name="csX4" fmla="*/ 3063749 w 7563144"/>
              <a:gd name="csY4" fmla="*/ 88522 h 6991106"/>
              <a:gd name="csX0" fmla="*/ 3063749 w 7453649"/>
              <a:gd name="csY0" fmla="*/ 0 h 6902584"/>
              <a:gd name="csX1" fmla="*/ 7453048 w 7453649"/>
              <a:gd name="csY1" fmla="*/ 285189 h 6902584"/>
              <a:gd name="csX2" fmla="*/ 7436266 w 7453649"/>
              <a:gd name="csY2" fmla="*/ 6887198 h 6902584"/>
              <a:gd name="csX3" fmla="*/ 0 w 7453649"/>
              <a:gd name="csY3" fmla="*/ 6902584 h 6902584"/>
              <a:gd name="csX4" fmla="*/ 3063749 w 7453649"/>
              <a:gd name="csY4" fmla="*/ 0 h 6902584"/>
              <a:gd name="csX0" fmla="*/ 3063749 w 7446014"/>
              <a:gd name="csY0" fmla="*/ 0 h 6902584"/>
              <a:gd name="csX1" fmla="*/ 7445194 w 7446014"/>
              <a:gd name="csY1" fmla="*/ 22796 h 6902584"/>
              <a:gd name="csX2" fmla="*/ 7436266 w 7446014"/>
              <a:gd name="csY2" fmla="*/ 6887198 h 6902584"/>
              <a:gd name="csX3" fmla="*/ 0 w 7446014"/>
              <a:gd name="csY3" fmla="*/ 6902584 h 6902584"/>
              <a:gd name="csX4" fmla="*/ 3063749 w 7446014"/>
              <a:gd name="csY4" fmla="*/ 0 h 6902584"/>
            </a:gdLst>
            <a:ahLst/>
            <a:cxnLst>
              <a:cxn ang="0">
                <a:pos x="csX0" y="csY0"/>
              </a:cxn>
              <a:cxn ang="0">
                <a:pos x="csX1" y="csY1"/>
              </a:cxn>
              <a:cxn ang="0">
                <a:pos x="csX2" y="csY2"/>
              </a:cxn>
              <a:cxn ang="0">
                <a:pos x="csX3" y="csY3"/>
              </a:cxn>
              <a:cxn ang="0">
                <a:pos x="csX4" y="csY4"/>
              </a:cxn>
            </a:cxnLst>
            <a:rect l="l" t="t" r="r" b="b"/>
            <a:pathLst>
              <a:path w="7446014" h="6902584">
                <a:moveTo>
                  <a:pt x="3063749" y="0"/>
                </a:moveTo>
                <a:lnTo>
                  <a:pt x="7445194" y="22796"/>
                </a:lnTo>
                <a:cubicBezTo>
                  <a:pt x="7450074" y="2308279"/>
                  <a:pt x="7431386" y="4601715"/>
                  <a:pt x="7436266" y="6887198"/>
                </a:cubicBezTo>
                <a:lnTo>
                  <a:pt x="0" y="6902584"/>
                </a:lnTo>
                <a:lnTo>
                  <a:pt x="3063749" y="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Picture Placeholder 16">
            <a:extLst>
              <a:ext uri="{FF2B5EF4-FFF2-40B4-BE49-F238E27FC236}">
                <a16:creationId xmlns:a16="http://schemas.microsoft.com/office/drawing/2014/main" id="{2B078B55-DA9D-1051-76F3-912ECBDFA860}"/>
              </a:ext>
            </a:extLst>
          </p:cNvPr>
          <p:cNvSpPr>
            <a:spLocks noGrp="1"/>
          </p:cNvSpPr>
          <p:nvPr>
            <p:ph type="pic" sz="quarter" idx="13"/>
          </p:nvPr>
        </p:nvSpPr>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chemeClr val="accent2">
              <a:lumMod val="20000"/>
              <a:lumOff val="80000"/>
            </a:schemeClr>
          </a:solidFill>
        </p:spPr>
        <p:txBody>
          <a:bodyPr wrap="square">
            <a:noAutofit/>
          </a:bodyPr>
          <a:lstStyle/>
          <a:p>
            <a:endParaRPr lang="en-AU" dirty="0"/>
          </a:p>
        </p:txBody>
      </p:sp>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B2DC25EE-239B-4C5F-AAD1-255A7D5F1EE2}" type="slidenum">
              <a:rPr lang="en-US" smtClean="0"/>
              <a:pPr/>
              <a:t>‹#›</a:t>
            </a:fld>
            <a:endParaRPr lang="en-US" dirty="0"/>
          </a:p>
        </p:txBody>
      </p:sp>
      <p:cxnSp>
        <p:nvCxnSpPr>
          <p:cNvPr id="23" name="Straight Connector 22">
            <a:extLst>
              <a:ext uri="{FF2B5EF4-FFF2-40B4-BE49-F238E27FC236}">
                <a16:creationId xmlns:a16="http://schemas.microsoft.com/office/drawing/2014/main" id="{43D993BE-C080-D518-5A22-45736F3605D5}"/>
              </a:ext>
            </a:extLst>
          </p:cNvPr>
          <p:cNvCxnSpPr>
            <a:cxnSpLocks/>
          </p:cNvCxnSpPr>
          <p:nvPr userDrawn="1"/>
        </p:nvCxnSpPr>
        <p:spPr>
          <a:xfrm flipV="1">
            <a:off x="4929617" y="-105875"/>
            <a:ext cx="3175792" cy="7123858"/>
          </a:xfrm>
          <a:prstGeom prst="line">
            <a:avLst/>
          </a:prstGeom>
          <a:ln>
            <a:solidFill>
              <a:schemeClr val="bg1"/>
            </a:solidFill>
          </a:ln>
        </p:spPr>
        <p:style>
          <a:lnRef idx="1">
            <a:schemeClr val="accent2"/>
          </a:lnRef>
          <a:fillRef idx="0">
            <a:schemeClr val="accent2"/>
          </a:fillRef>
          <a:effectRef idx="0">
            <a:schemeClr val="accent2"/>
          </a:effectRef>
          <a:fontRef idx="minor">
            <a:schemeClr val="tx1"/>
          </a:fontRef>
        </p:style>
      </p:cxnSp>
      <p:sp>
        <p:nvSpPr>
          <p:cNvPr id="25" name="Title 24">
            <a:extLst>
              <a:ext uri="{FF2B5EF4-FFF2-40B4-BE49-F238E27FC236}">
                <a16:creationId xmlns:a16="http://schemas.microsoft.com/office/drawing/2014/main" id="{06A92300-2F0B-231E-4F63-0535CA40B4C7}"/>
              </a:ext>
            </a:extLst>
          </p:cNvPr>
          <p:cNvSpPr>
            <a:spLocks noGrp="1"/>
          </p:cNvSpPr>
          <p:nvPr>
            <p:ph type="title"/>
          </p:nvPr>
        </p:nvSpPr>
        <p:spPr>
          <a:xfrm>
            <a:off x="7323150" y="2827317"/>
            <a:ext cx="4030649" cy="2236946"/>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3036492435"/>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_title_image_jade">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C0F2DA13-3490-90FB-7EAD-05A8B1EC7E6E}"/>
              </a:ext>
            </a:extLst>
          </p:cNvPr>
          <p:cNvSpPr/>
          <p:nvPr userDrawn="1"/>
        </p:nvSpPr>
        <p:spPr>
          <a:xfrm rot="10800000">
            <a:off x="-1891" y="-15787"/>
            <a:ext cx="8151977" cy="6885712"/>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0 h 6858000"/>
              <a:gd name="csX0" fmla="*/ 5275385 w 12192000"/>
              <a:gd name="csY0" fmla="*/ 10048 h 6858000"/>
              <a:gd name="csX1" fmla="*/ 12192000 w 12192000"/>
              <a:gd name="csY1" fmla="*/ 0 h 6858000"/>
              <a:gd name="csX2" fmla="*/ 12192000 w 12192000"/>
              <a:gd name="csY2" fmla="*/ 6858000 h 6858000"/>
              <a:gd name="csX3" fmla="*/ 0 w 12192000"/>
              <a:gd name="csY3" fmla="*/ 6858000 h 6858000"/>
              <a:gd name="csX4" fmla="*/ 5275385 w 12192000"/>
              <a:gd name="csY4" fmla="*/ 10048 h 6858000"/>
              <a:gd name="csX0" fmla="*/ 4792166 w 11708781"/>
              <a:gd name="csY0" fmla="*/ 10048 h 6880303"/>
              <a:gd name="csX1" fmla="*/ 11708781 w 11708781"/>
              <a:gd name="csY1" fmla="*/ 0 h 6880303"/>
              <a:gd name="csX2" fmla="*/ 11708781 w 11708781"/>
              <a:gd name="csY2" fmla="*/ 6858000 h 6880303"/>
              <a:gd name="csX3" fmla="*/ 0 w 11708781"/>
              <a:gd name="csY3" fmla="*/ 6880303 h 6880303"/>
              <a:gd name="csX4" fmla="*/ 4792166 w 11708781"/>
              <a:gd name="csY4" fmla="*/ 10048 h 6880303"/>
              <a:gd name="csX0" fmla="*/ 3060010 w 11708781"/>
              <a:gd name="csY0" fmla="*/ 0 h 6937162"/>
              <a:gd name="csX1" fmla="*/ 11708781 w 11708781"/>
              <a:gd name="csY1" fmla="*/ 56859 h 6937162"/>
              <a:gd name="csX2" fmla="*/ 11708781 w 11708781"/>
              <a:gd name="csY2" fmla="*/ 6914859 h 6937162"/>
              <a:gd name="csX3" fmla="*/ 0 w 11708781"/>
              <a:gd name="csY3" fmla="*/ 6937162 h 6937162"/>
              <a:gd name="csX4" fmla="*/ 3060010 w 11708781"/>
              <a:gd name="csY4" fmla="*/ 0 h 6937162"/>
              <a:gd name="csX0" fmla="*/ 3060010 w 11708781"/>
              <a:gd name="csY0" fmla="*/ 0 h 6937162"/>
              <a:gd name="csX1" fmla="*/ 9188605 w 11708781"/>
              <a:gd name="csY1" fmla="*/ 27122 h 6937162"/>
              <a:gd name="csX2" fmla="*/ 11708781 w 11708781"/>
              <a:gd name="csY2" fmla="*/ 6914859 h 6937162"/>
              <a:gd name="csX3" fmla="*/ 0 w 11708781"/>
              <a:gd name="csY3" fmla="*/ 6937162 h 6937162"/>
              <a:gd name="csX4" fmla="*/ 3060010 w 11708781"/>
              <a:gd name="csY4" fmla="*/ 0 h 6937162"/>
              <a:gd name="csX0" fmla="*/ 3060010 w 9188605"/>
              <a:gd name="csY0" fmla="*/ 0 h 6937162"/>
              <a:gd name="csX1" fmla="*/ 9188605 w 9188605"/>
              <a:gd name="csY1" fmla="*/ 27122 h 6937162"/>
              <a:gd name="csX2" fmla="*/ 7545659 w 9188605"/>
              <a:gd name="csY2" fmla="*/ 6929727 h 6937162"/>
              <a:gd name="csX3" fmla="*/ 0 w 9188605"/>
              <a:gd name="csY3" fmla="*/ 6937162 h 6937162"/>
              <a:gd name="csX4" fmla="*/ 3060010 w 9188605"/>
              <a:gd name="csY4" fmla="*/ 0 h 6937162"/>
              <a:gd name="csX0" fmla="*/ 3060010 w 7545659"/>
              <a:gd name="csY0" fmla="*/ 0 h 6937162"/>
              <a:gd name="csX1" fmla="*/ 7523357 w 7545659"/>
              <a:gd name="csY1" fmla="*/ 49424 h 6937162"/>
              <a:gd name="csX2" fmla="*/ 7545659 w 7545659"/>
              <a:gd name="csY2" fmla="*/ 6929727 h 6937162"/>
              <a:gd name="csX3" fmla="*/ 0 w 7545659"/>
              <a:gd name="csY3" fmla="*/ 6937162 h 6937162"/>
              <a:gd name="csX4" fmla="*/ 3060010 w 7545659"/>
              <a:gd name="csY4" fmla="*/ 0 h 6937162"/>
              <a:gd name="csX0" fmla="*/ 3031656 w 7545659"/>
              <a:gd name="csY0" fmla="*/ 0 h 6894632"/>
              <a:gd name="csX1" fmla="*/ 7523357 w 7545659"/>
              <a:gd name="csY1" fmla="*/ 6894 h 6894632"/>
              <a:gd name="csX2" fmla="*/ 7545659 w 7545659"/>
              <a:gd name="csY2" fmla="*/ 6887197 h 6894632"/>
              <a:gd name="csX3" fmla="*/ 0 w 7545659"/>
              <a:gd name="csY3" fmla="*/ 6894632 h 6894632"/>
              <a:gd name="csX4" fmla="*/ 3031656 w 7545659"/>
              <a:gd name="csY4" fmla="*/ 0 h 6894632"/>
              <a:gd name="csX0" fmla="*/ 3031656 w 7545659"/>
              <a:gd name="csY0" fmla="*/ 1058 h 6895690"/>
              <a:gd name="csX1" fmla="*/ 7459746 w 7545659"/>
              <a:gd name="csY1" fmla="*/ 0 h 6895690"/>
              <a:gd name="csX2" fmla="*/ 7545659 w 7545659"/>
              <a:gd name="csY2" fmla="*/ 6888255 h 6895690"/>
              <a:gd name="csX3" fmla="*/ 0 w 7545659"/>
              <a:gd name="csY3" fmla="*/ 6895690 h 6895690"/>
              <a:gd name="csX4" fmla="*/ 3031656 w 7545659"/>
              <a:gd name="csY4" fmla="*/ 1058 h 6895690"/>
              <a:gd name="csX0" fmla="*/ 3031656 w 7482048"/>
              <a:gd name="csY0" fmla="*/ 1058 h 6895690"/>
              <a:gd name="csX1" fmla="*/ 7459746 w 7482048"/>
              <a:gd name="csY1" fmla="*/ 0 h 6895690"/>
              <a:gd name="csX2" fmla="*/ 7482048 w 7482048"/>
              <a:gd name="csY2" fmla="*/ 6856450 h 6895690"/>
              <a:gd name="csX3" fmla="*/ 0 w 7482048"/>
              <a:gd name="csY3" fmla="*/ 6895690 h 6895690"/>
              <a:gd name="csX4" fmla="*/ 3031656 w 7482048"/>
              <a:gd name="csY4" fmla="*/ 1058 h 6895690"/>
              <a:gd name="csX0" fmla="*/ 3031656 w 7482048"/>
              <a:gd name="csY0" fmla="*/ 1058 h 6871837"/>
              <a:gd name="csX1" fmla="*/ 7459746 w 7482048"/>
              <a:gd name="csY1" fmla="*/ 0 h 6871837"/>
              <a:gd name="csX2" fmla="*/ 7482048 w 7482048"/>
              <a:gd name="csY2" fmla="*/ 6856450 h 6871837"/>
              <a:gd name="csX3" fmla="*/ 0 w 7482048"/>
              <a:gd name="csY3" fmla="*/ 6871837 h 6871837"/>
              <a:gd name="csX4" fmla="*/ 3031656 w 7482048"/>
              <a:gd name="csY4" fmla="*/ 1058 h 6871837"/>
              <a:gd name="csX0" fmla="*/ 3031656 w 7497950"/>
              <a:gd name="csY0" fmla="*/ 1058 h 6880304"/>
              <a:gd name="csX1" fmla="*/ 7459746 w 7497950"/>
              <a:gd name="csY1" fmla="*/ 0 h 6880304"/>
              <a:gd name="csX2" fmla="*/ 7497950 w 7497950"/>
              <a:gd name="csY2" fmla="*/ 6880304 h 6880304"/>
              <a:gd name="csX3" fmla="*/ 0 w 7497950"/>
              <a:gd name="csY3" fmla="*/ 6871837 h 6880304"/>
              <a:gd name="csX4" fmla="*/ 3031656 w 7497950"/>
              <a:gd name="csY4" fmla="*/ 1058 h 6880304"/>
              <a:gd name="csX0" fmla="*/ 3127071 w 7593365"/>
              <a:gd name="csY0" fmla="*/ 1058 h 6887740"/>
              <a:gd name="csX1" fmla="*/ 7555161 w 7593365"/>
              <a:gd name="csY1" fmla="*/ 0 h 6887740"/>
              <a:gd name="csX2" fmla="*/ 7593365 w 7593365"/>
              <a:gd name="csY2" fmla="*/ 6880304 h 6887740"/>
              <a:gd name="csX3" fmla="*/ 0 w 7593365"/>
              <a:gd name="csY3" fmla="*/ 6887740 h 6887740"/>
              <a:gd name="csX4" fmla="*/ 3127071 w 7593365"/>
              <a:gd name="csY4" fmla="*/ 1058 h 6887740"/>
              <a:gd name="csX0" fmla="*/ 3127071 w 7593365"/>
              <a:gd name="csY0" fmla="*/ 24912 h 6911594"/>
              <a:gd name="csX1" fmla="*/ 7555161 w 7593365"/>
              <a:gd name="csY1" fmla="*/ 0 h 6911594"/>
              <a:gd name="csX2" fmla="*/ 7593365 w 7593365"/>
              <a:gd name="csY2" fmla="*/ 6904158 h 6911594"/>
              <a:gd name="csX3" fmla="*/ 0 w 7593365"/>
              <a:gd name="csY3" fmla="*/ 6911594 h 6911594"/>
              <a:gd name="csX4" fmla="*/ 3127071 w 7593365"/>
              <a:gd name="csY4" fmla="*/ 24912 h 6911594"/>
              <a:gd name="csX0" fmla="*/ 3111168 w 7593365"/>
              <a:gd name="csY0" fmla="*/ 16961 h 6911594"/>
              <a:gd name="csX1" fmla="*/ 7555161 w 7593365"/>
              <a:gd name="csY1" fmla="*/ 0 h 6911594"/>
              <a:gd name="csX2" fmla="*/ 7593365 w 7593365"/>
              <a:gd name="csY2" fmla="*/ 6904158 h 6911594"/>
              <a:gd name="csX3" fmla="*/ 0 w 7593365"/>
              <a:gd name="csY3" fmla="*/ 6911594 h 6911594"/>
              <a:gd name="csX4" fmla="*/ 3111168 w 7593365"/>
              <a:gd name="csY4" fmla="*/ 16961 h 6911594"/>
              <a:gd name="csX0" fmla="*/ 3087314 w 7593365"/>
              <a:gd name="csY0" fmla="*/ 16961 h 6911594"/>
              <a:gd name="csX1" fmla="*/ 7555161 w 7593365"/>
              <a:gd name="csY1" fmla="*/ 0 h 6911594"/>
              <a:gd name="csX2" fmla="*/ 7593365 w 7593365"/>
              <a:gd name="csY2" fmla="*/ 6904158 h 6911594"/>
              <a:gd name="csX3" fmla="*/ 0 w 7593365"/>
              <a:gd name="csY3" fmla="*/ 6911594 h 6911594"/>
              <a:gd name="csX4" fmla="*/ 3087314 w 7593365"/>
              <a:gd name="csY4" fmla="*/ 16961 h 6911594"/>
              <a:gd name="csX0" fmla="*/ 3087314 w 7593365"/>
              <a:gd name="csY0" fmla="*/ 16961 h 6919545"/>
              <a:gd name="csX1" fmla="*/ 7555161 w 7593365"/>
              <a:gd name="csY1" fmla="*/ 0 h 6919545"/>
              <a:gd name="csX2" fmla="*/ 7593365 w 7593365"/>
              <a:gd name="csY2" fmla="*/ 6904158 h 6919545"/>
              <a:gd name="csX3" fmla="*/ 0 w 7593365"/>
              <a:gd name="csY3" fmla="*/ 6919545 h 6919545"/>
              <a:gd name="csX4" fmla="*/ 3087314 w 7593365"/>
              <a:gd name="csY4" fmla="*/ 16961 h 6919545"/>
              <a:gd name="csX0" fmla="*/ 3087314 w 7555161"/>
              <a:gd name="csY0" fmla="*/ 16961 h 6919545"/>
              <a:gd name="csX1" fmla="*/ 7555161 w 7555161"/>
              <a:gd name="csY1" fmla="*/ 0 h 6919545"/>
              <a:gd name="csX2" fmla="*/ 7475573 w 7555161"/>
              <a:gd name="csY2" fmla="*/ 6766683 h 6919545"/>
              <a:gd name="csX3" fmla="*/ 0 w 7555161"/>
              <a:gd name="csY3" fmla="*/ 6919545 h 6919545"/>
              <a:gd name="csX4" fmla="*/ 3087314 w 7555161"/>
              <a:gd name="csY4" fmla="*/ 16961 h 6919545"/>
              <a:gd name="csX0" fmla="*/ 3087314 w 7555161"/>
              <a:gd name="csY0" fmla="*/ 16961 h 6919545"/>
              <a:gd name="csX1" fmla="*/ 7555161 w 7555161"/>
              <a:gd name="csY1" fmla="*/ 0 h 6919545"/>
              <a:gd name="csX2" fmla="*/ 7519745 w 7555161"/>
              <a:gd name="csY2" fmla="*/ 6904158 h 6919545"/>
              <a:gd name="csX3" fmla="*/ 0 w 7555161"/>
              <a:gd name="csY3" fmla="*/ 6919545 h 6919545"/>
              <a:gd name="csX4" fmla="*/ 3087314 w 7555161"/>
              <a:gd name="csY4" fmla="*/ 16961 h 6919545"/>
              <a:gd name="csX0" fmla="*/ 3087314 w 7519745"/>
              <a:gd name="csY0" fmla="*/ 0 h 6902584"/>
              <a:gd name="csX1" fmla="*/ 7290129 w 7519745"/>
              <a:gd name="csY1" fmla="*/ 647499 h 6902584"/>
              <a:gd name="csX2" fmla="*/ 7519745 w 7519745"/>
              <a:gd name="csY2" fmla="*/ 6887197 h 6902584"/>
              <a:gd name="csX3" fmla="*/ 0 w 7519745"/>
              <a:gd name="csY3" fmla="*/ 6902584 h 6902584"/>
              <a:gd name="csX4" fmla="*/ 3087314 w 7519745"/>
              <a:gd name="csY4" fmla="*/ 0 h 6902584"/>
              <a:gd name="csX0" fmla="*/ 3087314 w 7525712"/>
              <a:gd name="csY0" fmla="*/ 0 h 6902584"/>
              <a:gd name="csX1" fmla="*/ 7525712 w 7525712"/>
              <a:gd name="csY1" fmla="*/ 303814 h 6902584"/>
              <a:gd name="csX2" fmla="*/ 7519745 w 7525712"/>
              <a:gd name="csY2" fmla="*/ 6887197 h 6902584"/>
              <a:gd name="csX3" fmla="*/ 0 w 7525712"/>
              <a:gd name="csY3" fmla="*/ 6902584 h 6902584"/>
              <a:gd name="csX4" fmla="*/ 3087314 w 7525712"/>
              <a:gd name="csY4" fmla="*/ 0 h 6902584"/>
              <a:gd name="csX0" fmla="*/ 2888540 w 7525712"/>
              <a:gd name="csY0" fmla="*/ 1684 h 6598770"/>
              <a:gd name="csX1" fmla="*/ 7525712 w 7525712"/>
              <a:gd name="csY1" fmla="*/ 0 h 6598770"/>
              <a:gd name="csX2" fmla="*/ 7519745 w 7525712"/>
              <a:gd name="csY2" fmla="*/ 6583383 h 6598770"/>
              <a:gd name="csX3" fmla="*/ 0 w 7525712"/>
              <a:gd name="csY3" fmla="*/ 6598770 h 6598770"/>
              <a:gd name="csX4" fmla="*/ 2888540 w 7525712"/>
              <a:gd name="csY4" fmla="*/ 1684 h 6598770"/>
              <a:gd name="csX0" fmla="*/ 2299580 w 6936752"/>
              <a:gd name="csY0" fmla="*/ 1684 h 6621682"/>
              <a:gd name="csX1" fmla="*/ 6936752 w 6936752"/>
              <a:gd name="csY1" fmla="*/ 0 h 6621682"/>
              <a:gd name="csX2" fmla="*/ 6930785 w 6936752"/>
              <a:gd name="csY2" fmla="*/ 6583383 h 6621682"/>
              <a:gd name="csX3" fmla="*/ 0 w 6936752"/>
              <a:gd name="csY3" fmla="*/ 6621682 h 6621682"/>
              <a:gd name="csX4" fmla="*/ 2299580 w 6936752"/>
              <a:gd name="csY4" fmla="*/ 1684 h 6621682"/>
              <a:gd name="csX0" fmla="*/ 2844368 w 7481540"/>
              <a:gd name="csY0" fmla="*/ 1684 h 6606407"/>
              <a:gd name="csX1" fmla="*/ 7481540 w 7481540"/>
              <a:gd name="csY1" fmla="*/ 0 h 6606407"/>
              <a:gd name="csX2" fmla="*/ 7475573 w 7481540"/>
              <a:gd name="csY2" fmla="*/ 6583383 h 6606407"/>
              <a:gd name="csX3" fmla="*/ 0 w 7481540"/>
              <a:gd name="csY3" fmla="*/ 6606407 h 6606407"/>
              <a:gd name="csX4" fmla="*/ 2844368 w 7481540"/>
              <a:gd name="csY4" fmla="*/ 1684 h 6606407"/>
              <a:gd name="csX0" fmla="*/ 2844368 w 7481540"/>
              <a:gd name="csY0" fmla="*/ 1684 h 6613934"/>
              <a:gd name="csX1" fmla="*/ 7481540 w 7481540"/>
              <a:gd name="csY1" fmla="*/ 0 h 6613934"/>
              <a:gd name="csX2" fmla="*/ 7475574 w 7481540"/>
              <a:gd name="csY2" fmla="*/ 6613934 h 6613934"/>
              <a:gd name="csX3" fmla="*/ 0 w 7481540"/>
              <a:gd name="csY3" fmla="*/ 6606407 h 6613934"/>
              <a:gd name="csX4" fmla="*/ 2844368 w 7481540"/>
              <a:gd name="csY4" fmla="*/ 1684 h 6613934"/>
            </a:gdLst>
            <a:ahLst/>
            <a:cxnLst>
              <a:cxn ang="0">
                <a:pos x="csX0" y="csY0"/>
              </a:cxn>
              <a:cxn ang="0">
                <a:pos x="csX1" y="csY1"/>
              </a:cxn>
              <a:cxn ang="0">
                <a:pos x="csX2" y="csY2"/>
              </a:cxn>
              <a:cxn ang="0">
                <a:pos x="csX3" y="csY3"/>
              </a:cxn>
              <a:cxn ang="0">
                <a:pos x="csX4" y="csY4"/>
              </a:cxn>
            </a:cxnLst>
            <a:rect l="l" t="t" r="r" b="b"/>
            <a:pathLst>
              <a:path w="7481540" h="6613934">
                <a:moveTo>
                  <a:pt x="2844368" y="1684"/>
                </a:moveTo>
                <a:lnTo>
                  <a:pt x="7481540" y="0"/>
                </a:lnTo>
                <a:cubicBezTo>
                  <a:pt x="7479551" y="2204645"/>
                  <a:pt x="7477563" y="4409289"/>
                  <a:pt x="7475574" y="6613934"/>
                </a:cubicBezTo>
                <a:lnTo>
                  <a:pt x="0" y="6606407"/>
                </a:lnTo>
                <a:lnTo>
                  <a:pt x="2844368" y="1684"/>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Picture Placeholder 7">
            <a:extLst>
              <a:ext uri="{FF2B5EF4-FFF2-40B4-BE49-F238E27FC236}">
                <a16:creationId xmlns:a16="http://schemas.microsoft.com/office/drawing/2014/main" id="{76630170-2F3A-7431-EEBE-3765521DA2C3}"/>
              </a:ext>
            </a:extLst>
          </p:cNvPr>
          <p:cNvSpPr>
            <a:spLocks noGrp="1"/>
          </p:cNvSpPr>
          <p:nvPr>
            <p:ph type="pic" idx="13"/>
          </p:nvPr>
        </p:nvSpPr>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chemeClr val="accent2">
              <a:lumMod val="40000"/>
              <a:lumOff val="60000"/>
            </a:schemeClr>
          </a:solidFill>
        </p:spPr>
        <p:txBody>
          <a:bodyPr wrap="square">
            <a:no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B2DC25EE-239B-4C5F-AAD1-255A7D5F1EE2}" type="slidenum">
              <a:rPr lang="en-US" smtClean="0"/>
              <a:pPr/>
              <a:t>‹#›</a:t>
            </a:fld>
            <a:endParaRPr lang="en-US" dirty="0">
              <a:solidFill>
                <a:schemeClr val="accent3"/>
              </a:solidFill>
            </a:endParaRPr>
          </a:p>
        </p:txBody>
      </p:sp>
      <p:cxnSp>
        <p:nvCxnSpPr>
          <p:cNvPr id="5" name="Straight Connector 4">
            <a:extLst>
              <a:ext uri="{FF2B5EF4-FFF2-40B4-BE49-F238E27FC236}">
                <a16:creationId xmlns:a16="http://schemas.microsoft.com/office/drawing/2014/main" id="{43D993BE-C080-D518-5A22-45736F3605D5}"/>
              </a:ext>
            </a:extLst>
          </p:cNvPr>
          <p:cNvCxnSpPr>
            <a:cxnSpLocks/>
          </p:cNvCxnSpPr>
          <p:nvPr userDrawn="1"/>
        </p:nvCxnSpPr>
        <p:spPr>
          <a:xfrm flipV="1">
            <a:off x="4625524" y="-132929"/>
            <a:ext cx="3175792" cy="7123858"/>
          </a:xfrm>
          <a:prstGeom prst="line">
            <a:avLst/>
          </a:prstGeom>
          <a:ln>
            <a:solidFill>
              <a:schemeClr val="bg1"/>
            </a:solidFill>
          </a:ln>
        </p:spPr>
        <p:style>
          <a:lnRef idx="1">
            <a:schemeClr val="accent2"/>
          </a:lnRef>
          <a:fillRef idx="0">
            <a:schemeClr val="accent2"/>
          </a:fillRef>
          <a:effectRef idx="0">
            <a:schemeClr val="accent2"/>
          </a:effectRef>
          <a:fontRef idx="minor">
            <a:schemeClr val="tx1"/>
          </a:fontRef>
        </p:style>
      </p:cxnSp>
      <p:sp>
        <p:nvSpPr>
          <p:cNvPr id="4" name="Title 3">
            <a:extLst>
              <a:ext uri="{FF2B5EF4-FFF2-40B4-BE49-F238E27FC236}">
                <a16:creationId xmlns:a16="http://schemas.microsoft.com/office/drawing/2014/main" id="{181E722B-F5B6-D474-74BB-106BBCF8812A}"/>
              </a:ext>
            </a:extLst>
          </p:cNvPr>
          <p:cNvSpPr>
            <a:spLocks noGrp="1"/>
          </p:cNvSpPr>
          <p:nvPr>
            <p:ph type="title"/>
          </p:nvPr>
        </p:nvSpPr>
        <p:spPr>
          <a:xfrm>
            <a:off x="655319" y="2480172"/>
            <a:ext cx="4656151" cy="2314465"/>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4210153641"/>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_image_title_whit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B078B55-DA9D-1051-76F3-912ECBDFA860}"/>
              </a:ext>
            </a:extLst>
          </p:cNvPr>
          <p:cNvSpPr>
            <a:spLocks noGrp="1"/>
          </p:cNvSpPr>
          <p:nvPr>
            <p:ph type="pic" sz="quarter" idx="13"/>
          </p:nvPr>
        </p:nvSpPr>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chemeClr val="accent2">
              <a:lumMod val="20000"/>
              <a:lumOff val="80000"/>
            </a:schemeClr>
          </a:solidFill>
        </p:spPr>
        <p:txBody>
          <a:bodyPr wrap="square">
            <a:noAutofit/>
          </a:bodyPr>
          <a:lstStyle/>
          <a:p>
            <a:endParaRPr lang="en-AU" dirty="0"/>
          </a:p>
        </p:txBody>
      </p:sp>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B2DC25EE-239B-4C5F-AAD1-255A7D5F1EE2}" type="slidenum">
              <a:rPr lang="en-US" smtClean="0"/>
              <a:pPr/>
              <a:t>‹#›</a:t>
            </a:fld>
            <a:endParaRPr lang="en-US" dirty="0">
              <a:solidFill>
                <a:schemeClr val="accent3"/>
              </a:solidFill>
            </a:endParaRPr>
          </a:p>
        </p:txBody>
      </p:sp>
      <p:cxnSp>
        <p:nvCxnSpPr>
          <p:cNvPr id="23" name="Straight Connector 22">
            <a:extLst>
              <a:ext uri="{FF2B5EF4-FFF2-40B4-BE49-F238E27FC236}">
                <a16:creationId xmlns:a16="http://schemas.microsoft.com/office/drawing/2014/main" id="{43D993BE-C080-D518-5A22-45736F3605D5}"/>
              </a:ext>
            </a:extLst>
          </p:cNvPr>
          <p:cNvCxnSpPr>
            <a:cxnSpLocks/>
          </p:cNvCxnSpPr>
          <p:nvPr userDrawn="1"/>
        </p:nvCxnSpPr>
        <p:spPr>
          <a:xfrm flipV="1">
            <a:off x="4929617" y="-105875"/>
            <a:ext cx="3175792" cy="7123858"/>
          </a:xfrm>
          <a:prstGeom prst="line">
            <a:avLst/>
          </a:prstGeom>
          <a:ln>
            <a:solidFill>
              <a:schemeClr val="accent6"/>
            </a:solidFill>
          </a:ln>
        </p:spPr>
        <p:style>
          <a:lnRef idx="1">
            <a:schemeClr val="accent2"/>
          </a:lnRef>
          <a:fillRef idx="0">
            <a:schemeClr val="accent2"/>
          </a:fillRef>
          <a:effectRef idx="0">
            <a:schemeClr val="accent2"/>
          </a:effectRef>
          <a:fontRef idx="minor">
            <a:schemeClr val="tx1"/>
          </a:fontRef>
        </p:style>
      </p:cxnSp>
      <p:sp>
        <p:nvSpPr>
          <p:cNvPr id="25" name="Title 24">
            <a:extLst>
              <a:ext uri="{FF2B5EF4-FFF2-40B4-BE49-F238E27FC236}">
                <a16:creationId xmlns:a16="http://schemas.microsoft.com/office/drawing/2014/main" id="{06A92300-2F0B-231E-4F63-0535CA40B4C7}"/>
              </a:ext>
            </a:extLst>
          </p:cNvPr>
          <p:cNvSpPr>
            <a:spLocks noGrp="1"/>
          </p:cNvSpPr>
          <p:nvPr>
            <p:ph type="title"/>
          </p:nvPr>
        </p:nvSpPr>
        <p:spPr>
          <a:xfrm>
            <a:off x="7323150" y="2827317"/>
            <a:ext cx="4030649" cy="2236946"/>
          </a:xfrm>
        </p:spPr>
        <p:txBody>
          <a:bodyPr/>
          <a:lstStyle>
            <a:lvl1pPr>
              <a:defRPr>
                <a:solidFill>
                  <a:schemeClr val="accent6"/>
                </a:solidFill>
              </a:defRPr>
            </a:lvl1pPr>
          </a:lstStyle>
          <a:p>
            <a:r>
              <a:rPr lang="en-US"/>
              <a:t>Click to edit Master title style</a:t>
            </a:r>
            <a:endParaRPr lang="en-AU"/>
          </a:p>
        </p:txBody>
      </p:sp>
    </p:spTree>
    <p:extLst>
      <p:ext uri="{BB962C8B-B14F-4D97-AF65-F5344CB8AC3E}">
        <p14:creationId xmlns:p14="http://schemas.microsoft.com/office/powerpoint/2010/main" val="1659989201"/>
      </p:ext>
    </p:extLst>
  </p:cSld>
  <p:clrMapOvr>
    <a:masterClrMapping/>
  </p:clrMapOvr>
  <p:transition spd="slow">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E1C3119-6A8D-FDEA-7C4F-AAEF3DE5A776}"/>
              </a:ext>
            </a:extLst>
          </p:cNvPr>
          <p:cNvSpPr/>
          <p:nvPr userDrawn="1"/>
        </p:nvSpPr>
        <p:spPr>
          <a:xfrm>
            <a:off x="0" y="0"/>
            <a:ext cx="12192000" cy="6858000"/>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p>
        </p:txBody>
      </p:sp>
      <p:sp useBgFill="1">
        <p:nvSpPr>
          <p:cNvPr id="8" name="Rectangle 7">
            <a:extLst>
              <a:ext uri="{FF2B5EF4-FFF2-40B4-BE49-F238E27FC236}">
                <a16:creationId xmlns:a16="http://schemas.microsoft.com/office/drawing/2014/main" id="{7B4F5C54-3EC6-B616-6248-3C2833E9DE56}"/>
              </a:ext>
            </a:extLst>
          </p:cNvPr>
          <p:cNvSpPr/>
          <p:nvPr userDrawn="1"/>
        </p:nvSpPr>
        <p:spPr>
          <a:xfrm>
            <a:off x="637468" y="1638259"/>
            <a:ext cx="10917063" cy="364169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CD796B90-57D3-B9BC-0C3C-BE72E5D4E1E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11" name="Slide Number Placeholder 4">
            <a:extLst>
              <a:ext uri="{FF2B5EF4-FFF2-40B4-BE49-F238E27FC236}">
                <a16:creationId xmlns:a16="http://schemas.microsoft.com/office/drawing/2014/main" id="{BDDF4371-9CAF-4DA0-AD45-3E2FD7836BFF}"/>
              </a:ext>
            </a:extLst>
          </p:cNvPr>
          <p:cNvSpPr>
            <a:spLocks noGrp="1"/>
          </p:cNvSpPr>
          <p:nvPr>
            <p:ph type="sldNum" sz="quarter" idx="12"/>
          </p:nvPr>
        </p:nvSpPr>
        <p:spPr>
          <a:xfrm>
            <a:off x="8610600" y="6262080"/>
            <a:ext cx="2743200" cy="365125"/>
          </a:xfrm>
        </p:spPr>
        <p:txBody>
          <a:bodyPr/>
          <a:lstStyle>
            <a:lvl1pPr>
              <a:defRPr>
                <a:solidFill>
                  <a:schemeClr val="accent2"/>
                </a:solidFill>
              </a:defRPr>
            </a:lvl1pPr>
          </a:lstStyle>
          <a:p>
            <a:fld id="{B2DC25EE-239B-4C5F-AAD1-255A7D5F1EE2}" type="slidenum">
              <a:rPr lang="en-US" smtClean="0"/>
              <a:pPr/>
              <a:t>‹#›</a:t>
            </a:fld>
            <a:endParaRPr lang="en-US" dirty="0">
              <a:solidFill>
                <a:schemeClr val="accent2"/>
              </a:solidFill>
            </a:endParaRPr>
          </a:p>
        </p:txBody>
      </p:sp>
      <p:cxnSp>
        <p:nvCxnSpPr>
          <p:cNvPr id="12" name="Straight Connector 11">
            <a:extLst>
              <a:ext uri="{FF2B5EF4-FFF2-40B4-BE49-F238E27FC236}">
                <a16:creationId xmlns:a16="http://schemas.microsoft.com/office/drawing/2014/main" id="{B7ADC177-B114-6D64-4100-5C1378292C3B}"/>
              </a:ext>
            </a:extLst>
          </p:cNvPr>
          <p:cNvCxnSpPr>
            <a:cxnSpLocks/>
          </p:cNvCxnSpPr>
          <p:nvPr userDrawn="1"/>
        </p:nvCxnSpPr>
        <p:spPr>
          <a:xfrm flipV="1">
            <a:off x="184877" y="0"/>
            <a:ext cx="1368731" cy="3070302"/>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cxnSp>
        <p:nvCxnSpPr>
          <p:cNvPr id="13" name="Straight Connector 12">
            <a:extLst>
              <a:ext uri="{FF2B5EF4-FFF2-40B4-BE49-F238E27FC236}">
                <a16:creationId xmlns:a16="http://schemas.microsoft.com/office/drawing/2014/main" id="{49DF1503-E5E2-ED20-0D60-1F2D63D385A2}"/>
              </a:ext>
            </a:extLst>
          </p:cNvPr>
          <p:cNvCxnSpPr>
            <a:cxnSpLocks/>
          </p:cNvCxnSpPr>
          <p:nvPr userDrawn="1"/>
        </p:nvCxnSpPr>
        <p:spPr>
          <a:xfrm flipV="1">
            <a:off x="11300638" y="4739268"/>
            <a:ext cx="944524" cy="2118732"/>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cxnSp>
        <p:nvCxnSpPr>
          <p:cNvPr id="14" name="Straight Connector 13">
            <a:extLst>
              <a:ext uri="{FF2B5EF4-FFF2-40B4-BE49-F238E27FC236}">
                <a16:creationId xmlns:a16="http://schemas.microsoft.com/office/drawing/2014/main" id="{AABD3FD1-E5B5-1EE6-C5A1-EC8B9D4FC861}"/>
              </a:ext>
            </a:extLst>
          </p:cNvPr>
          <p:cNvCxnSpPr>
            <a:cxnSpLocks/>
          </p:cNvCxnSpPr>
          <p:nvPr userDrawn="1"/>
        </p:nvCxnSpPr>
        <p:spPr>
          <a:xfrm flipV="1">
            <a:off x="11300638" y="4099188"/>
            <a:ext cx="944524" cy="2118732"/>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548466723"/>
      </p:ext>
    </p:extLst>
  </p:cSld>
  <p:clrMapOvr>
    <a:masterClrMapping/>
  </p:clrMapOvr>
  <p:transition spd="slow">
    <p:pu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eak_Ja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0837A9-0D67-E7E8-0F7D-551BAD9A31FB}"/>
              </a:ext>
            </a:extLst>
          </p:cNvPr>
          <p:cNvSpPr/>
          <p:nvPr userDrawn="1"/>
        </p:nvSpPr>
        <p:spPr>
          <a:xfrm>
            <a:off x="0" y="0"/>
            <a:ext cx="12192000" cy="6858000"/>
          </a:xfrm>
          <a:prstGeom prst="rect">
            <a:avLst/>
          </a:prstGeom>
          <a:solidFill>
            <a:srgbClr val="007A7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61147D41-B120-CA18-544D-6A50D743C4A4}"/>
              </a:ext>
            </a:extLst>
          </p:cNvPr>
          <p:cNvSpPr>
            <a:spLocks noGrp="1"/>
          </p:cNvSpPr>
          <p:nvPr>
            <p:ph type="ctrTitle"/>
          </p:nvPr>
        </p:nvSpPr>
        <p:spPr>
          <a:xfrm>
            <a:off x="576072" y="1868557"/>
            <a:ext cx="11036808" cy="2448603"/>
          </a:xfrm>
        </p:spPr>
        <p:txBody>
          <a:bodyPr anchor="b">
            <a:normAutofit/>
          </a:bodyPr>
          <a:lstStyle>
            <a:lvl1pPr algn="l">
              <a:defRPr sz="66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FCE54C2-BD32-7730-7749-C65A2FCBACD7}"/>
              </a:ext>
            </a:extLst>
          </p:cNvPr>
          <p:cNvSpPr>
            <a:spLocks noGrp="1"/>
          </p:cNvSpPr>
          <p:nvPr>
            <p:ph type="subTitle" idx="1"/>
          </p:nvPr>
        </p:nvSpPr>
        <p:spPr>
          <a:xfrm>
            <a:off x="576072" y="4727448"/>
            <a:ext cx="11036808" cy="1481328"/>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B387F84B-819C-EBDF-62F2-CCFE0C38B135}"/>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cxnSp>
        <p:nvCxnSpPr>
          <p:cNvPr id="7" name="Straight Connector 6">
            <a:extLst>
              <a:ext uri="{FF2B5EF4-FFF2-40B4-BE49-F238E27FC236}">
                <a16:creationId xmlns:a16="http://schemas.microsoft.com/office/drawing/2014/main" id="{43C3A3E7-F4B9-822D-4725-1CB3F2021F12}"/>
              </a:ext>
            </a:extLst>
          </p:cNvPr>
          <p:cNvCxnSpPr>
            <a:cxnSpLocks/>
          </p:cNvCxnSpPr>
          <p:nvPr userDrawn="1"/>
        </p:nvCxnSpPr>
        <p:spPr>
          <a:xfrm>
            <a:off x="706467" y="4512530"/>
            <a:ext cx="101102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DB36064-8137-D5F5-DAB9-525EB3E1F952}"/>
              </a:ext>
            </a:extLst>
          </p:cNvPr>
          <p:cNvCxnSpPr>
            <a:cxnSpLocks/>
          </p:cNvCxnSpPr>
          <p:nvPr userDrawn="1"/>
        </p:nvCxnSpPr>
        <p:spPr>
          <a:xfrm flipV="1">
            <a:off x="0" y="341724"/>
            <a:ext cx="780585" cy="1750988"/>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5FEF038D-DD1B-45C6-9F9B-B75AFD967EFE}"/>
              </a:ext>
            </a:extLst>
          </p:cNvPr>
          <p:cNvCxnSpPr>
            <a:cxnSpLocks/>
          </p:cNvCxnSpPr>
          <p:nvPr userDrawn="1"/>
        </p:nvCxnSpPr>
        <p:spPr>
          <a:xfrm flipV="1">
            <a:off x="0" y="-132097"/>
            <a:ext cx="706467" cy="1584729"/>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945672904"/>
      </p:ext>
    </p:extLst>
  </p:cSld>
  <p:clrMapOvr>
    <a:masterClrMapping/>
  </p:clrMapOvr>
  <p:transition spd="slow">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eak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47D41-B120-CA18-544D-6A50D743C4A4}"/>
              </a:ext>
            </a:extLst>
          </p:cNvPr>
          <p:cNvSpPr>
            <a:spLocks noGrp="1"/>
          </p:cNvSpPr>
          <p:nvPr>
            <p:ph type="ctrTitle"/>
          </p:nvPr>
        </p:nvSpPr>
        <p:spPr>
          <a:xfrm>
            <a:off x="576072" y="1124712"/>
            <a:ext cx="11036808" cy="3172968"/>
          </a:xfrm>
        </p:spPr>
        <p:txBody>
          <a:bodyPr anchor="b">
            <a:normAutofit/>
          </a:bodyPr>
          <a:lstStyle>
            <a:lvl1pPr algn="l">
              <a:defRPr sz="6600"/>
            </a:lvl1pPr>
          </a:lstStyle>
          <a:p>
            <a:r>
              <a:rPr lang="en-US"/>
              <a:t>Click to edit Master title style</a:t>
            </a:r>
          </a:p>
        </p:txBody>
      </p:sp>
      <p:sp>
        <p:nvSpPr>
          <p:cNvPr id="3" name="Subtitle 2">
            <a:extLst>
              <a:ext uri="{FF2B5EF4-FFF2-40B4-BE49-F238E27FC236}">
                <a16:creationId xmlns:a16="http://schemas.microsoft.com/office/drawing/2014/main" id="{9FCE54C2-BD32-7730-7749-C65A2FCBACD7}"/>
              </a:ext>
            </a:extLst>
          </p:cNvPr>
          <p:cNvSpPr>
            <a:spLocks noGrp="1"/>
          </p:cNvSpPr>
          <p:nvPr>
            <p:ph type="subTitle" idx="1"/>
          </p:nvPr>
        </p:nvSpPr>
        <p:spPr>
          <a:xfrm>
            <a:off x="576072" y="4727448"/>
            <a:ext cx="11036808" cy="1481328"/>
          </a:xfrm>
        </p:spPr>
        <p:txBody>
          <a:bodyPr>
            <a:norm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B387F84B-819C-EBDF-62F2-CCFE0C38B135}"/>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cxnSp>
        <p:nvCxnSpPr>
          <p:cNvPr id="7" name="Straight Connector 6">
            <a:extLst>
              <a:ext uri="{FF2B5EF4-FFF2-40B4-BE49-F238E27FC236}">
                <a16:creationId xmlns:a16="http://schemas.microsoft.com/office/drawing/2014/main" id="{43C3A3E7-F4B9-822D-4725-1CB3F2021F12}"/>
              </a:ext>
            </a:extLst>
          </p:cNvPr>
          <p:cNvCxnSpPr>
            <a:cxnSpLocks/>
          </p:cNvCxnSpPr>
          <p:nvPr userDrawn="1"/>
        </p:nvCxnSpPr>
        <p:spPr>
          <a:xfrm>
            <a:off x="706467" y="4512530"/>
            <a:ext cx="10110216"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DB36064-8137-D5F5-DAB9-525EB3E1F952}"/>
              </a:ext>
            </a:extLst>
          </p:cNvPr>
          <p:cNvCxnSpPr>
            <a:cxnSpLocks/>
          </p:cNvCxnSpPr>
          <p:nvPr userDrawn="1"/>
        </p:nvCxnSpPr>
        <p:spPr>
          <a:xfrm flipV="1">
            <a:off x="0" y="341724"/>
            <a:ext cx="780585" cy="1750988"/>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5FEF038D-DD1B-45C6-9F9B-B75AFD967EFE}"/>
              </a:ext>
            </a:extLst>
          </p:cNvPr>
          <p:cNvCxnSpPr>
            <a:cxnSpLocks/>
          </p:cNvCxnSpPr>
          <p:nvPr userDrawn="1"/>
        </p:nvCxnSpPr>
        <p:spPr>
          <a:xfrm flipV="1">
            <a:off x="0" y="-132097"/>
            <a:ext cx="706467" cy="1584729"/>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277323534"/>
      </p:ext>
    </p:extLst>
  </p:cSld>
  <p:clrMapOvr>
    <a:masterClrMapping/>
  </p:clrMapOvr>
  <p:transition spd="slow">
    <p:pu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eak_copy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47D41-B120-CA18-544D-6A50D743C4A4}"/>
              </a:ext>
            </a:extLst>
          </p:cNvPr>
          <p:cNvSpPr>
            <a:spLocks noGrp="1"/>
          </p:cNvSpPr>
          <p:nvPr>
            <p:ph type="ctrTitle"/>
          </p:nvPr>
        </p:nvSpPr>
        <p:spPr>
          <a:xfrm>
            <a:off x="1343770" y="1868558"/>
            <a:ext cx="9438199" cy="890545"/>
          </a:xfrm>
        </p:spPr>
        <p:txBody>
          <a:bodyPr anchor="b">
            <a:normAutofit/>
          </a:bodyPr>
          <a:lstStyle>
            <a:lvl1pPr algn="l">
              <a:defRPr sz="3600">
                <a:solidFill>
                  <a:schemeClr val="accent6"/>
                </a:solidFill>
              </a:defRPr>
            </a:lvl1pPr>
          </a:lstStyle>
          <a:p>
            <a:r>
              <a:rPr lang="en-US"/>
              <a:t>Click to edit Master title style</a:t>
            </a:r>
          </a:p>
        </p:txBody>
      </p:sp>
      <p:sp>
        <p:nvSpPr>
          <p:cNvPr id="3" name="Subtitle 2">
            <a:extLst>
              <a:ext uri="{FF2B5EF4-FFF2-40B4-BE49-F238E27FC236}">
                <a16:creationId xmlns:a16="http://schemas.microsoft.com/office/drawing/2014/main" id="{9FCE54C2-BD32-7730-7749-C65A2FCBACD7}"/>
              </a:ext>
            </a:extLst>
          </p:cNvPr>
          <p:cNvSpPr>
            <a:spLocks noGrp="1"/>
          </p:cNvSpPr>
          <p:nvPr>
            <p:ph type="subTitle" idx="1"/>
          </p:nvPr>
        </p:nvSpPr>
        <p:spPr>
          <a:xfrm>
            <a:off x="1343770" y="3220279"/>
            <a:ext cx="9438199" cy="2984920"/>
          </a:xfrm>
        </p:spPr>
        <p:txBody>
          <a:bodyPr>
            <a:norm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B387F84B-819C-EBDF-62F2-CCFE0C38B135}"/>
              </a:ext>
            </a:extLst>
          </p:cNvPr>
          <p:cNvSpPr>
            <a:spLocks noGrp="1"/>
          </p:cNvSpPr>
          <p:nvPr>
            <p:ph type="sldNum" sz="quarter" idx="12"/>
          </p:nvPr>
        </p:nvSpPr>
        <p:spPr>
          <a:xfrm>
            <a:off x="8869680" y="6356350"/>
            <a:ext cx="2743200" cy="365125"/>
          </a:xfrm>
        </p:spPr>
        <p:txBody>
          <a:bodyPr/>
          <a:lstStyle>
            <a:lvl1pPr>
              <a:defRPr>
                <a:solidFill>
                  <a:schemeClr val="accent3"/>
                </a:solidFill>
              </a:defRPr>
            </a:lvl1pPr>
          </a:lstStyle>
          <a:p>
            <a:fld id="{B2DC25EE-239B-4C5F-AAD1-255A7D5F1EE2}" type="slidenum">
              <a:rPr lang="en-US" smtClean="0"/>
              <a:pPr/>
              <a:t>‹#›</a:t>
            </a:fld>
            <a:endParaRPr lang="en-US" dirty="0">
              <a:solidFill>
                <a:schemeClr val="accent3"/>
              </a:solidFill>
            </a:endParaRPr>
          </a:p>
        </p:txBody>
      </p:sp>
      <p:cxnSp>
        <p:nvCxnSpPr>
          <p:cNvPr id="8" name="Straight Connector 7">
            <a:extLst>
              <a:ext uri="{FF2B5EF4-FFF2-40B4-BE49-F238E27FC236}">
                <a16:creationId xmlns:a16="http://schemas.microsoft.com/office/drawing/2014/main" id="{1DB36064-8137-D5F5-DAB9-525EB3E1F952}"/>
              </a:ext>
            </a:extLst>
          </p:cNvPr>
          <p:cNvCxnSpPr>
            <a:cxnSpLocks/>
          </p:cNvCxnSpPr>
          <p:nvPr userDrawn="1"/>
        </p:nvCxnSpPr>
        <p:spPr>
          <a:xfrm flipV="1">
            <a:off x="476989" y="-182880"/>
            <a:ext cx="1042663" cy="2338875"/>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5FEF038D-DD1B-45C6-9F9B-B75AFD967EFE}"/>
              </a:ext>
            </a:extLst>
          </p:cNvPr>
          <p:cNvCxnSpPr>
            <a:cxnSpLocks/>
          </p:cNvCxnSpPr>
          <p:nvPr userDrawn="1"/>
        </p:nvCxnSpPr>
        <p:spPr>
          <a:xfrm flipV="1">
            <a:off x="564364" y="-95416"/>
            <a:ext cx="630951" cy="1415333"/>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0615789"/>
      </p:ext>
    </p:extLst>
  </p:cSld>
  <p:clrMapOvr>
    <a:masterClrMapping/>
  </p:clrMapOvr>
  <p:transition spd="slow">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_caption_ja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F933B1-65DF-F930-359B-EC0D834236D6}"/>
              </a:ext>
            </a:extLst>
          </p:cNvPr>
          <p:cNvSpPr/>
          <p:nvPr userDrawn="1"/>
        </p:nvSpPr>
        <p:spPr>
          <a:xfrm>
            <a:off x="0" y="0"/>
            <a:ext cx="12192000" cy="6858000"/>
          </a:xfrm>
          <a:prstGeom prst="rect">
            <a:avLst/>
          </a:prstGeom>
          <a:solidFill>
            <a:srgbClr val="007A7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cxnSp>
        <p:nvCxnSpPr>
          <p:cNvPr id="6" name="Straight Connector 5">
            <a:extLst>
              <a:ext uri="{FF2B5EF4-FFF2-40B4-BE49-F238E27FC236}">
                <a16:creationId xmlns:a16="http://schemas.microsoft.com/office/drawing/2014/main" id="{B40EFDBD-7EC1-2CEF-E7A8-E560F1DC913E}"/>
              </a:ext>
            </a:extLst>
          </p:cNvPr>
          <p:cNvCxnSpPr>
            <a:cxnSpLocks/>
          </p:cNvCxnSpPr>
          <p:nvPr userDrawn="1"/>
        </p:nvCxnSpPr>
        <p:spPr>
          <a:xfrm flipV="1">
            <a:off x="0" y="341724"/>
            <a:ext cx="780585" cy="1750988"/>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C006A017-3385-B6D9-3185-393D1E2DCFE5}"/>
              </a:ext>
            </a:extLst>
          </p:cNvPr>
          <p:cNvCxnSpPr>
            <a:cxnSpLocks/>
          </p:cNvCxnSpPr>
          <p:nvPr userDrawn="1"/>
        </p:nvCxnSpPr>
        <p:spPr>
          <a:xfrm flipV="1">
            <a:off x="0" y="-132097"/>
            <a:ext cx="706467" cy="1584729"/>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829794"/>
            <a:ext cx="3099816" cy="1709928"/>
          </a:xfrm>
        </p:spPr>
        <p:txBody>
          <a:bodyPr tIns="45720" anchor="t">
            <a:normAutofit/>
          </a:bodyPr>
          <a:lstStyle>
            <a:lvl1pPr>
              <a:lnSpc>
                <a:spcPct val="100000"/>
              </a:lnSpc>
              <a:defRPr sz="3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4047214"/>
            <a:ext cx="3099816" cy="1448330"/>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951267066"/>
      </p:ext>
    </p:extLst>
  </p:cSld>
  <p:clrMapOvr>
    <a:masterClrMapping/>
  </p:clrMapOvr>
  <p:transition spd="slow">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9F366D-E071-9AAA-C659-CB1AE761D4AC}"/>
              </a:ext>
            </a:extLst>
          </p:cNvPr>
          <p:cNvSpPr>
            <a:spLocks noGrp="1"/>
          </p:cNvSpPr>
          <p:nvPr>
            <p:ph type="sldNum" sz="quarter" idx="10"/>
          </p:nvPr>
        </p:nvSpPr>
        <p:spPr/>
        <p:txBody>
          <a:bodyPr/>
          <a:lstStyle/>
          <a:p>
            <a:fld id="{B2DC25EE-239B-4C5F-AAD1-255A7D5F1EE2}" type="slidenum">
              <a:rPr lang="en-US" smtClean="0"/>
              <a:pPr/>
              <a:t>‹#›</a:t>
            </a:fld>
            <a:endParaRPr lang="en-US" sz="1000" dirty="0"/>
          </a:p>
        </p:txBody>
      </p:sp>
    </p:spTree>
    <p:extLst>
      <p:ext uri="{BB962C8B-B14F-4D97-AF65-F5344CB8AC3E}">
        <p14:creationId xmlns:p14="http://schemas.microsoft.com/office/powerpoint/2010/main" val="1585101526"/>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4" name="Slide Number Placeholder 5">
            <a:extLst>
              <a:ext uri="{FF2B5EF4-FFF2-40B4-BE49-F238E27FC236}">
                <a16:creationId xmlns:a16="http://schemas.microsoft.com/office/drawing/2014/main" id="{DEF60FE3-D03D-B7D9-DDE4-7C330F252A82}"/>
              </a:ext>
            </a:extLst>
          </p:cNvPr>
          <p:cNvSpPr>
            <a:spLocks noGrp="1"/>
          </p:cNvSpPr>
          <p:nvPr>
            <p:ph type="sldNum" sz="quarter" idx="12"/>
          </p:nvPr>
        </p:nvSpPr>
        <p:spPr>
          <a:xfrm>
            <a:off x="8540496" y="6356350"/>
            <a:ext cx="2743200" cy="365125"/>
          </a:xfrm>
        </p:spPr>
        <p:txBody>
          <a:bodyPr/>
          <a:lstStyle>
            <a:lvl1pPr>
              <a:defRPr>
                <a:solidFill>
                  <a:schemeClr val="accent3"/>
                </a:solidFill>
              </a:defRPr>
            </a:lvl1pPr>
          </a:lstStyle>
          <a:p>
            <a:fld id="{B2DC25EE-239B-4C5F-AAD1-255A7D5F1EE2}" type="slidenum">
              <a:rPr lang="en-US" smtClean="0"/>
              <a:pPr/>
              <a:t>‹#›</a:t>
            </a:fld>
            <a:endParaRPr lang="en-US" dirty="0"/>
          </a:p>
        </p:txBody>
      </p:sp>
      <p:sp>
        <p:nvSpPr>
          <p:cNvPr id="25" name="Title 1">
            <a:extLst>
              <a:ext uri="{FF2B5EF4-FFF2-40B4-BE49-F238E27FC236}">
                <a16:creationId xmlns:a16="http://schemas.microsoft.com/office/drawing/2014/main" id="{6CF2AE24-9242-5374-38E8-7E55B7E30049}"/>
              </a:ext>
            </a:extLst>
          </p:cNvPr>
          <p:cNvSpPr>
            <a:spLocks noGrp="1"/>
          </p:cNvSpPr>
          <p:nvPr>
            <p:ph type="title"/>
          </p:nvPr>
        </p:nvSpPr>
        <p:spPr>
          <a:xfrm>
            <a:off x="1115568" y="548640"/>
            <a:ext cx="10168128" cy="1179576"/>
          </a:xfrm>
        </p:spPr>
        <p:txBody>
          <a:bodyPr>
            <a:normAutofit/>
          </a:bodyPr>
          <a:lstStyle>
            <a:lvl1pPr>
              <a:defRPr sz="4000">
                <a:solidFill>
                  <a:schemeClr val="accent6"/>
                </a:solidFill>
              </a:defRPr>
            </a:lvl1pPr>
          </a:lstStyle>
          <a:p>
            <a:r>
              <a:rPr lang="en-US"/>
              <a:t>Click to edit Master title style</a:t>
            </a:r>
          </a:p>
        </p:txBody>
      </p:sp>
      <p:cxnSp>
        <p:nvCxnSpPr>
          <p:cNvPr id="26" name="Straight Connector 25">
            <a:extLst>
              <a:ext uri="{FF2B5EF4-FFF2-40B4-BE49-F238E27FC236}">
                <a16:creationId xmlns:a16="http://schemas.microsoft.com/office/drawing/2014/main" id="{D31DBD8C-C530-FF6F-6E86-9E02C23133E8}"/>
              </a:ext>
            </a:extLst>
          </p:cNvPr>
          <p:cNvCxnSpPr>
            <a:cxnSpLocks/>
          </p:cNvCxnSpPr>
          <p:nvPr userDrawn="1"/>
        </p:nvCxnSpPr>
        <p:spPr>
          <a:xfrm flipV="1">
            <a:off x="11300638" y="0"/>
            <a:ext cx="850072" cy="1906859"/>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27" name="Straight Connector 26">
            <a:extLst>
              <a:ext uri="{FF2B5EF4-FFF2-40B4-BE49-F238E27FC236}">
                <a16:creationId xmlns:a16="http://schemas.microsoft.com/office/drawing/2014/main" id="{22CCE7D7-5854-CFC1-AEED-BFE350E1E142}"/>
              </a:ext>
            </a:extLst>
          </p:cNvPr>
          <p:cNvCxnSpPr>
            <a:cxnSpLocks/>
          </p:cNvCxnSpPr>
          <p:nvPr userDrawn="1"/>
        </p:nvCxnSpPr>
        <p:spPr>
          <a:xfrm flipV="1">
            <a:off x="11300638" y="-11346"/>
            <a:ext cx="569784" cy="1278125"/>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
        <p:nvSpPr>
          <p:cNvPr id="30" name="Content Placeholder 2">
            <a:extLst>
              <a:ext uri="{FF2B5EF4-FFF2-40B4-BE49-F238E27FC236}">
                <a16:creationId xmlns:a16="http://schemas.microsoft.com/office/drawing/2014/main" id="{C0EA9031-A3F8-CD9D-FA7B-8E2186262955}"/>
              </a:ext>
            </a:extLst>
          </p:cNvPr>
          <p:cNvSpPr>
            <a:spLocks noGrp="1"/>
          </p:cNvSpPr>
          <p:nvPr>
            <p:ph idx="1"/>
          </p:nvPr>
        </p:nvSpPr>
        <p:spPr>
          <a:xfrm>
            <a:off x="1115568" y="1962615"/>
            <a:ext cx="10168128" cy="4209585"/>
          </a:xfrm>
        </p:spPr>
        <p:txBody>
          <a:bodyPr/>
          <a:lstStyle>
            <a:lvl1pPr>
              <a:spcAft>
                <a:spcPts val="600"/>
              </a:spcAft>
              <a:defRPr>
                <a:solidFill>
                  <a:schemeClr val="accent3"/>
                </a:solidFill>
                <a:latin typeface="Calibri" panose="020F0502020204030204" pitchFamily="34" charset="0"/>
                <a:ea typeface="Calibri" panose="020F0502020204030204" pitchFamily="34" charset="0"/>
                <a:cs typeface="Calibri" panose="020F0502020204030204" pitchFamily="34" charset="0"/>
              </a:defRPr>
            </a:lvl1pPr>
            <a:lvl2pPr>
              <a:spcAft>
                <a:spcPts val="600"/>
              </a:spcAft>
              <a:defRPr>
                <a:solidFill>
                  <a:schemeClr val="accent3"/>
                </a:solidFill>
                <a:latin typeface="Calibri" panose="020F0502020204030204" pitchFamily="34" charset="0"/>
                <a:ea typeface="Calibri" panose="020F0502020204030204" pitchFamily="34" charset="0"/>
                <a:cs typeface="Calibri" panose="020F0502020204030204" pitchFamily="34" charset="0"/>
              </a:defRPr>
            </a:lvl2pPr>
            <a:lvl3pPr>
              <a:spcAft>
                <a:spcPts val="600"/>
              </a:spcAft>
              <a:defRPr>
                <a:solidFill>
                  <a:schemeClr val="accent3"/>
                </a:solidFill>
                <a:latin typeface="Calibri" panose="020F0502020204030204" pitchFamily="34" charset="0"/>
                <a:ea typeface="Calibri" panose="020F0502020204030204" pitchFamily="34" charset="0"/>
                <a:cs typeface="Calibri" panose="020F0502020204030204" pitchFamily="34" charset="0"/>
              </a:defRPr>
            </a:lvl3pPr>
            <a:lvl4pPr>
              <a:spcAft>
                <a:spcPts val="600"/>
              </a:spcAft>
              <a:defRPr>
                <a:solidFill>
                  <a:schemeClr val="accent3"/>
                </a:solidFill>
                <a:latin typeface="Calibri" panose="020F0502020204030204" pitchFamily="34" charset="0"/>
                <a:ea typeface="Calibri" panose="020F0502020204030204" pitchFamily="34" charset="0"/>
                <a:cs typeface="Calibri" panose="020F0502020204030204" pitchFamily="34" charset="0"/>
              </a:defRPr>
            </a:lvl4pPr>
            <a:lvl5pPr>
              <a:spcAft>
                <a:spcPts val="600"/>
              </a:spcAft>
              <a:defRPr>
                <a:solidFill>
                  <a:schemeClr val="bg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1241554"/>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draft elements">
    <p:spTree>
      <p:nvGrpSpPr>
        <p:cNvPr id="1" name=""/>
        <p:cNvGrpSpPr/>
        <p:nvPr/>
      </p:nvGrpSpPr>
      <p:grpSpPr>
        <a:xfrm>
          <a:off x="0" y="0"/>
          <a:ext cx="0" cy="0"/>
          <a:chOff x="0" y="0"/>
          <a:chExt cx="0" cy="0"/>
        </a:xfrm>
      </p:grpSpPr>
      <p:sp>
        <p:nvSpPr>
          <p:cNvPr id="5" name="Rectangle 24">
            <a:extLst>
              <a:ext uri="{FF2B5EF4-FFF2-40B4-BE49-F238E27FC236}">
                <a16:creationId xmlns:a16="http://schemas.microsoft.com/office/drawing/2014/main" id="{EC321412-BFA1-30FB-DC4E-3FC13250A5C1}"/>
              </a:ext>
            </a:extLst>
          </p:cNvPr>
          <p:cNvSpPr/>
          <p:nvPr userDrawn="1"/>
        </p:nvSpPr>
        <p:spPr>
          <a:xfrm rot="10800000">
            <a:off x="0" y="0"/>
            <a:ext cx="811809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0 h 6858000"/>
              <a:gd name="csX0" fmla="*/ 5275385 w 12192000"/>
              <a:gd name="csY0" fmla="*/ 10048 h 6858000"/>
              <a:gd name="csX1" fmla="*/ 12192000 w 12192000"/>
              <a:gd name="csY1" fmla="*/ 0 h 6858000"/>
              <a:gd name="csX2" fmla="*/ 12192000 w 12192000"/>
              <a:gd name="csY2" fmla="*/ 6858000 h 6858000"/>
              <a:gd name="csX3" fmla="*/ 0 w 12192000"/>
              <a:gd name="csY3" fmla="*/ 6858000 h 6858000"/>
              <a:gd name="csX4" fmla="*/ 5275385 w 12192000"/>
              <a:gd name="csY4" fmla="*/ 10048 h 6858000"/>
              <a:gd name="csX0" fmla="*/ 4792166 w 11708781"/>
              <a:gd name="csY0" fmla="*/ 10048 h 6880303"/>
              <a:gd name="csX1" fmla="*/ 11708781 w 11708781"/>
              <a:gd name="csY1" fmla="*/ 0 h 6880303"/>
              <a:gd name="csX2" fmla="*/ 11708781 w 11708781"/>
              <a:gd name="csY2" fmla="*/ 6858000 h 6880303"/>
              <a:gd name="csX3" fmla="*/ 0 w 11708781"/>
              <a:gd name="csY3" fmla="*/ 6880303 h 6880303"/>
              <a:gd name="csX4" fmla="*/ 4792166 w 11708781"/>
              <a:gd name="csY4" fmla="*/ 10048 h 6880303"/>
              <a:gd name="csX0" fmla="*/ 3060010 w 11708781"/>
              <a:gd name="csY0" fmla="*/ 0 h 6937162"/>
              <a:gd name="csX1" fmla="*/ 11708781 w 11708781"/>
              <a:gd name="csY1" fmla="*/ 56859 h 6937162"/>
              <a:gd name="csX2" fmla="*/ 11708781 w 11708781"/>
              <a:gd name="csY2" fmla="*/ 6914859 h 6937162"/>
              <a:gd name="csX3" fmla="*/ 0 w 11708781"/>
              <a:gd name="csY3" fmla="*/ 6937162 h 6937162"/>
              <a:gd name="csX4" fmla="*/ 3060010 w 11708781"/>
              <a:gd name="csY4" fmla="*/ 0 h 6937162"/>
              <a:gd name="csX0" fmla="*/ 3060010 w 11708781"/>
              <a:gd name="csY0" fmla="*/ 0 h 6937162"/>
              <a:gd name="csX1" fmla="*/ 9188605 w 11708781"/>
              <a:gd name="csY1" fmla="*/ 27122 h 6937162"/>
              <a:gd name="csX2" fmla="*/ 11708781 w 11708781"/>
              <a:gd name="csY2" fmla="*/ 6914859 h 6937162"/>
              <a:gd name="csX3" fmla="*/ 0 w 11708781"/>
              <a:gd name="csY3" fmla="*/ 6937162 h 6937162"/>
              <a:gd name="csX4" fmla="*/ 3060010 w 11708781"/>
              <a:gd name="csY4" fmla="*/ 0 h 6937162"/>
              <a:gd name="csX0" fmla="*/ 3060010 w 9188605"/>
              <a:gd name="csY0" fmla="*/ 0 h 6937162"/>
              <a:gd name="csX1" fmla="*/ 9188605 w 9188605"/>
              <a:gd name="csY1" fmla="*/ 27122 h 6937162"/>
              <a:gd name="csX2" fmla="*/ 7545659 w 9188605"/>
              <a:gd name="csY2" fmla="*/ 6929727 h 6937162"/>
              <a:gd name="csX3" fmla="*/ 0 w 9188605"/>
              <a:gd name="csY3" fmla="*/ 6937162 h 6937162"/>
              <a:gd name="csX4" fmla="*/ 3060010 w 9188605"/>
              <a:gd name="csY4" fmla="*/ 0 h 6937162"/>
              <a:gd name="csX0" fmla="*/ 3060010 w 7545659"/>
              <a:gd name="csY0" fmla="*/ 0 h 6937162"/>
              <a:gd name="csX1" fmla="*/ 7523357 w 7545659"/>
              <a:gd name="csY1" fmla="*/ 49424 h 6937162"/>
              <a:gd name="csX2" fmla="*/ 7545659 w 7545659"/>
              <a:gd name="csY2" fmla="*/ 6929727 h 6937162"/>
              <a:gd name="csX3" fmla="*/ 0 w 7545659"/>
              <a:gd name="csY3" fmla="*/ 6937162 h 6937162"/>
              <a:gd name="csX4" fmla="*/ 3060010 w 7545659"/>
              <a:gd name="csY4" fmla="*/ 0 h 6937162"/>
              <a:gd name="csX0" fmla="*/ 3060010 w 7553093"/>
              <a:gd name="csY0" fmla="*/ 0 h 6937162"/>
              <a:gd name="csX1" fmla="*/ 7553093 w 7553093"/>
              <a:gd name="csY1" fmla="*/ 4596 h 6937162"/>
              <a:gd name="csX2" fmla="*/ 7545659 w 7553093"/>
              <a:gd name="csY2" fmla="*/ 6929727 h 6937162"/>
              <a:gd name="csX3" fmla="*/ 0 w 7553093"/>
              <a:gd name="csY3" fmla="*/ 6937162 h 6937162"/>
              <a:gd name="csX4" fmla="*/ 3060010 w 7553093"/>
              <a:gd name="csY4" fmla="*/ 0 h 6937162"/>
              <a:gd name="csX0" fmla="*/ 3060010 w 7545659"/>
              <a:gd name="csY0" fmla="*/ 0 h 6937162"/>
              <a:gd name="csX1" fmla="*/ 7545659 w 7545659"/>
              <a:gd name="csY1" fmla="*/ 4596 h 6937162"/>
              <a:gd name="csX2" fmla="*/ 7545659 w 7545659"/>
              <a:gd name="csY2" fmla="*/ 6929727 h 6937162"/>
              <a:gd name="csX3" fmla="*/ 0 w 7545659"/>
              <a:gd name="csY3" fmla="*/ 6937162 h 6937162"/>
              <a:gd name="csX4" fmla="*/ 3060010 w 7545659"/>
              <a:gd name="csY4" fmla="*/ 0 h 6937162"/>
              <a:gd name="csX0" fmla="*/ 3074879 w 7545659"/>
              <a:gd name="csY0" fmla="*/ 0 h 6952104"/>
              <a:gd name="csX1" fmla="*/ 7545659 w 7545659"/>
              <a:gd name="csY1" fmla="*/ 19538 h 6952104"/>
              <a:gd name="csX2" fmla="*/ 7545659 w 7545659"/>
              <a:gd name="csY2" fmla="*/ 6944669 h 6952104"/>
              <a:gd name="csX3" fmla="*/ 0 w 7545659"/>
              <a:gd name="csY3" fmla="*/ 6952104 h 6952104"/>
              <a:gd name="csX4" fmla="*/ 3074879 w 7545659"/>
              <a:gd name="csY4" fmla="*/ 0 h 6952104"/>
              <a:gd name="csX0" fmla="*/ 3074879 w 7560528"/>
              <a:gd name="csY0" fmla="*/ 2875 h 6954979"/>
              <a:gd name="csX1" fmla="*/ 7560528 w 7560528"/>
              <a:gd name="csY1" fmla="*/ 0 h 6954979"/>
              <a:gd name="csX2" fmla="*/ 7545659 w 7560528"/>
              <a:gd name="csY2" fmla="*/ 6947544 h 6954979"/>
              <a:gd name="csX3" fmla="*/ 0 w 7560528"/>
              <a:gd name="csY3" fmla="*/ 6954979 h 6954979"/>
              <a:gd name="csX4" fmla="*/ 3074879 w 7560528"/>
              <a:gd name="csY4" fmla="*/ 2875 h 6954979"/>
              <a:gd name="csX0" fmla="*/ 2558485 w 7044134"/>
              <a:gd name="csY0" fmla="*/ 2875 h 6947544"/>
              <a:gd name="csX1" fmla="*/ 7044134 w 7044134"/>
              <a:gd name="csY1" fmla="*/ 0 h 6947544"/>
              <a:gd name="csX2" fmla="*/ 7029265 w 7044134"/>
              <a:gd name="csY2" fmla="*/ 6947544 h 6947544"/>
              <a:gd name="csX3" fmla="*/ 0 w 7044134"/>
              <a:gd name="csY3" fmla="*/ 6947508 h 6947544"/>
              <a:gd name="csX4" fmla="*/ 2558485 w 7044134"/>
              <a:gd name="csY4" fmla="*/ 2875 h 6947544"/>
              <a:gd name="csX0" fmla="*/ 2743857 w 7229506"/>
              <a:gd name="csY0" fmla="*/ 2875 h 6947544"/>
              <a:gd name="csX1" fmla="*/ 7229506 w 7229506"/>
              <a:gd name="csY1" fmla="*/ 0 h 6947544"/>
              <a:gd name="csX2" fmla="*/ 7214637 w 7229506"/>
              <a:gd name="csY2" fmla="*/ 6947544 h 6947544"/>
              <a:gd name="csX3" fmla="*/ 0 w 7229506"/>
              <a:gd name="csY3" fmla="*/ 6940037 h 6947544"/>
              <a:gd name="csX4" fmla="*/ 2743857 w 7229506"/>
              <a:gd name="csY4" fmla="*/ 2875 h 6947544"/>
            </a:gdLst>
            <a:ahLst/>
            <a:cxnLst>
              <a:cxn ang="0">
                <a:pos x="csX0" y="csY0"/>
              </a:cxn>
              <a:cxn ang="0">
                <a:pos x="csX1" y="csY1"/>
              </a:cxn>
              <a:cxn ang="0">
                <a:pos x="csX2" y="csY2"/>
              </a:cxn>
              <a:cxn ang="0">
                <a:pos x="csX3" y="csY3"/>
              </a:cxn>
              <a:cxn ang="0">
                <a:pos x="csX4" y="csY4"/>
              </a:cxn>
            </a:cxnLst>
            <a:rect l="l" t="t" r="r" b="b"/>
            <a:pathLst>
              <a:path w="7229506" h="6947544">
                <a:moveTo>
                  <a:pt x="2743857" y="2875"/>
                </a:moveTo>
                <a:lnTo>
                  <a:pt x="7229506" y="0"/>
                </a:lnTo>
                <a:cubicBezTo>
                  <a:pt x="7224550" y="2315848"/>
                  <a:pt x="7219593" y="4631696"/>
                  <a:pt x="7214637" y="6947544"/>
                </a:cubicBezTo>
                <a:lnTo>
                  <a:pt x="0" y="6940037"/>
                </a:lnTo>
                <a:lnTo>
                  <a:pt x="2743857" y="2875"/>
                </a:lnTo>
                <a:close/>
              </a:path>
            </a:pathLst>
          </a:cu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487292"/>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8223506" y="1161288"/>
            <a:ext cx="3471670"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lvl1pPr>
              <a:defRPr>
                <a:solidFill>
                  <a:schemeClr val="accent3"/>
                </a:solidFill>
              </a:defRPr>
            </a:lvl1pPr>
          </a:lstStyle>
          <a:p>
            <a:fld id="{B2DC25EE-239B-4C5F-AAD1-255A7D5F1EE2}" type="slidenum">
              <a:rPr lang="en-US" smtClean="0"/>
              <a:pPr/>
              <a:t>‹#›</a:t>
            </a:fld>
            <a:endParaRPr lang="en-US" dirty="0">
              <a:solidFill>
                <a:schemeClr val="accent3"/>
              </a:solidFill>
            </a:endParaRPr>
          </a:p>
        </p:txBody>
      </p:sp>
    </p:spTree>
    <p:extLst>
      <p:ext uri="{BB962C8B-B14F-4D97-AF65-F5344CB8AC3E}">
        <p14:creationId xmlns:p14="http://schemas.microsoft.com/office/powerpoint/2010/main" val="1639106146"/>
      </p:ext>
    </p:extLst>
  </p:cSld>
  <p:clrMapOvr>
    <a:masterClrMapping/>
  </p:clrMapOvr>
  <p:transition spd="slow">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raft elements 2">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p>
            <a:fld id="{B2DC25EE-239B-4C5F-AAD1-255A7D5F1EE2}" type="slidenum">
              <a:rPr lang="en-US" smtClean="0"/>
              <a:t>‹#›</a:t>
            </a:fld>
            <a:endParaRPr lang="en-US" dirty="0"/>
          </a:p>
        </p:txBody>
      </p:sp>
      <p:sp>
        <p:nvSpPr>
          <p:cNvPr id="14" name="Title 1">
            <a:extLst>
              <a:ext uri="{FF2B5EF4-FFF2-40B4-BE49-F238E27FC236}">
                <a16:creationId xmlns:a16="http://schemas.microsoft.com/office/drawing/2014/main" id="{E3563703-FACD-0EF4-2331-7B0F5918E90C}"/>
              </a:ext>
            </a:extLst>
          </p:cNvPr>
          <p:cNvSpPr>
            <a:spLocks noGrp="1"/>
          </p:cNvSpPr>
          <p:nvPr>
            <p:ph type="title"/>
          </p:nvPr>
        </p:nvSpPr>
        <p:spPr>
          <a:xfrm>
            <a:off x="727432" y="490734"/>
            <a:ext cx="4342656" cy="1040702"/>
          </a:xfrm>
        </p:spPr>
        <p:txBody>
          <a:bodyPr tIns="45720" anchor="b">
            <a:normAutofit/>
          </a:bodyPr>
          <a:lstStyle>
            <a:lvl1pPr>
              <a:lnSpc>
                <a:spcPct val="100000"/>
              </a:lnSpc>
              <a:defRPr sz="3400"/>
            </a:lvl1pPr>
          </a:lstStyle>
          <a:p>
            <a:r>
              <a:rPr lang="en-US"/>
              <a:t>Click to edit Master title style</a:t>
            </a:r>
          </a:p>
        </p:txBody>
      </p:sp>
      <p:sp>
        <p:nvSpPr>
          <p:cNvPr id="15" name="Content Placeholder 2">
            <a:extLst>
              <a:ext uri="{FF2B5EF4-FFF2-40B4-BE49-F238E27FC236}">
                <a16:creationId xmlns:a16="http://schemas.microsoft.com/office/drawing/2014/main" id="{E7A76938-D920-1C43-697E-E2EBF5FC017A}"/>
              </a:ext>
            </a:extLst>
          </p:cNvPr>
          <p:cNvSpPr>
            <a:spLocks noGrp="1"/>
          </p:cNvSpPr>
          <p:nvPr>
            <p:ph idx="1"/>
          </p:nvPr>
        </p:nvSpPr>
        <p:spPr>
          <a:xfrm>
            <a:off x="727432" y="1962621"/>
            <a:ext cx="4342656" cy="4497649"/>
          </a:xfrm>
        </p:spPr>
        <p:txBody>
          <a:bodyPr/>
          <a:lstStyle>
            <a:lvl1pPr>
              <a:defRPr sz="2400"/>
            </a:lvl1pPr>
            <a:lvl2pPr>
              <a:defRPr sz="22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24">
            <a:extLst>
              <a:ext uri="{FF2B5EF4-FFF2-40B4-BE49-F238E27FC236}">
                <a16:creationId xmlns:a16="http://schemas.microsoft.com/office/drawing/2014/main" id="{6E65BE40-1A98-3A8A-B37C-E2AEDA7A6B17}"/>
              </a:ext>
            </a:extLst>
          </p:cNvPr>
          <p:cNvSpPr/>
          <p:nvPr userDrawn="1"/>
        </p:nvSpPr>
        <p:spPr>
          <a:xfrm>
            <a:off x="4895682" y="1891"/>
            <a:ext cx="7497950" cy="6880304"/>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0 h 6858000"/>
              <a:gd name="csX0" fmla="*/ 5275385 w 12192000"/>
              <a:gd name="csY0" fmla="*/ 10048 h 6858000"/>
              <a:gd name="csX1" fmla="*/ 12192000 w 12192000"/>
              <a:gd name="csY1" fmla="*/ 0 h 6858000"/>
              <a:gd name="csX2" fmla="*/ 12192000 w 12192000"/>
              <a:gd name="csY2" fmla="*/ 6858000 h 6858000"/>
              <a:gd name="csX3" fmla="*/ 0 w 12192000"/>
              <a:gd name="csY3" fmla="*/ 6858000 h 6858000"/>
              <a:gd name="csX4" fmla="*/ 5275385 w 12192000"/>
              <a:gd name="csY4" fmla="*/ 10048 h 6858000"/>
              <a:gd name="csX0" fmla="*/ 4792166 w 11708781"/>
              <a:gd name="csY0" fmla="*/ 10048 h 6880303"/>
              <a:gd name="csX1" fmla="*/ 11708781 w 11708781"/>
              <a:gd name="csY1" fmla="*/ 0 h 6880303"/>
              <a:gd name="csX2" fmla="*/ 11708781 w 11708781"/>
              <a:gd name="csY2" fmla="*/ 6858000 h 6880303"/>
              <a:gd name="csX3" fmla="*/ 0 w 11708781"/>
              <a:gd name="csY3" fmla="*/ 6880303 h 6880303"/>
              <a:gd name="csX4" fmla="*/ 4792166 w 11708781"/>
              <a:gd name="csY4" fmla="*/ 10048 h 6880303"/>
              <a:gd name="csX0" fmla="*/ 3060010 w 11708781"/>
              <a:gd name="csY0" fmla="*/ 0 h 6937162"/>
              <a:gd name="csX1" fmla="*/ 11708781 w 11708781"/>
              <a:gd name="csY1" fmla="*/ 56859 h 6937162"/>
              <a:gd name="csX2" fmla="*/ 11708781 w 11708781"/>
              <a:gd name="csY2" fmla="*/ 6914859 h 6937162"/>
              <a:gd name="csX3" fmla="*/ 0 w 11708781"/>
              <a:gd name="csY3" fmla="*/ 6937162 h 6937162"/>
              <a:gd name="csX4" fmla="*/ 3060010 w 11708781"/>
              <a:gd name="csY4" fmla="*/ 0 h 6937162"/>
              <a:gd name="csX0" fmla="*/ 3060010 w 11708781"/>
              <a:gd name="csY0" fmla="*/ 0 h 6937162"/>
              <a:gd name="csX1" fmla="*/ 9188605 w 11708781"/>
              <a:gd name="csY1" fmla="*/ 27122 h 6937162"/>
              <a:gd name="csX2" fmla="*/ 11708781 w 11708781"/>
              <a:gd name="csY2" fmla="*/ 6914859 h 6937162"/>
              <a:gd name="csX3" fmla="*/ 0 w 11708781"/>
              <a:gd name="csY3" fmla="*/ 6937162 h 6937162"/>
              <a:gd name="csX4" fmla="*/ 3060010 w 11708781"/>
              <a:gd name="csY4" fmla="*/ 0 h 6937162"/>
              <a:gd name="csX0" fmla="*/ 3060010 w 9188605"/>
              <a:gd name="csY0" fmla="*/ 0 h 6937162"/>
              <a:gd name="csX1" fmla="*/ 9188605 w 9188605"/>
              <a:gd name="csY1" fmla="*/ 27122 h 6937162"/>
              <a:gd name="csX2" fmla="*/ 7545659 w 9188605"/>
              <a:gd name="csY2" fmla="*/ 6929727 h 6937162"/>
              <a:gd name="csX3" fmla="*/ 0 w 9188605"/>
              <a:gd name="csY3" fmla="*/ 6937162 h 6937162"/>
              <a:gd name="csX4" fmla="*/ 3060010 w 9188605"/>
              <a:gd name="csY4" fmla="*/ 0 h 6937162"/>
              <a:gd name="csX0" fmla="*/ 3060010 w 7545659"/>
              <a:gd name="csY0" fmla="*/ 0 h 6937162"/>
              <a:gd name="csX1" fmla="*/ 7523357 w 7545659"/>
              <a:gd name="csY1" fmla="*/ 49424 h 6937162"/>
              <a:gd name="csX2" fmla="*/ 7545659 w 7545659"/>
              <a:gd name="csY2" fmla="*/ 6929727 h 6937162"/>
              <a:gd name="csX3" fmla="*/ 0 w 7545659"/>
              <a:gd name="csY3" fmla="*/ 6937162 h 6937162"/>
              <a:gd name="csX4" fmla="*/ 3060010 w 7545659"/>
              <a:gd name="csY4" fmla="*/ 0 h 6937162"/>
              <a:gd name="csX0" fmla="*/ 3031656 w 7545659"/>
              <a:gd name="csY0" fmla="*/ 0 h 6894632"/>
              <a:gd name="csX1" fmla="*/ 7523357 w 7545659"/>
              <a:gd name="csY1" fmla="*/ 6894 h 6894632"/>
              <a:gd name="csX2" fmla="*/ 7545659 w 7545659"/>
              <a:gd name="csY2" fmla="*/ 6887197 h 6894632"/>
              <a:gd name="csX3" fmla="*/ 0 w 7545659"/>
              <a:gd name="csY3" fmla="*/ 6894632 h 6894632"/>
              <a:gd name="csX4" fmla="*/ 3031656 w 7545659"/>
              <a:gd name="csY4" fmla="*/ 0 h 6894632"/>
              <a:gd name="csX0" fmla="*/ 3031656 w 7545659"/>
              <a:gd name="csY0" fmla="*/ 1058 h 6895690"/>
              <a:gd name="csX1" fmla="*/ 7459746 w 7545659"/>
              <a:gd name="csY1" fmla="*/ 0 h 6895690"/>
              <a:gd name="csX2" fmla="*/ 7545659 w 7545659"/>
              <a:gd name="csY2" fmla="*/ 6888255 h 6895690"/>
              <a:gd name="csX3" fmla="*/ 0 w 7545659"/>
              <a:gd name="csY3" fmla="*/ 6895690 h 6895690"/>
              <a:gd name="csX4" fmla="*/ 3031656 w 7545659"/>
              <a:gd name="csY4" fmla="*/ 1058 h 6895690"/>
              <a:gd name="csX0" fmla="*/ 3031656 w 7482048"/>
              <a:gd name="csY0" fmla="*/ 1058 h 6895690"/>
              <a:gd name="csX1" fmla="*/ 7459746 w 7482048"/>
              <a:gd name="csY1" fmla="*/ 0 h 6895690"/>
              <a:gd name="csX2" fmla="*/ 7482048 w 7482048"/>
              <a:gd name="csY2" fmla="*/ 6856450 h 6895690"/>
              <a:gd name="csX3" fmla="*/ 0 w 7482048"/>
              <a:gd name="csY3" fmla="*/ 6895690 h 6895690"/>
              <a:gd name="csX4" fmla="*/ 3031656 w 7482048"/>
              <a:gd name="csY4" fmla="*/ 1058 h 6895690"/>
              <a:gd name="csX0" fmla="*/ 3031656 w 7482048"/>
              <a:gd name="csY0" fmla="*/ 1058 h 6871837"/>
              <a:gd name="csX1" fmla="*/ 7459746 w 7482048"/>
              <a:gd name="csY1" fmla="*/ 0 h 6871837"/>
              <a:gd name="csX2" fmla="*/ 7482048 w 7482048"/>
              <a:gd name="csY2" fmla="*/ 6856450 h 6871837"/>
              <a:gd name="csX3" fmla="*/ 0 w 7482048"/>
              <a:gd name="csY3" fmla="*/ 6871837 h 6871837"/>
              <a:gd name="csX4" fmla="*/ 3031656 w 7482048"/>
              <a:gd name="csY4" fmla="*/ 1058 h 6871837"/>
              <a:gd name="csX0" fmla="*/ 3031656 w 7497950"/>
              <a:gd name="csY0" fmla="*/ 1058 h 6880304"/>
              <a:gd name="csX1" fmla="*/ 7459746 w 7497950"/>
              <a:gd name="csY1" fmla="*/ 0 h 6880304"/>
              <a:gd name="csX2" fmla="*/ 7497950 w 7497950"/>
              <a:gd name="csY2" fmla="*/ 6880304 h 6880304"/>
              <a:gd name="csX3" fmla="*/ 0 w 7497950"/>
              <a:gd name="csY3" fmla="*/ 6871837 h 6880304"/>
              <a:gd name="csX4" fmla="*/ 3031656 w 7497950"/>
              <a:gd name="csY4" fmla="*/ 1058 h 6880304"/>
            </a:gdLst>
            <a:ahLst/>
            <a:cxnLst>
              <a:cxn ang="0">
                <a:pos x="csX0" y="csY0"/>
              </a:cxn>
              <a:cxn ang="0">
                <a:pos x="csX1" y="csY1"/>
              </a:cxn>
              <a:cxn ang="0">
                <a:pos x="csX2" y="csY2"/>
              </a:cxn>
              <a:cxn ang="0">
                <a:pos x="csX3" y="csY3"/>
              </a:cxn>
              <a:cxn ang="0">
                <a:pos x="csX4" y="csY4"/>
              </a:cxn>
            </a:cxnLst>
            <a:rect l="l" t="t" r="r" b="b"/>
            <a:pathLst>
              <a:path w="7497950" h="6880304">
                <a:moveTo>
                  <a:pt x="3031656" y="1058"/>
                </a:moveTo>
                <a:lnTo>
                  <a:pt x="7459746" y="0"/>
                </a:lnTo>
                <a:lnTo>
                  <a:pt x="7497950" y="6880304"/>
                </a:lnTo>
                <a:lnTo>
                  <a:pt x="0" y="6871837"/>
                </a:lnTo>
                <a:lnTo>
                  <a:pt x="3031656" y="1058"/>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901903647"/>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ja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E2DDB9-2D5A-58CC-5F52-061C11A96DDC}"/>
              </a:ext>
            </a:extLst>
          </p:cNvPr>
          <p:cNvSpPr/>
          <p:nvPr userDrawn="1"/>
        </p:nvSpPr>
        <p:spPr>
          <a:xfrm>
            <a:off x="0" y="0"/>
            <a:ext cx="12192000" cy="6858000"/>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p>
        </p:txBody>
      </p:sp>
      <p:cxnSp>
        <p:nvCxnSpPr>
          <p:cNvPr id="3" name="Straight Connector 2">
            <a:extLst>
              <a:ext uri="{FF2B5EF4-FFF2-40B4-BE49-F238E27FC236}">
                <a16:creationId xmlns:a16="http://schemas.microsoft.com/office/drawing/2014/main" id="{CA6FDD70-D69C-482B-71A1-610FE0DC284E}"/>
              </a:ext>
            </a:extLst>
          </p:cNvPr>
          <p:cNvCxnSpPr>
            <a:cxnSpLocks/>
          </p:cNvCxnSpPr>
          <p:nvPr userDrawn="1"/>
        </p:nvCxnSpPr>
        <p:spPr>
          <a:xfrm flipV="1">
            <a:off x="11300638" y="4739268"/>
            <a:ext cx="944524" cy="2118732"/>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F99F8CDE-8A22-BCAC-10DC-89B7295B954C}"/>
              </a:ext>
            </a:extLst>
          </p:cNvPr>
          <p:cNvCxnSpPr>
            <a:cxnSpLocks/>
          </p:cNvCxnSpPr>
          <p:nvPr userDrawn="1"/>
        </p:nvCxnSpPr>
        <p:spPr>
          <a:xfrm flipV="1">
            <a:off x="11300638" y="4099188"/>
            <a:ext cx="944524" cy="2118732"/>
          </a:xfrm>
          <a:prstGeom prst="line">
            <a:avLst/>
          </a:prstGeom>
          <a:ln>
            <a:solidFill>
              <a:schemeClr val="bg1"/>
            </a:solidFill>
          </a:ln>
        </p:spPr>
        <p:style>
          <a:lnRef idx="1">
            <a:schemeClr val="accent5"/>
          </a:lnRef>
          <a:fillRef idx="0">
            <a:schemeClr val="accent5"/>
          </a:fillRef>
          <a:effectRef idx="0">
            <a:schemeClr val="accent5"/>
          </a:effectRef>
          <a:fontRef idx="minor">
            <a:schemeClr val="tx1"/>
          </a:fontRef>
        </p:style>
      </p:cxnSp>
      <p:sp>
        <p:nvSpPr>
          <p:cNvPr id="23" name="Content Placeholder 2">
            <a:extLst>
              <a:ext uri="{FF2B5EF4-FFF2-40B4-BE49-F238E27FC236}">
                <a16:creationId xmlns:a16="http://schemas.microsoft.com/office/drawing/2014/main" id="{D6A5AB64-16C8-EA5F-5767-530121777C83}"/>
              </a:ext>
            </a:extLst>
          </p:cNvPr>
          <p:cNvSpPr>
            <a:spLocks noGrp="1"/>
          </p:cNvSpPr>
          <p:nvPr>
            <p:ph idx="1"/>
          </p:nvPr>
        </p:nvSpPr>
        <p:spPr>
          <a:xfrm>
            <a:off x="1115568" y="1962615"/>
            <a:ext cx="10168128" cy="4209585"/>
          </a:xfrm>
        </p:spPr>
        <p:txBody>
          <a:bodyPr/>
          <a:lstStyle>
            <a:lvl1pPr>
              <a:spcAft>
                <a:spcPts val="600"/>
              </a:spcAft>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spcAft>
                <a:spcPts val="600"/>
              </a:spcAft>
              <a:defRPr>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a:spcAft>
                <a:spcPts val="600"/>
              </a:spcAft>
              <a:defRPr>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spcAft>
                <a:spcPts val="600"/>
              </a:spcAft>
              <a:defRPr>
                <a:solidFill>
                  <a:schemeClr val="bg1"/>
                </a:solidFill>
                <a:latin typeface="Calibri" panose="020F0502020204030204" pitchFamily="34" charset="0"/>
                <a:ea typeface="Calibri" panose="020F0502020204030204" pitchFamily="34" charset="0"/>
                <a:cs typeface="Calibri" panose="020F0502020204030204" pitchFamily="34" charset="0"/>
              </a:defRPr>
            </a:lvl4pPr>
            <a:lvl5pPr>
              <a:spcAft>
                <a:spcPts val="600"/>
              </a:spcAft>
              <a:defRPr>
                <a:solidFill>
                  <a:schemeClr val="bg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Slide Number Placeholder 5">
            <a:extLst>
              <a:ext uri="{FF2B5EF4-FFF2-40B4-BE49-F238E27FC236}">
                <a16:creationId xmlns:a16="http://schemas.microsoft.com/office/drawing/2014/main" id="{DEF60FE3-D03D-B7D9-DDE4-7C330F252A82}"/>
              </a:ext>
            </a:extLst>
          </p:cNvPr>
          <p:cNvSpPr>
            <a:spLocks noGrp="1"/>
          </p:cNvSpPr>
          <p:nvPr>
            <p:ph type="sldNum" sz="quarter" idx="12"/>
          </p:nvPr>
        </p:nvSpPr>
        <p:spPr>
          <a:xfrm>
            <a:off x="8540496" y="6356350"/>
            <a:ext cx="2743200" cy="365125"/>
          </a:xfrm>
        </p:spPr>
        <p:txBody>
          <a:bodyPr/>
          <a:lstStyle>
            <a:lvl1pPr>
              <a:defRPr>
                <a:solidFill>
                  <a:schemeClr val="accent2"/>
                </a:solidFill>
              </a:defRPr>
            </a:lvl1pPr>
          </a:lstStyle>
          <a:p>
            <a:fld id="{B2DC25EE-239B-4C5F-AAD1-255A7D5F1EE2}" type="slidenum">
              <a:rPr lang="en-US" smtClean="0"/>
              <a:pPr/>
              <a:t>‹#›</a:t>
            </a:fld>
            <a:endParaRPr lang="en-US" dirty="0">
              <a:solidFill>
                <a:schemeClr val="accent2"/>
              </a:solidFill>
            </a:endParaRPr>
          </a:p>
        </p:txBody>
      </p:sp>
      <p:sp>
        <p:nvSpPr>
          <p:cNvPr id="25" name="Title 1">
            <a:extLst>
              <a:ext uri="{FF2B5EF4-FFF2-40B4-BE49-F238E27FC236}">
                <a16:creationId xmlns:a16="http://schemas.microsoft.com/office/drawing/2014/main" id="{6CF2AE24-9242-5374-38E8-7E55B7E30049}"/>
              </a:ext>
            </a:extLst>
          </p:cNvPr>
          <p:cNvSpPr>
            <a:spLocks noGrp="1"/>
          </p:cNvSpPr>
          <p:nvPr>
            <p:ph type="title"/>
          </p:nvPr>
        </p:nvSpPr>
        <p:spPr>
          <a:xfrm>
            <a:off x="1115568" y="548640"/>
            <a:ext cx="10168128" cy="1179576"/>
          </a:xfrm>
        </p:spPr>
        <p:txBody>
          <a:bodyPr>
            <a:normAutofit/>
          </a:bodyPr>
          <a:lstStyle>
            <a:lvl1pP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4090560437"/>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_content">
    <p:spTree>
      <p:nvGrpSpPr>
        <p:cNvPr id="1" name=""/>
        <p:cNvGrpSpPr/>
        <p:nvPr/>
      </p:nvGrpSpPr>
      <p:grpSpPr>
        <a:xfrm>
          <a:off x="0" y="0"/>
          <a:ext cx="0" cy="0"/>
          <a:chOff x="0" y="0"/>
          <a:chExt cx="0" cy="0"/>
        </a:xfrm>
      </p:grpSpPr>
      <p:sp>
        <p:nvSpPr>
          <p:cNvPr id="33" name="Rectangle 24">
            <a:extLst>
              <a:ext uri="{FF2B5EF4-FFF2-40B4-BE49-F238E27FC236}">
                <a16:creationId xmlns:a16="http://schemas.microsoft.com/office/drawing/2014/main" id="{1B22EE04-194C-86A5-F361-4A0A8B7B6966}"/>
              </a:ext>
            </a:extLst>
          </p:cNvPr>
          <p:cNvSpPr/>
          <p:nvPr userDrawn="1"/>
        </p:nvSpPr>
        <p:spPr>
          <a:xfrm>
            <a:off x="4845721" y="1"/>
            <a:ext cx="7513853" cy="6912108"/>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0 h 6858000"/>
              <a:gd name="csX0" fmla="*/ 5275385 w 12192000"/>
              <a:gd name="csY0" fmla="*/ 10048 h 6858000"/>
              <a:gd name="csX1" fmla="*/ 12192000 w 12192000"/>
              <a:gd name="csY1" fmla="*/ 0 h 6858000"/>
              <a:gd name="csX2" fmla="*/ 12192000 w 12192000"/>
              <a:gd name="csY2" fmla="*/ 6858000 h 6858000"/>
              <a:gd name="csX3" fmla="*/ 0 w 12192000"/>
              <a:gd name="csY3" fmla="*/ 6858000 h 6858000"/>
              <a:gd name="csX4" fmla="*/ 5275385 w 12192000"/>
              <a:gd name="csY4" fmla="*/ 10048 h 6858000"/>
              <a:gd name="csX0" fmla="*/ 4792166 w 11708781"/>
              <a:gd name="csY0" fmla="*/ 10048 h 6880303"/>
              <a:gd name="csX1" fmla="*/ 11708781 w 11708781"/>
              <a:gd name="csY1" fmla="*/ 0 h 6880303"/>
              <a:gd name="csX2" fmla="*/ 11708781 w 11708781"/>
              <a:gd name="csY2" fmla="*/ 6858000 h 6880303"/>
              <a:gd name="csX3" fmla="*/ 0 w 11708781"/>
              <a:gd name="csY3" fmla="*/ 6880303 h 6880303"/>
              <a:gd name="csX4" fmla="*/ 4792166 w 11708781"/>
              <a:gd name="csY4" fmla="*/ 10048 h 6880303"/>
              <a:gd name="csX0" fmla="*/ 3060010 w 11708781"/>
              <a:gd name="csY0" fmla="*/ 0 h 6937162"/>
              <a:gd name="csX1" fmla="*/ 11708781 w 11708781"/>
              <a:gd name="csY1" fmla="*/ 56859 h 6937162"/>
              <a:gd name="csX2" fmla="*/ 11708781 w 11708781"/>
              <a:gd name="csY2" fmla="*/ 6914859 h 6937162"/>
              <a:gd name="csX3" fmla="*/ 0 w 11708781"/>
              <a:gd name="csY3" fmla="*/ 6937162 h 6937162"/>
              <a:gd name="csX4" fmla="*/ 3060010 w 11708781"/>
              <a:gd name="csY4" fmla="*/ 0 h 6937162"/>
              <a:gd name="csX0" fmla="*/ 3060010 w 11708781"/>
              <a:gd name="csY0" fmla="*/ 0 h 6937162"/>
              <a:gd name="csX1" fmla="*/ 9188605 w 11708781"/>
              <a:gd name="csY1" fmla="*/ 27122 h 6937162"/>
              <a:gd name="csX2" fmla="*/ 11708781 w 11708781"/>
              <a:gd name="csY2" fmla="*/ 6914859 h 6937162"/>
              <a:gd name="csX3" fmla="*/ 0 w 11708781"/>
              <a:gd name="csY3" fmla="*/ 6937162 h 6937162"/>
              <a:gd name="csX4" fmla="*/ 3060010 w 11708781"/>
              <a:gd name="csY4" fmla="*/ 0 h 6937162"/>
              <a:gd name="csX0" fmla="*/ 3060010 w 9188605"/>
              <a:gd name="csY0" fmla="*/ 0 h 6937162"/>
              <a:gd name="csX1" fmla="*/ 9188605 w 9188605"/>
              <a:gd name="csY1" fmla="*/ 27122 h 6937162"/>
              <a:gd name="csX2" fmla="*/ 7545659 w 9188605"/>
              <a:gd name="csY2" fmla="*/ 6929727 h 6937162"/>
              <a:gd name="csX3" fmla="*/ 0 w 9188605"/>
              <a:gd name="csY3" fmla="*/ 6937162 h 6937162"/>
              <a:gd name="csX4" fmla="*/ 3060010 w 9188605"/>
              <a:gd name="csY4" fmla="*/ 0 h 6937162"/>
              <a:gd name="csX0" fmla="*/ 3060010 w 7545659"/>
              <a:gd name="csY0" fmla="*/ 0 h 6937162"/>
              <a:gd name="csX1" fmla="*/ 7523357 w 7545659"/>
              <a:gd name="csY1" fmla="*/ 49424 h 6937162"/>
              <a:gd name="csX2" fmla="*/ 7545659 w 7545659"/>
              <a:gd name="csY2" fmla="*/ 6929727 h 6937162"/>
              <a:gd name="csX3" fmla="*/ 0 w 7545659"/>
              <a:gd name="csY3" fmla="*/ 6937162 h 6937162"/>
              <a:gd name="csX4" fmla="*/ 3060010 w 7545659"/>
              <a:gd name="csY4" fmla="*/ 0 h 6937162"/>
              <a:gd name="csX0" fmla="*/ 3031656 w 7545659"/>
              <a:gd name="csY0" fmla="*/ 0 h 6894632"/>
              <a:gd name="csX1" fmla="*/ 7523357 w 7545659"/>
              <a:gd name="csY1" fmla="*/ 6894 h 6894632"/>
              <a:gd name="csX2" fmla="*/ 7545659 w 7545659"/>
              <a:gd name="csY2" fmla="*/ 6887197 h 6894632"/>
              <a:gd name="csX3" fmla="*/ 0 w 7545659"/>
              <a:gd name="csY3" fmla="*/ 6894632 h 6894632"/>
              <a:gd name="csX4" fmla="*/ 3031656 w 7545659"/>
              <a:gd name="csY4" fmla="*/ 0 h 6894632"/>
              <a:gd name="csX0" fmla="*/ 3031656 w 7545659"/>
              <a:gd name="csY0" fmla="*/ 1058 h 6895690"/>
              <a:gd name="csX1" fmla="*/ 7459746 w 7545659"/>
              <a:gd name="csY1" fmla="*/ 0 h 6895690"/>
              <a:gd name="csX2" fmla="*/ 7545659 w 7545659"/>
              <a:gd name="csY2" fmla="*/ 6888255 h 6895690"/>
              <a:gd name="csX3" fmla="*/ 0 w 7545659"/>
              <a:gd name="csY3" fmla="*/ 6895690 h 6895690"/>
              <a:gd name="csX4" fmla="*/ 3031656 w 7545659"/>
              <a:gd name="csY4" fmla="*/ 1058 h 6895690"/>
              <a:gd name="csX0" fmla="*/ 3031656 w 7482048"/>
              <a:gd name="csY0" fmla="*/ 1058 h 6895690"/>
              <a:gd name="csX1" fmla="*/ 7459746 w 7482048"/>
              <a:gd name="csY1" fmla="*/ 0 h 6895690"/>
              <a:gd name="csX2" fmla="*/ 7482048 w 7482048"/>
              <a:gd name="csY2" fmla="*/ 6856450 h 6895690"/>
              <a:gd name="csX3" fmla="*/ 0 w 7482048"/>
              <a:gd name="csY3" fmla="*/ 6895690 h 6895690"/>
              <a:gd name="csX4" fmla="*/ 3031656 w 7482048"/>
              <a:gd name="csY4" fmla="*/ 1058 h 6895690"/>
              <a:gd name="csX0" fmla="*/ 3031656 w 7482048"/>
              <a:gd name="csY0" fmla="*/ 1058 h 6871837"/>
              <a:gd name="csX1" fmla="*/ 7459746 w 7482048"/>
              <a:gd name="csY1" fmla="*/ 0 h 6871837"/>
              <a:gd name="csX2" fmla="*/ 7482048 w 7482048"/>
              <a:gd name="csY2" fmla="*/ 6856450 h 6871837"/>
              <a:gd name="csX3" fmla="*/ 0 w 7482048"/>
              <a:gd name="csY3" fmla="*/ 6871837 h 6871837"/>
              <a:gd name="csX4" fmla="*/ 3031656 w 7482048"/>
              <a:gd name="csY4" fmla="*/ 1058 h 6871837"/>
              <a:gd name="csX0" fmla="*/ 3031656 w 7497950"/>
              <a:gd name="csY0" fmla="*/ 1058 h 6880304"/>
              <a:gd name="csX1" fmla="*/ 7459746 w 7497950"/>
              <a:gd name="csY1" fmla="*/ 0 h 6880304"/>
              <a:gd name="csX2" fmla="*/ 7497950 w 7497950"/>
              <a:gd name="csY2" fmla="*/ 6880304 h 6880304"/>
              <a:gd name="csX3" fmla="*/ 0 w 7497950"/>
              <a:gd name="csY3" fmla="*/ 6871837 h 6880304"/>
              <a:gd name="csX4" fmla="*/ 3031656 w 7497950"/>
              <a:gd name="csY4" fmla="*/ 1058 h 6880304"/>
              <a:gd name="csX0" fmla="*/ 3047559 w 7513853"/>
              <a:gd name="csY0" fmla="*/ 1058 h 6887739"/>
              <a:gd name="csX1" fmla="*/ 7475649 w 7513853"/>
              <a:gd name="csY1" fmla="*/ 0 h 6887739"/>
              <a:gd name="csX2" fmla="*/ 7513853 w 7513853"/>
              <a:gd name="csY2" fmla="*/ 6880304 h 6887739"/>
              <a:gd name="csX3" fmla="*/ 0 w 7513853"/>
              <a:gd name="csY3" fmla="*/ 6887739 h 6887739"/>
              <a:gd name="csX4" fmla="*/ 3047559 w 7513853"/>
              <a:gd name="csY4" fmla="*/ 1058 h 6887739"/>
              <a:gd name="csX0" fmla="*/ 3047559 w 7513853"/>
              <a:gd name="csY0" fmla="*/ 1058 h 6912109"/>
              <a:gd name="csX1" fmla="*/ 7475649 w 7513853"/>
              <a:gd name="csY1" fmla="*/ 0 h 6912109"/>
              <a:gd name="csX2" fmla="*/ 7513853 w 7513853"/>
              <a:gd name="csY2" fmla="*/ 6912109 h 6912109"/>
              <a:gd name="csX3" fmla="*/ 0 w 7513853"/>
              <a:gd name="csY3" fmla="*/ 6887739 h 6912109"/>
              <a:gd name="csX4" fmla="*/ 3047559 w 7513853"/>
              <a:gd name="csY4" fmla="*/ 1058 h 6912109"/>
            </a:gdLst>
            <a:ahLst/>
            <a:cxnLst>
              <a:cxn ang="0">
                <a:pos x="csX0" y="csY0"/>
              </a:cxn>
              <a:cxn ang="0">
                <a:pos x="csX1" y="csY1"/>
              </a:cxn>
              <a:cxn ang="0">
                <a:pos x="csX2" y="csY2"/>
              </a:cxn>
              <a:cxn ang="0">
                <a:pos x="csX3" y="csY3"/>
              </a:cxn>
              <a:cxn ang="0">
                <a:pos x="csX4" y="csY4"/>
              </a:cxn>
            </a:cxnLst>
            <a:rect l="l" t="t" r="r" b="b"/>
            <a:pathLst>
              <a:path w="7513853" h="6912109">
                <a:moveTo>
                  <a:pt x="3047559" y="1058"/>
                </a:moveTo>
                <a:lnTo>
                  <a:pt x="7475649" y="0"/>
                </a:lnTo>
                <a:lnTo>
                  <a:pt x="7513853" y="6912109"/>
                </a:lnTo>
                <a:lnTo>
                  <a:pt x="0" y="6887739"/>
                </a:lnTo>
                <a:lnTo>
                  <a:pt x="3047559" y="1058"/>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2" name="Picture Placeholder 31">
            <a:extLst>
              <a:ext uri="{FF2B5EF4-FFF2-40B4-BE49-F238E27FC236}">
                <a16:creationId xmlns:a16="http://schemas.microsoft.com/office/drawing/2014/main" id="{324D7083-4E3A-D9BF-4ED2-91C67B538A4B}"/>
              </a:ext>
            </a:extLst>
          </p:cNvPr>
          <p:cNvSpPr>
            <a:spLocks noGrp="1"/>
          </p:cNvSpPr>
          <p:nvPr>
            <p:ph type="pic" sz="quarter" idx="13"/>
          </p:nvPr>
        </p:nvSpPr>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chemeClr val="accent2">
              <a:lumMod val="40000"/>
              <a:lumOff val="60000"/>
            </a:schemeClr>
          </a:solidFill>
        </p:spPr>
        <p:txBody>
          <a:bodyPr wrap="square">
            <a:noAutofit/>
          </a:bodyPr>
          <a:lstStyle/>
          <a:p>
            <a:endParaRPr lang="en-AU" dirty="0"/>
          </a:p>
        </p:txBody>
      </p:sp>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B2DC25EE-239B-4C5F-AAD1-255A7D5F1EE2}" type="slidenum">
              <a:rPr lang="en-US" smtClean="0"/>
              <a:pPr/>
              <a:t>‹#›</a:t>
            </a:fld>
            <a:endParaRPr lang="en-US" dirty="0"/>
          </a:p>
        </p:txBody>
      </p:sp>
      <p:sp>
        <p:nvSpPr>
          <p:cNvPr id="14" name="Title 1">
            <a:extLst>
              <a:ext uri="{FF2B5EF4-FFF2-40B4-BE49-F238E27FC236}">
                <a16:creationId xmlns:a16="http://schemas.microsoft.com/office/drawing/2014/main" id="{E3563703-FACD-0EF4-2331-7B0F5918E90C}"/>
              </a:ext>
            </a:extLst>
          </p:cNvPr>
          <p:cNvSpPr>
            <a:spLocks noGrp="1"/>
          </p:cNvSpPr>
          <p:nvPr>
            <p:ph type="title"/>
          </p:nvPr>
        </p:nvSpPr>
        <p:spPr>
          <a:xfrm>
            <a:off x="7657105" y="1387237"/>
            <a:ext cx="4078335" cy="1040702"/>
          </a:xfrm>
        </p:spPr>
        <p:txBody>
          <a:bodyPr tIns="45720" anchor="t">
            <a:normAutofit/>
          </a:bodyPr>
          <a:lstStyle>
            <a:lvl1pPr>
              <a:lnSpc>
                <a:spcPct val="100000"/>
              </a:lnSpc>
              <a:defRPr sz="2800">
                <a:solidFill>
                  <a:schemeClr val="bg1"/>
                </a:solidFill>
              </a:defRPr>
            </a:lvl1pPr>
          </a:lstStyle>
          <a:p>
            <a:r>
              <a:rPr lang="en-US"/>
              <a:t>Click to edit Master title style</a:t>
            </a:r>
          </a:p>
        </p:txBody>
      </p:sp>
      <p:cxnSp>
        <p:nvCxnSpPr>
          <p:cNvPr id="23" name="Straight Connector 22">
            <a:extLst>
              <a:ext uri="{FF2B5EF4-FFF2-40B4-BE49-F238E27FC236}">
                <a16:creationId xmlns:a16="http://schemas.microsoft.com/office/drawing/2014/main" id="{43D993BE-C080-D518-5A22-45736F3605D5}"/>
              </a:ext>
            </a:extLst>
          </p:cNvPr>
          <p:cNvCxnSpPr>
            <a:cxnSpLocks/>
          </p:cNvCxnSpPr>
          <p:nvPr userDrawn="1"/>
        </p:nvCxnSpPr>
        <p:spPr>
          <a:xfrm flipV="1">
            <a:off x="4990196" y="-132929"/>
            <a:ext cx="3175792" cy="7123858"/>
          </a:xfrm>
          <a:prstGeom prst="line">
            <a:avLst/>
          </a:prstGeom>
          <a:ln>
            <a:solidFill>
              <a:schemeClr val="bg1"/>
            </a:solidFill>
          </a:ln>
        </p:spPr>
        <p:style>
          <a:lnRef idx="1">
            <a:schemeClr val="accent2"/>
          </a:lnRef>
          <a:fillRef idx="0">
            <a:schemeClr val="accent2"/>
          </a:fillRef>
          <a:effectRef idx="0">
            <a:schemeClr val="accent2"/>
          </a:effectRef>
          <a:fontRef idx="minor">
            <a:schemeClr val="tx1"/>
          </a:fontRef>
        </p:style>
      </p:cxnSp>
      <p:sp>
        <p:nvSpPr>
          <p:cNvPr id="34" name="Content Placeholder 2">
            <a:extLst>
              <a:ext uri="{FF2B5EF4-FFF2-40B4-BE49-F238E27FC236}">
                <a16:creationId xmlns:a16="http://schemas.microsoft.com/office/drawing/2014/main" id="{C69A6ADA-EA56-56FC-1167-56600AD13A15}"/>
              </a:ext>
            </a:extLst>
          </p:cNvPr>
          <p:cNvSpPr>
            <a:spLocks noGrp="1"/>
          </p:cNvSpPr>
          <p:nvPr>
            <p:ph sz="half" idx="1"/>
          </p:nvPr>
        </p:nvSpPr>
        <p:spPr>
          <a:xfrm>
            <a:off x="7657105" y="2629619"/>
            <a:ext cx="4078335" cy="352505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5498454"/>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_content_whit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B078B55-DA9D-1051-76F3-912ECBDFA860}"/>
              </a:ext>
            </a:extLst>
          </p:cNvPr>
          <p:cNvSpPr>
            <a:spLocks noGrp="1"/>
          </p:cNvSpPr>
          <p:nvPr>
            <p:ph type="pic" sz="quarter" idx="13"/>
          </p:nvPr>
        </p:nvSpPr>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chemeClr val="accent2">
              <a:lumMod val="20000"/>
              <a:lumOff val="80000"/>
            </a:schemeClr>
          </a:solidFill>
        </p:spPr>
        <p:txBody>
          <a:bodyPr wrap="square">
            <a:noAutofit/>
          </a:bodyPr>
          <a:lstStyle/>
          <a:p>
            <a:endParaRPr lang="en-AU" dirty="0"/>
          </a:p>
        </p:txBody>
      </p:sp>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B2DC25EE-239B-4C5F-AAD1-255A7D5F1EE2}" type="slidenum">
              <a:rPr lang="en-US" smtClean="0"/>
              <a:pPr/>
              <a:t>‹#›</a:t>
            </a:fld>
            <a:endParaRPr lang="en-US" dirty="0">
              <a:solidFill>
                <a:schemeClr val="accent3"/>
              </a:solidFill>
            </a:endParaRPr>
          </a:p>
        </p:txBody>
      </p:sp>
      <p:cxnSp>
        <p:nvCxnSpPr>
          <p:cNvPr id="23" name="Straight Connector 22">
            <a:extLst>
              <a:ext uri="{FF2B5EF4-FFF2-40B4-BE49-F238E27FC236}">
                <a16:creationId xmlns:a16="http://schemas.microsoft.com/office/drawing/2014/main" id="{43D993BE-C080-D518-5A22-45736F3605D5}"/>
              </a:ext>
            </a:extLst>
          </p:cNvPr>
          <p:cNvCxnSpPr>
            <a:cxnSpLocks/>
          </p:cNvCxnSpPr>
          <p:nvPr userDrawn="1"/>
        </p:nvCxnSpPr>
        <p:spPr>
          <a:xfrm flipV="1">
            <a:off x="4929617" y="-105875"/>
            <a:ext cx="3175792" cy="7123858"/>
          </a:xfrm>
          <a:prstGeom prst="line">
            <a:avLst/>
          </a:prstGeom>
          <a:ln>
            <a:solidFill>
              <a:schemeClr val="accent6"/>
            </a:solidFill>
          </a:ln>
        </p:spPr>
        <p:style>
          <a:lnRef idx="1">
            <a:schemeClr val="accent2"/>
          </a:lnRef>
          <a:fillRef idx="0">
            <a:schemeClr val="accent2"/>
          </a:fillRef>
          <a:effectRef idx="0">
            <a:schemeClr val="accent2"/>
          </a:effectRef>
          <a:fontRef idx="minor">
            <a:schemeClr val="tx1"/>
          </a:fontRef>
        </p:style>
      </p:cxnSp>
      <p:sp>
        <p:nvSpPr>
          <p:cNvPr id="2" name="Title 1">
            <a:extLst>
              <a:ext uri="{FF2B5EF4-FFF2-40B4-BE49-F238E27FC236}">
                <a16:creationId xmlns:a16="http://schemas.microsoft.com/office/drawing/2014/main" id="{04DE8037-DB53-26E5-E4B2-CC21182C1410}"/>
              </a:ext>
            </a:extLst>
          </p:cNvPr>
          <p:cNvSpPr>
            <a:spLocks noGrp="1"/>
          </p:cNvSpPr>
          <p:nvPr>
            <p:ph type="title"/>
          </p:nvPr>
        </p:nvSpPr>
        <p:spPr>
          <a:xfrm>
            <a:off x="7435445" y="1388088"/>
            <a:ext cx="4252973" cy="1040702"/>
          </a:xfrm>
        </p:spPr>
        <p:txBody>
          <a:bodyPr tIns="45720" anchor="b">
            <a:normAutofit/>
          </a:bodyPr>
          <a:lstStyle>
            <a:lvl1pPr>
              <a:lnSpc>
                <a:spcPct val="100000"/>
              </a:lnSpc>
              <a:defRPr sz="2800">
                <a:solidFill>
                  <a:schemeClr val="accent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7C3581B-EFF4-DDC3-877C-A9F7D660000C}"/>
              </a:ext>
            </a:extLst>
          </p:cNvPr>
          <p:cNvSpPr>
            <a:spLocks noGrp="1"/>
          </p:cNvSpPr>
          <p:nvPr>
            <p:ph sz="half" idx="1"/>
          </p:nvPr>
        </p:nvSpPr>
        <p:spPr>
          <a:xfrm>
            <a:off x="7435445" y="2667012"/>
            <a:ext cx="4252973" cy="3484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2959667"/>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_image_whit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6630170-2F3A-7431-EEBE-3765521DA2C3}"/>
              </a:ext>
            </a:extLst>
          </p:cNvPr>
          <p:cNvSpPr>
            <a:spLocks noGrp="1"/>
          </p:cNvSpPr>
          <p:nvPr>
            <p:ph type="pic" idx="13"/>
          </p:nvPr>
        </p:nvSpPr>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chemeClr val="accent2">
              <a:lumMod val="40000"/>
              <a:lumOff val="60000"/>
            </a:schemeClr>
          </a:solidFill>
        </p:spPr>
        <p:txBody>
          <a:bodyPr wrap="square">
            <a:no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Slide Number Placeholder 6">
            <a:extLst>
              <a:ext uri="{FF2B5EF4-FFF2-40B4-BE49-F238E27FC236}">
                <a16:creationId xmlns:a16="http://schemas.microsoft.com/office/drawing/2014/main" id="{1A357A58-CB78-6D75-272A-224D9E3C6DB2}"/>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B2DC25EE-239B-4C5F-AAD1-255A7D5F1EE2}" type="slidenum">
              <a:rPr lang="en-US" smtClean="0"/>
              <a:pPr/>
              <a:t>‹#›</a:t>
            </a:fld>
            <a:endParaRPr lang="en-US" dirty="0">
              <a:solidFill>
                <a:schemeClr val="accent3"/>
              </a:solidFill>
            </a:endParaRPr>
          </a:p>
        </p:txBody>
      </p:sp>
      <p:sp>
        <p:nvSpPr>
          <p:cNvPr id="14" name="Title 1">
            <a:extLst>
              <a:ext uri="{FF2B5EF4-FFF2-40B4-BE49-F238E27FC236}">
                <a16:creationId xmlns:a16="http://schemas.microsoft.com/office/drawing/2014/main" id="{E3563703-FACD-0EF4-2331-7B0F5918E90C}"/>
              </a:ext>
            </a:extLst>
          </p:cNvPr>
          <p:cNvSpPr>
            <a:spLocks noGrp="1"/>
          </p:cNvSpPr>
          <p:nvPr>
            <p:ph type="title"/>
          </p:nvPr>
        </p:nvSpPr>
        <p:spPr>
          <a:xfrm>
            <a:off x="541663" y="937447"/>
            <a:ext cx="4252973" cy="1040702"/>
          </a:xfrm>
        </p:spPr>
        <p:txBody>
          <a:bodyPr tIns="45720" anchor="b">
            <a:normAutofit/>
          </a:bodyPr>
          <a:lstStyle>
            <a:lvl1pPr>
              <a:lnSpc>
                <a:spcPct val="100000"/>
              </a:lnSpc>
              <a:defRPr sz="2800">
                <a:solidFill>
                  <a:schemeClr val="accent6"/>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43D993BE-C080-D518-5A22-45736F3605D5}"/>
              </a:ext>
            </a:extLst>
          </p:cNvPr>
          <p:cNvCxnSpPr>
            <a:cxnSpLocks/>
          </p:cNvCxnSpPr>
          <p:nvPr userDrawn="1"/>
        </p:nvCxnSpPr>
        <p:spPr>
          <a:xfrm flipV="1">
            <a:off x="4625524" y="-132929"/>
            <a:ext cx="3175792" cy="7123858"/>
          </a:xfrm>
          <a:prstGeom prst="line">
            <a:avLst/>
          </a:prstGeom>
          <a:ln>
            <a:solidFill>
              <a:schemeClr val="accent6"/>
            </a:solidFill>
          </a:ln>
        </p:spPr>
        <p:style>
          <a:lnRef idx="1">
            <a:schemeClr val="accent2"/>
          </a:lnRef>
          <a:fillRef idx="0">
            <a:schemeClr val="accent2"/>
          </a:fillRef>
          <a:effectRef idx="0">
            <a:schemeClr val="accent2"/>
          </a:effectRef>
          <a:fontRef idx="minor">
            <a:schemeClr val="tx1"/>
          </a:fontRef>
        </p:style>
      </p:cxnSp>
      <p:sp>
        <p:nvSpPr>
          <p:cNvPr id="11" name="Content Placeholder 2">
            <a:extLst>
              <a:ext uri="{FF2B5EF4-FFF2-40B4-BE49-F238E27FC236}">
                <a16:creationId xmlns:a16="http://schemas.microsoft.com/office/drawing/2014/main" id="{56DD0D34-1266-ECEE-2AD4-18166E46C509}"/>
              </a:ext>
            </a:extLst>
          </p:cNvPr>
          <p:cNvSpPr>
            <a:spLocks noGrp="1"/>
          </p:cNvSpPr>
          <p:nvPr>
            <p:ph sz="half" idx="1"/>
          </p:nvPr>
        </p:nvSpPr>
        <p:spPr>
          <a:xfrm>
            <a:off x="541663" y="2305878"/>
            <a:ext cx="4252973" cy="4123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587774"/>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282024"/>
            <a:ext cx="4937760" cy="3890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282024"/>
            <a:ext cx="4937760" cy="3890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cxnSp>
        <p:nvCxnSpPr>
          <p:cNvPr id="8" name="Straight Connector 7">
            <a:extLst>
              <a:ext uri="{FF2B5EF4-FFF2-40B4-BE49-F238E27FC236}">
                <a16:creationId xmlns:a16="http://schemas.microsoft.com/office/drawing/2014/main" id="{E46751B8-D084-C2ED-D247-D46A5DBFB9EC}"/>
              </a:ext>
            </a:extLst>
          </p:cNvPr>
          <p:cNvCxnSpPr>
            <a:cxnSpLocks/>
          </p:cNvCxnSpPr>
          <p:nvPr userDrawn="1"/>
        </p:nvCxnSpPr>
        <p:spPr>
          <a:xfrm flipV="1">
            <a:off x="11300638" y="0"/>
            <a:ext cx="850072" cy="1906859"/>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10" name="Straight Connector 9">
            <a:extLst>
              <a:ext uri="{FF2B5EF4-FFF2-40B4-BE49-F238E27FC236}">
                <a16:creationId xmlns:a16="http://schemas.microsoft.com/office/drawing/2014/main" id="{F6986B56-C9A1-EAE8-FD85-5839FE1066AD}"/>
              </a:ext>
            </a:extLst>
          </p:cNvPr>
          <p:cNvCxnSpPr>
            <a:cxnSpLocks/>
          </p:cNvCxnSpPr>
          <p:nvPr userDrawn="1"/>
        </p:nvCxnSpPr>
        <p:spPr>
          <a:xfrm flipV="1">
            <a:off x="11300638" y="-11346"/>
            <a:ext cx="569784" cy="1278125"/>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213BB8F0-22B4-9828-136E-C68DEEC8E4A0}"/>
              </a:ext>
            </a:extLst>
          </p:cNvPr>
          <p:cNvCxnSpPr>
            <a:cxnSpLocks/>
          </p:cNvCxnSpPr>
          <p:nvPr userDrawn="1"/>
        </p:nvCxnSpPr>
        <p:spPr>
          <a:xfrm flipV="1">
            <a:off x="0" y="4951141"/>
            <a:ext cx="850072" cy="1906859"/>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14" name="Straight Connector 13">
            <a:extLst>
              <a:ext uri="{FF2B5EF4-FFF2-40B4-BE49-F238E27FC236}">
                <a16:creationId xmlns:a16="http://schemas.microsoft.com/office/drawing/2014/main" id="{B3DC4760-D87D-A447-6FC3-034BC44BDC32}"/>
              </a:ext>
            </a:extLst>
          </p:cNvPr>
          <p:cNvCxnSpPr>
            <a:cxnSpLocks/>
          </p:cNvCxnSpPr>
          <p:nvPr userDrawn="1"/>
        </p:nvCxnSpPr>
        <p:spPr>
          <a:xfrm flipV="1">
            <a:off x="0" y="4939795"/>
            <a:ext cx="569784" cy="1278125"/>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983959559"/>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278125"/>
            <a:ext cx="3099816" cy="1709928"/>
          </a:xfrm>
        </p:spPr>
        <p:txBody>
          <a:bodyPr tIns="45720" anchor="t">
            <a:normAutofit/>
          </a:bodyPr>
          <a:lstStyle>
            <a:lvl1pPr>
              <a:lnSpc>
                <a:spcPct val="100000"/>
              </a:lnSpc>
              <a:defRPr sz="3400"/>
            </a:lvl1pPr>
          </a:lstStyle>
          <a:p>
            <a:r>
              <a:rPr lang="en-US"/>
              <a:t>Click to edit Master title style</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377439"/>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dirty="0"/>
          </a:p>
        </p:txBody>
      </p:sp>
      <p:cxnSp>
        <p:nvCxnSpPr>
          <p:cNvPr id="8" name="Straight Connector 7">
            <a:extLst>
              <a:ext uri="{FF2B5EF4-FFF2-40B4-BE49-F238E27FC236}">
                <a16:creationId xmlns:a16="http://schemas.microsoft.com/office/drawing/2014/main" id="{305E93A1-B6FB-3F6C-A963-D8546F39A418}"/>
              </a:ext>
            </a:extLst>
          </p:cNvPr>
          <p:cNvCxnSpPr>
            <a:cxnSpLocks/>
          </p:cNvCxnSpPr>
          <p:nvPr userDrawn="1"/>
        </p:nvCxnSpPr>
        <p:spPr>
          <a:xfrm flipV="1">
            <a:off x="11300638" y="0"/>
            <a:ext cx="850072" cy="1906859"/>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10" name="Straight Connector 9">
            <a:extLst>
              <a:ext uri="{FF2B5EF4-FFF2-40B4-BE49-F238E27FC236}">
                <a16:creationId xmlns:a16="http://schemas.microsoft.com/office/drawing/2014/main" id="{2B755091-FA42-41DE-F90D-0BFEC549CB37}"/>
              </a:ext>
            </a:extLst>
          </p:cNvPr>
          <p:cNvCxnSpPr>
            <a:cxnSpLocks/>
          </p:cNvCxnSpPr>
          <p:nvPr userDrawn="1"/>
        </p:nvCxnSpPr>
        <p:spPr>
          <a:xfrm flipV="1">
            <a:off x="11300638" y="-11346"/>
            <a:ext cx="569784" cy="1278125"/>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
        <p:nvSpPr>
          <p:cNvPr id="13" name="Content Placeholder 2">
            <a:extLst>
              <a:ext uri="{FF2B5EF4-FFF2-40B4-BE49-F238E27FC236}">
                <a16:creationId xmlns:a16="http://schemas.microsoft.com/office/drawing/2014/main" id="{17F2BD95-4D11-A636-AFFA-8548E4620F13}"/>
              </a:ext>
            </a:extLst>
          </p:cNvPr>
          <p:cNvSpPr>
            <a:spLocks noGrp="1"/>
          </p:cNvSpPr>
          <p:nvPr>
            <p:ph sz="half" idx="1"/>
          </p:nvPr>
        </p:nvSpPr>
        <p:spPr>
          <a:xfrm>
            <a:off x="4375602" y="1278125"/>
            <a:ext cx="6925035" cy="44706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6746673"/>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304411"/>
            <a:ext cx="3099816" cy="1709928"/>
          </a:xfrm>
        </p:spPr>
        <p:txBody>
          <a:bodyPr tIns="45720" anchor="t">
            <a:normAutofit/>
          </a:bodyPr>
          <a:lstStyle>
            <a:lvl1pPr>
              <a:lnSpc>
                <a:spcPct val="100000"/>
              </a:lnSpc>
              <a:defRPr sz="3400"/>
            </a:lvl1pPr>
          </a:lstStyle>
          <a:p>
            <a:r>
              <a:rPr lang="en-US"/>
              <a:t>Click to edit Master title style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732342"/>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dirty="0"/>
          </a:p>
        </p:txBody>
      </p:sp>
      <p:cxnSp>
        <p:nvCxnSpPr>
          <p:cNvPr id="10" name="Straight Connector 9">
            <a:extLst>
              <a:ext uri="{FF2B5EF4-FFF2-40B4-BE49-F238E27FC236}">
                <a16:creationId xmlns:a16="http://schemas.microsoft.com/office/drawing/2014/main" id="{310DB656-C6DA-DDBC-AE51-B48DDDFE7ECB}"/>
              </a:ext>
            </a:extLst>
          </p:cNvPr>
          <p:cNvCxnSpPr>
            <a:cxnSpLocks/>
          </p:cNvCxnSpPr>
          <p:nvPr userDrawn="1"/>
        </p:nvCxnSpPr>
        <p:spPr>
          <a:xfrm flipV="1">
            <a:off x="9930367" y="1804946"/>
            <a:ext cx="2252634" cy="5053054"/>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cxnSp>
        <p:nvCxnSpPr>
          <p:cNvPr id="14" name="Straight Connector 13">
            <a:extLst>
              <a:ext uri="{FF2B5EF4-FFF2-40B4-BE49-F238E27FC236}">
                <a16:creationId xmlns:a16="http://schemas.microsoft.com/office/drawing/2014/main" id="{C441D4D3-C580-74F7-2C9B-033FAB2BEBAE}"/>
              </a:ext>
            </a:extLst>
          </p:cNvPr>
          <p:cNvCxnSpPr>
            <a:cxnSpLocks/>
          </p:cNvCxnSpPr>
          <p:nvPr userDrawn="1"/>
        </p:nvCxnSpPr>
        <p:spPr>
          <a:xfrm flipV="1">
            <a:off x="10394718" y="2846567"/>
            <a:ext cx="1788283" cy="4011433"/>
          </a:xfrm>
          <a:prstGeom prst="line">
            <a:avLst/>
          </a:prstGeom>
          <a:ln>
            <a:solidFill>
              <a:schemeClr val="accent6"/>
            </a:solidFill>
          </a:ln>
        </p:spPr>
        <p:style>
          <a:lnRef idx="1">
            <a:schemeClr val="accent5"/>
          </a:lnRef>
          <a:fillRef idx="0">
            <a:schemeClr val="accent5"/>
          </a:fillRef>
          <a:effectRef idx="0">
            <a:schemeClr val="accent5"/>
          </a:effectRef>
          <a:fontRef idx="minor">
            <a:schemeClr val="tx1"/>
          </a:fontRef>
        </p:style>
      </p:cxnSp>
      <p:sp>
        <p:nvSpPr>
          <p:cNvPr id="20" name="Content Placeholder 2">
            <a:extLst>
              <a:ext uri="{FF2B5EF4-FFF2-40B4-BE49-F238E27FC236}">
                <a16:creationId xmlns:a16="http://schemas.microsoft.com/office/drawing/2014/main" id="{36872A4D-64A6-6778-7E25-1EBF6C8F3C09}"/>
              </a:ext>
            </a:extLst>
          </p:cNvPr>
          <p:cNvSpPr>
            <a:spLocks noGrp="1"/>
          </p:cNvSpPr>
          <p:nvPr>
            <p:ph sz="half" idx="1"/>
          </p:nvPr>
        </p:nvSpPr>
        <p:spPr>
          <a:xfrm>
            <a:off x="4480550" y="1320312"/>
            <a:ext cx="6842769" cy="44694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4307515"/>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10018642" y="6356350"/>
            <a:ext cx="1335157"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B2DC25EE-239B-4C5F-AAD1-255A7D5F1EE2}" type="slidenum">
              <a:rPr lang="en-US" smtClean="0"/>
              <a:pPr/>
              <a:t>‹#›</a:t>
            </a:fld>
            <a:endParaRPr lang="en-US" sz="1000" dirty="0"/>
          </a:p>
        </p:txBody>
      </p:sp>
      <p:sp>
        <p:nvSpPr>
          <p:cNvPr id="9" name="TextBox 8">
            <a:extLst>
              <a:ext uri="{FF2B5EF4-FFF2-40B4-BE49-F238E27FC236}">
                <a16:creationId xmlns:a16="http://schemas.microsoft.com/office/drawing/2014/main" id="{B7B9B73A-4C24-71A6-CC2A-288FDA7C84A0}"/>
              </a:ext>
            </a:extLst>
          </p:cNvPr>
          <p:cNvSpPr txBox="1"/>
          <p:nvPr userDrawn="1">
            <p:extLst>
              <p:ext uri="{1162E1C5-73C7-4A58-AE30-91384D911F3F}">
                <p184:classification xmlns:p184="http://schemas.microsoft.com/office/powerpoint/2018/4/main" val="hdr"/>
              </p:ext>
            </p:extLst>
          </p:nvPr>
        </p:nvSpPr>
        <p:spPr>
          <a:xfrm>
            <a:off x="5732463" y="63500"/>
            <a:ext cx="763587" cy="213360"/>
          </a:xfrm>
          <a:prstGeom prst="rect">
            <a:avLst/>
          </a:prstGeom>
        </p:spPr>
        <p:txBody>
          <a:bodyPr horzOverflow="overflow" lIns="0" tIns="0" rIns="0" bIns="0">
            <a:spAutoFit/>
          </a:bodyPr>
          <a:lstStyle/>
          <a:p>
            <a:pPr algn="l"/>
            <a:r>
              <a:rPr lang="en-AU" sz="1400" dirty="0">
                <a:solidFill>
                  <a:srgbClr val="FF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23DD6F93-CAD6-7582-1A6B-5762DD774BB1}"/>
              </a:ext>
            </a:extLst>
          </p:cNvPr>
          <p:cNvSpPr txBox="1"/>
          <p:nvPr userDrawn="1">
            <p:extLst>
              <p:ext uri="{1162E1C5-73C7-4A58-AE30-91384D911F3F}">
                <p184:classification xmlns:p184="http://schemas.microsoft.com/office/powerpoint/2018/4/main" val="ftr"/>
              </p:ext>
            </p:extLst>
          </p:nvPr>
        </p:nvSpPr>
        <p:spPr>
          <a:xfrm>
            <a:off x="5732463" y="6581140"/>
            <a:ext cx="763587" cy="213360"/>
          </a:xfrm>
          <a:prstGeom prst="rect">
            <a:avLst/>
          </a:prstGeom>
        </p:spPr>
        <p:txBody>
          <a:bodyPr horzOverflow="overflow" lIns="0" tIns="0" rIns="0" bIns="0">
            <a:spAutoFit/>
          </a:bodyPr>
          <a:lstStyle/>
          <a:p>
            <a:pPr algn="l"/>
            <a:r>
              <a:rPr lang="en-AU" sz="1400" dirty="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178564954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34" r:id="rId3"/>
    <p:sldLayoutId id="2147483722" r:id="rId4"/>
    <p:sldLayoutId id="2147483746" r:id="rId5"/>
    <p:sldLayoutId id="2147483738" r:id="rId6"/>
    <p:sldLayoutId id="2147483723" r:id="rId7"/>
    <p:sldLayoutId id="2147483726" r:id="rId8"/>
    <p:sldLayoutId id="2147483727" r:id="rId9"/>
    <p:sldLayoutId id="2147483736" r:id="rId10"/>
    <p:sldLayoutId id="2147483737" r:id="rId11"/>
    <p:sldLayoutId id="2147483742" r:id="rId12"/>
    <p:sldLayoutId id="2147483743" r:id="rId13"/>
    <p:sldLayoutId id="2147483730" r:id="rId14"/>
    <p:sldLayoutId id="2147483735" r:id="rId15"/>
    <p:sldLayoutId id="2147483732" r:id="rId16"/>
    <p:sldLayoutId id="2147483747" r:id="rId17"/>
    <p:sldLayoutId id="2147483740" r:id="rId18"/>
    <p:sldLayoutId id="2147483745" r:id="rId19"/>
    <p:sldLayoutId id="2147483744" r:id="rId20"/>
    <p:sldLayoutId id="2147483733" r:id="rId21"/>
  </p:sldLayoutIdLst>
  <p:transition spd="slow">
    <p:push/>
  </p:transition>
  <p:hf hdr="0" ftr="0" dt="0"/>
  <p:txStyles>
    <p:titleStyle>
      <a:lvl1pPr algn="l" defTabSz="914400" rtl="0" eaLnBrk="1" latinLnBrk="0" hangingPunct="1">
        <a:lnSpc>
          <a:spcPct val="90000"/>
        </a:lnSpc>
        <a:spcBef>
          <a:spcPct val="0"/>
        </a:spcBef>
        <a:buNone/>
        <a:defRPr sz="4400" kern="1200">
          <a:solidFill>
            <a:schemeClr val="accent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95.svg"/><Relationship Id="rId2" Type="http://schemas.openxmlformats.org/officeDocument/2006/relationships/notesSlide" Target="../notesSlides/notesSlide97.xml"/><Relationship Id="rId1" Type="http://schemas.openxmlformats.org/officeDocument/2006/relationships/slideLayout" Target="../slideLayouts/slideLayout17.xml"/><Relationship Id="rId4" Type="http://schemas.openxmlformats.org/officeDocument/2006/relationships/image" Target="../media/image96.png"/></Relationships>
</file>

<file path=ppt/slides/_rels/slide11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9.xml"/><Relationship Id="rId1" Type="http://schemas.openxmlformats.org/officeDocument/2006/relationships/slideLayout" Target="../slideLayouts/slideLayout17.xml"/><Relationship Id="rId4" Type="http://schemas.openxmlformats.org/officeDocument/2006/relationships/image" Target="../media/image95.svg"/></Relationships>
</file>

<file path=ppt/slides/_rels/slide11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1.xml"/><Relationship Id="rId1" Type="http://schemas.openxmlformats.org/officeDocument/2006/relationships/slideLayout" Target="../slideLayouts/slideLayout17.xml"/><Relationship Id="rId4" Type="http://schemas.openxmlformats.org/officeDocument/2006/relationships/image" Target="../media/image95.svg"/></Relationships>
</file>

<file path=ppt/slides/_rels/slide11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2.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3.xml"/><Relationship Id="rId1" Type="http://schemas.openxmlformats.org/officeDocument/2006/relationships/slideLayout" Target="../slideLayouts/slideLayout17.xml"/><Relationship Id="rId4" Type="http://schemas.openxmlformats.org/officeDocument/2006/relationships/image" Target="../media/image95.sv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04.xml"/><Relationship Id="rId1" Type="http://schemas.openxmlformats.org/officeDocument/2006/relationships/slideLayout" Target="../slideLayouts/slideLayout1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9.xml"/><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12.xml"/><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113.xml"/><Relationship Id="rId1" Type="http://schemas.openxmlformats.org/officeDocument/2006/relationships/slideLayout" Target="../slideLayouts/slideLayout9.xml"/><Relationship Id="rId5" Type="http://schemas.openxmlformats.org/officeDocument/2006/relationships/image" Target="../media/image113.png"/><Relationship Id="rId4" Type="http://schemas.openxmlformats.org/officeDocument/2006/relationships/image" Target="../media/image112.png"/></Relationships>
</file>

<file path=ppt/slides/_rels/slide13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14.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15.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17.xm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1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9.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24.xml"/><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26.xml"/><Relationship Id="rId1" Type="http://schemas.openxmlformats.org/officeDocument/2006/relationships/slideLayout" Target="../slideLayouts/slideLayout5.xml"/><Relationship Id="rId4" Type="http://schemas.openxmlformats.org/officeDocument/2006/relationships/hyperlink" Target="https://www.rawpixel.com/image/414366/free-photo-image-african-american-african-african-descent" TargetMode="External"/></Relationships>
</file>

<file path=ppt/slides/_rels/slide14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27.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7.xml"/></Relationships>
</file>

<file path=ppt/slides/_rels/slide15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29.xml"/><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31.xml"/><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155.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33.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35.xml"/><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9.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43.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44.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5.xml"/></Relationships>
</file>

<file path=ppt/slides/_rels/slide16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4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5.svg"/></Relationships>
</file>

<file path=ppt/slides/_rels/slide3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79.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8.xml"/><Relationship Id="rId1" Type="http://schemas.openxmlformats.org/officeDocument/2006/relationships/video" Target="https://www.youtube.com/embed/GUYEUFLh3Bs?feature=oembed" TargetMode="External"/><Relationship Id="rId4" Type="http://schemas.openxmlformats.org/officeDocument/2006/relationships/hyperlink" Target="https://www.youtube.com/watch?v=GUYEUFLh3Bs"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69.sv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72.jp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7.xml"/><Relationship Id="rId1" Type="http://schemas.openxmlformats.org/officeDocument/2006/relationships/slideLayout" Target="../slideLayouts/slideLayout19.xml"/><Relationship Id="rId4" Type="http://schemas.openxmlformats.org/officeDocument/2006/relationships/image" Target="../media/image75.svg"/></Relationships>
</file>

<file path=ppt/slides/_rels/slide8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8.xml"/><Relationship Id="rId1" Type="http://schemas.openxmlformats.org/officeDocument/2006/relationships/slideLayout" Target="../slideLayouts/slideLayout19.xml"/><Relationship Id="rId6" Type="http://schemas.openxmlformats.org/officeDocument/2006/relationships/image" Target="../media/image78.svg"/><Relationship Id="rId5" Type="http://schemas.openxmlformats.org/officeDocument/2006/relationships/image" Target="../media/image75.svg"/><Relationship Id="rId4" Type="http://schemas.openxmlformats.org/officeDocument/2006/relationships/image" Target="../media/image77.jpeg"/></Relationships>
</file>

<file path=ppt/slides/_rels/slide8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9.xml"/><Relationship Id="rId1" Type="http://schemas.openxmlformats.org/officeDocument/2006/relationships/slideLayout" Target="../slideLayouts/slideLayout19.xml"/><Relationship Id="rId4" Type="http://schemas.openxmlformats.org/officeDocument/2006/relationships/image" Target="../media/image78.svg"/></Relationships>
</file>

<file path=ppt/slides/_rels/slide89.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80.xml"/><Relationship Id="rId1" Type="http://schemas.openxmlformats.org/officeDocument/2006/relationships/slideLayout" Target="../slideLayouts/slideLayout5.xml"/><Relationship Id="rId5" Type="http://schemas.openxmlformats.org/officeDocument/2006/relationships/image" Target="../media/image80.png"/><Relationship Id="rId4" Type="http://schemas.openxmlformats.org/officeDocument/2006/relationships/image" Target="../media/image72.jpg"/></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1.xml"/><Relationship Id="rId1" Type="http://schemas.openxmlformats.org/officeDocument/2006/relationships/slideLayout" Target="../slideLayouts/slideLayout12.xml"/><Relationship Id="rId5" Type="http://schemas.openxmlformats.org/officeDocument/2006/relationships/image" Target="../media/image80.png"/><Relationship Id="rId4" Type="http://schemas.openxmlformats.org/officeDocument/2006/relationships/image" Target="../media/image82.png"/></Relationships>
</file>

<file path=ppt/slides/_rels/slide91.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82.xml"/><Relationship Id="rId1" Type="http://schemas.openxmlformats.org/officeDocument/2006/relationships/slideLayout" Target="../slideLayouts/slideLayout12.xml"/><Relationship Id="rId4" Type="http://schemas.openxmlformats.org/officeDocument/2006/relationships/image" Target="../media/image69.svg"/></Relationships>
</file>

<file path=ppt/slides/_rels/slide9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83.xml"/><Relationship Id="rId1" Type="http://schemas.openxmlformats.org/officeDocument/2006/relationships/slideLayout" Target="../slideLayouts/slideLayout3.xml"/><Relationship Id="rId4" Type="http://schemas.openxmlformats.org/officeDocument/2006/relationships/image" Target="../media/image84.jpg"/></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E0198A4-82B8-9EF2-95FB-186A83595A36}"/>
              </a:ext>
            </a:extLst>
          </p:cNvPr>
          <p:cNvCxnSpPr>
            <a:cxnSpLocks/>
          </p:cNvCxnSpPr>
          <p:nvPr/>
        </p:nvCxnSpPr>
        <p:spPr>
          <a:xfrm flipV="1">
            <a:off x="8662801" y="-118165"/>
            <a:ext cx="3175792" cy="7123858"/>
          </a:xfrm>
          <a:prstGeom prst="line">
            <a:avLst/>
          </a:prstGeom>
          <a:noFill/>
          <a:ln w="6350" cap="flat" cmpd="sng" algn="ctr">
            <a:solidFill>
              <a:sysClr val="window" lastClr="FFFFFF"/>
            </a:solidFill>
            <a:prstDash val="solid"/>
            <a:miter lim="800000"/>
          </a:ln>
          <a:effectLst/>
        </p:spPr>
      </p:cxnSp>
      <p:sp>
        <p:nvSpPr>
          <p:cNvPr id="46" name="Title 45">
            <a:extLst>
              <a:ext uri="{FF2B5EF4-FFF2-40B4-BE49-F238E27FC236}">
                <a16:creationId xmlns:a16="http://schemas.microsoft.com/office/drawing/2014/main" id="{060C7976-EC8F-D564-EFA2-35E35A0C55C2}"/>
              </a:ext>
            </a:extLst>
          </p:cNvPr>
          <p:cNvSpPr>
            <a:spLocks noGrp="1"/>
          </p:cNvSpPr>
          <p:nvPr>
            <p:ph type="ctrTitle"/>
          </p:nvPr>
        </p:nvSpPr>
        <p:spPr/>
        <p:txBody>
          <a:bodyPr/>
          <a:lstStyle/>
          <a:p>
            <a:r>
              <a:rPr lang="en-US" dirty="0">
                <a:solidFill>
                  <a:sysClr val="window" lastClr="FFFFFF"/>
                </a:solidFill>
              </a:rPr>
              <a:t>The smart</a:t>
            </a:r>
            <a:br>
              <a:rPr lang="en-US" dirty="0">
                <a:solidFill>
                  <a:sysClr val="window" lastClr="FFFFFF"/>
                </a:solidFill>
              </a:rPr>
            </a:br>
            <a:r>
              <a:rPr lang="en-US" dirty="0">
                <a:solidFill>
                  <a:sysClr val="window" lastClr="FFFFFF"/>
                </a:solidFill>
              </a:rPr>
              <a:t>agent’s guide</a:t>
            </a:r>
            <a:br>
              <a:rPr lang="en-US" dirty="0">
                <a:solidFill>
                  <a:sysClr val="window" lastClr="FFFFFF"/>
                </a:solidFill>
              </a:rPr>
            </a:br>
            <a:r>
              <a:rPr lang="en-US" dirty="0">
                <a:solidFill>
                  <a:sysClr val="window" lastClr="FFFFFF"/>
                </a:solidFill>
              </a:rPr>
              <a:t>to AML/CTF</a:t>
            </a:r>
            <a:endParaRPr lang="en-AU" dirty="0"/>
          </a:p>
        </p:txBody>
      </p:sp>
    </p:spTree>
    <p:extLst>
      <p:ext uri="{BB962C8B-B14F-4D97-AF65-F5344CB8AC3E}">
        <p14:creationId xmlns:p14="http://schemas.microsoft.com/office/powerpoint/2010/main" val="27990884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966405-2E0A-7905-F83E-E8CC5CEB88C6}"/>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10</a:t>
            </a:fld>
            <a:endParaRPr lang="en-US" dirty="0">
              <a:solidFill>
                <a:srgbClr val="FFFFFF"/>
              </a:solidFill>
            </a:endParaRPr>
          </a:p>
        </p:txBody>
      </p:sp>
      <p:sp>
        <p:nvSpPr>
          <p:cNvPr id="3" name="Content Placeholder 2">
            <a:extLst>
              <a:ext uri="{FF2B5EF4-FFF2-40B4-BE49-F238E27FC236}">
                <a16:creationId xmlns:a16="http://schemas.microsoft.com/office/drawing/2014/main" id="{F1D07553-1130-917E-5D18-1CE68644F26B}"/>
              </a:ext>
            </a:extLst>
          </p:cNvPr>
          <p:cNvSpPr>
            <a:spLocks noGrp="1"/>
          </p:cNvSpPr>
          <p:nvPr>
            <p:ph idx="4294967295"/>
          </p:nvPr>
        </p:nvSpPr>
        <p:spPr>
          <a:xfrm>
            <a:off x="616404" y="1956816"/>
            <a:ext cx="4252975" cy="3383281"/>
          </a:xfrm>
        </p:spPr>
        <p:txBody>
          <a:bodyPr anchor="t">
            <a:normAutofit/>
          </a:bodyPr>
          <a:lstStyle/>
          <a:p>
            <a:pPr marL="0" indent="0">
              <a:buNone/>
            </a:pPr>
            <a:r>
              <a:rPr lang="en-AU" sz="1800" dirty="0"/>
              <a:t>These reforms also apply to other sectors including services commonly provided by:</a:t>
            </a:r>
          </a:p>
          <a:p>
            <a:pPr marL="285750" indent="-285750">
              <a:buFont typeface="Arial" panose="020B0604020202020204" pitchFamily="34" charset="0"/>
              <a:buChar char="•"/>
            </a:pPr>
            <a:r>
              <a:rPr lang="en-AU" sz="1800" dirty="0"/>
              <a:t>legal professionals</a:t>
            </a:r>
          </a:p>
          <a:p>
            <a:pPr marL="285750" indent="-285750">
              <a:buFont typeface="Arial" panose="020B0604020202020204" pitchFamily="34" charset="0"/>
              <a:buChar char="•"/>
            </a:pPr>
            <a:r>
              <a:rPr lang="en-AU" sz="1800" dirty="0"/>
              <a:t>accountants</a:t>
            </a:r>
          </a:p>
          <a:p>
            <a:pPr marL="285750" indent="-285750">
              <a:buFont typeface="Arial" panose="020B0604020202020204" pitchFamily="34" charset="0"/>
              <a:buChar char="•"/>
            </a:pPr>
            <a:r>
              <a:rPr lang="en-AU" sz="1800" dirty="0"/>
              <a:t>conveyancers</a:t>
            </a:r>
          </a:p>
          <a:p>
            <a:pPr marL="285750" indent="-285750">
              <a:buFont typeface="Arial" panose="020B0604020202020204" pitchFamily="34" charset="0"/>
              <a:buChar char="•"/>
            </a:pPr>
            <a:r>
              <a:rPr lang="en-AU" sz="1800" dirty="0"/>
              <a:t>dealers in precious metals, stones and products.</a:t>
            </a:r>
          </a:p>
        </p:txBody>
      </p:sp>
      <p:pic>
        <p:nvPicPr>
          <p:cNvPr id="9" name="Picture Placeholder 8">
            <a:extLst>
              <a:ext uri="{FF2B5EF4-FFF2-40B4-BE49-F238E27FC236}">
                <a16:creationId xmlns:a16="http://schemas.microsoft.com/office/drawing/2014/main" id="{03D510CE-419F-B57F-7E20-82AE65C3C315}"/>
              </a:ext>
            </a:extLst>
          </p:cNvPr>
          <p:cNvPicPr>
            <a:picLocks noGrp="1" noChangeAspect="1"/>
          </p:cNvPicPr>
          <p:nvPr>
            <p:ph type="pic" idx="13"/>
          </p:nvPr>
        </p:nvPicPr>
        <p:blipFill rotWithShape="1">
          <a:blip r:embed="rId2"/>
          <a:srcRect l="25885" r="14850"/>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5" name="Title 1">
            <a:extLst>
              <a:ext uri="{FF2B5EF4-FFF2-40B4-BE49-F238E27FC236}">
                <a16:creationId xmlns:a16="http://schemas.microsoft.com/office/drawing/2014/main" id="{2B8FA0E9-5083-7CC7-237B-B5D65E1E17DD}"/>
              </a:ext>
            </a:extLst>
          </p:cNvPr>
          <p:cNvSpPr txBox="1">
            <a:spLocks/>
          </p:cNvSpPr>
          <p:nvPr/>
        </p:nvSpPr>
        <p:spPr>
          <a:xfrm>
            <a:off x="557849" y="438913"/>
            <a:ext cx="10168128" cy="1179576"/>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2800" kern="1200">
                <a:solidFill>
                  <a:schemeClr val="accent6"/>
                </a:solidFill>
                <a:latin typeface="Arial" panose="020B0604020202020204" pitchFamily="34" charset="0"/>
                <a:ea typeface="+mj-ea"/>
                <a:cs typeface="Arial" panose="020B0604020202020204" pitchFamily="34" charset="0"/>
              </a:defRPr>
            </a:lvl1pPr>
          </a:lstStyle>
          <a:p>
            <a:r>
              <a:rPr lang="en-AU" sz="4000" dirty="0"/>
              <a:t>Not just real estate</a:t>
            </a:r>
          </a:p>
        </p:txBody>
      </p:sp>
    </p:spTree>
    <p:extLst>
      <p:ext uri="{BB962C8B-B14F-4D97-AF65-F5344CB8AC3E}">
        <p14:creationId xmlns:p14="http://schemas.microsoft.com/office/powerpoint/2010/main" val="1190205884"/>
      </p:ext>
    </p:extLst>
  </p:cSld>
  <p:clrMapOvr>
    <a:masterClrMapping/>
  </p:clrMapOvr>
  <p:transition spd="slow">
    <p:push/>
  </p:transition>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BC4F472-1E8A-C368-EC7D-872D798053DD}"/>
              </a:ext>
            </a:extLst>
          </p:cNvPr>
          <p:cNvPicPr>
            <a:picLocks noGrp="1" noChangeAspect="1"/>
          </p:cNvPicPr>
          <p:nvPr>
            <p:ph type="pic" sz="quarter" idx="13"/>
          </p:nvPr>
        </p:nvPicPr>
        <p:blipFill>
          <a:blip r:embed="rId3"/>
          <a:srcRect l="18047" r="18047"/>
          <a:stretch>
            <a:fillRect/>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4" name="Slide Number Placeholder 3">
            <a:extLst>
              <a:ext uri="{FF2B5EF4-FFF2-40B4-BE49-F238E27FC236}">
                <a16:creationId xmlns:a16="http://schemas.microsoft.com/office/drawing/2014/main" id="{0D60D333-97FE-56AC-CEA8-E299DF656237}"/>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100</a:t>
            </a:fld>
            <a:endParaRPr lang="en-US" dirty="0">
              <a:solidFill>
                <a:srgbClr val="FFFFFF"/>
              </a:solidFill>
            </a:endParaRPr>
          </a:p>
        </p:txBody>
      </p:sp>
      <p:sp>
        <p:nvSpPr>
          <p:cNvPr id="2" name="Title 1">
            <a:extLst>
              <a:ext uri="{FF2B5EF4-FFF2-40B4-BE49-F238E27FC236}">
                <a16:creationId xmlns:a16="http://schemas.microsoft.com/office/drawing/2014/main" id="{DA667F31-D047-08FA-3243-1D85BABE888D}"/>
              </a:ext>
            </a:extLst>
          </p:cNvPr>
          <p:cNvSpPr>
            <a:spLocks noGrp="1"/>
          </p:cNvSpPr>
          <p:nvPr>
            <p:ph type="title"/>
          </p:nvPr>
        </p:nvSpPr>
        <p:spPr>
          <a:xfrm>
            <a:off x="7573231" y="1046808"/>
            <a:ext cx="4418982" cy="1127032"/>
          </a:xfrm>
        </p:spPr>
        <p:txBody>
          <a:bodyPr>
            <a:noAutofit/>
          </a:bodyPr>
          <a:lstStyle/>
          <a:p>
            <a:r>
              <a:rPr lang="en-AU" sz="3200" dirty="0"/>
              <a:t>Regulatory technology: digital solutions</a:t>
            </a:r>
          </a:p>
        </p:txBody>
      </p:sp>
      <p:sp>
        <p:nvSpPr>
          <p:cNvPr id="5" name="TextBox 4">
            <a:extLst>
              <a:ext uri="{FF2B5EF4-FFF2-40B4-BE49-F238E27FC236}">
                <a16:creationId xmlns:a16="http://schemas.microsoft.com/office/drawing/2014/main" id="{FF35704A-2DDF-59F2-436D-EA409A32F84B}"/>
              </a:ext>
            </a:extLst>
          </p:cNvPr>
          <p:cNvSpPr txBox="1"/>
          <p:nvPr/>
        </p:nvSpPr>
        <p:spPr>
          <a:xfrm>
            <a:off x="5989320" y="4957671"/>
            <a:ext cx="5683992" cy="1169551"/>
          </a:xfrm>
          <a:prstGeom prst="rect">
            <a:avLst/>
          </a:prstGeom>
          <a:solidFill>
            <a:schemeClr val="accent5">
              <a:lumMod val="20000"/>
              <a:lumOff val="80000"/>
            </a:schemeClr>
          </a:solidFill>
          <a:ln>
            <a:solidFill>
              <a:schemeClr val="accent6"/>
            </a:solidFill>
          </a:ln>
        </p:spPr>
        <p:txBody>
          <a:bodyPr wrap="square" rtlCol="0">
            <a:spAutoFit/>
          </a:bodyPr>
          <a:lstStyle/>
          <a:p>
            <a:r>
              <a:rPr lang="en-AU" sz="1400" b="1" dirty="0">
                <a:solidFill>
                  <a:schemeClr val="accent6"/>
                </a:solidFill>
                <a:latin typeface="Calibri" panose="020F0502020204030204" pitchFamily="34" charset="0"/>
                <a:ea typeface="Calibri" panose="020F0502020204030204" pitchFamily="34" charset="0"/>
                <a:cs typeface="Calibri" panose="020F0502020204030204" pitchFamily="34" charset="0"/>
              </a:rPr>
              <a:t>Note: </a:t>
            </a:r>
            <a:r>
              <a:rPr lang="en-AU" sz="1400" dirty="0">
                <a:solidFill>
                  <a:schemeClr val="accent6"/>
                </a:solidFill>
                <a:latin typeface="Calibri" panose="020F0502020204030204" pitchFamily="34" charset="0"/>
                <a:ea typeface="Calibri" panose="020F0502020204030204" pitchFamily="34" charset="0"/>
                <a:cs typeface="Calibri" panose="020F0502020204030204" pitchFamily="34" charset="0"/>
              </a:rPr>
              <a:t>AUSTRAC recognises that RegTechs play an important role in assisting reporting entities to meet their AML/CTF obligations.  However, if you’re using a digital solution, </a:t>
            </a:r>
            <a:r>
              <a:rPr lang="en-AU" sz="1400" b="1" dirty="0">
                <a:solidFill>
                  <a:schemeClr val="accent6"/>
                </a:solidFill>
                <a:latin typeface="Calibri" panose="020F0502020204030204" pitchFamily="34" charset="0"/>
                <a:ea typeface="Calibri" panose="020F0502020204030204" pitchFamily="34" charset="0"/>
                <a:cs typeface="Calibri" panose="020F0502020204030204" pitchFamily="34" charset="0"/>
              </a:rPr>
              <a:t>your business remains responsible </a:t>
            </a:r>
            <a:r>
              <a:rPr lang="en-AU" sz="1400" dirty="0">
                <a:solidFill>
                  <a:schemeClr val="accent6"/>
                </a:solidFill>
                <a:latin typeface="Calibri" panose="020F0502020204030204" pitchFamily="34" charset="0"/>
                <a:ea typeface="Calibri" panose="020F0502020204030204" pitchFamily="34" charset="0"/>
                <a:cs typeface="Calibri" panose="020F0502020204030204" pitchFamily="34" charset="0"/>
              </a:rPr>
              <a:t>for meeting their AML/CTF obligations, including ensuring appropriate customer due diligence (CDD) and risk management processes are in place.</a:t>
            </a:r>
          </a:p>
        </p:txBody>
      </p:sp>
      <p:sp>
        <p:nvSpPr>
          <p:cNvPr id="9" name="Content Placeholder 2">
            <a:extLst>
              <a:ext uri="{FF2B5EF4-FFF2-40B4-BE49-F238E27FC236}">
                <a16:creationId xmlns:a16="http://schemas.microsoft.com/office/drawing/2014/main" id="{0B69A81C-2E7B-BAF0-167D-E723CE8E4C8A}"/>
              </a:ext>
            </a:extLst>
          </p:cNvPr>
          <p:cNvSpPr txBox="1">
            <a:spLocks/>
          </p:cNvSpPr>
          <p:nvPr/>
        </p:nvSpPr>
        <p:spPr>
          <a:xfrm>
            <a:off x="7573231" y="2285267"/>
            <a:ext cx="4353851" cy="340461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AU" sz="1600" dirty="0"/>
              <a:t>Most digital AML/CTF tools have streamlined processes for completing CDD including:</a:t>
            </a:r>
          </a:p>
          <a:p>
            <a:pPr lvl="1">
              <a:lnSpc>
                <a:spcPct val="100000"/>
              </a:lnSpc>
            </a:pPr>
            <a:r>
              <a:rPr lang="en-AU" sz="1600" dirty="0"/>
              <a:t>fast in-person client onboarding and document verification via mobile</a:t>
            </a:r>
          </a:p>
          <a:p>
            <a:pPr lvl="1">
              <a:lnSpc>
                <a:spcPct val="100000"/>
              </a:lnSpc>
            </a:pPr>
            <a:r>
              <a:rPr lang="en-AU" sz="1600" dirty="0"/>
              <a:t>automatic sanctions and PEP checks</a:t>
            </a:r>
          </a:p>
          <a:p>
            <a:pPr lvl="1">
              <a:lnSpc>
                <a:spcPct val="100000"/>
              </a:lnSpc>
            </a:pPr>
            <a:r>
              <a:rPr lang="en-AU" sz="1600" dirty="0"/>
              <a:t>risk assessment questionnaires.</a:t>
            </a:r>
            <a:endParaRPr lang="en-AU" sz="1800" dirty="0"/>
          </a:p>
        </p:txBody>
      </p:sp>
    </p:spTree>
    <p:extLst>
      <p:ext uri="{BB962C8B-B14F-4D97-AF65-F5344CB8AC3E}">
        <p14:creationId xmlns:p14="http://schemas.microsoft.com/office/powerpoint/2010/main" val="335589116"/>
      </p:ext>
    </p:extLst>
  </p:cSld>
  <p:clrMapOvr>
    <a:masterClrMapping/>
  </p:clrMapOvr>
  <p:transition spd="slow">
    <p:push/>
  </p:transition>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007A7C">
            <a:alpha val="25000"/>
          </a:srgb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B4B442-4867-0C58-F724-3089E084A7CC}"/>
              </a:ext>
            </a:extLst>
          </p:cNvPr>
          <p:cNvSpPr>
            <a:spLocks noGrp="1"/>
          </p:cNvSpPr>
          <p:nvPr>
            <p:ph type="sldNum" sz="quarter" idx="12"/>
          </p:nvPr>
        </p:nvSpPr>
        <p:spPr/>
        <p:txBody>
          <a:bodyPr/>
          <a:lstStyle/>
          <a:p>
            <a:fld id="{B2DC25EE-239B-4C5F-AAD1-255A7D5F1EE2}" type="slidenum">
              <a:rPr lang="en-US" smtClean="0"/>
              <a:t>101</a:t>
            </a:fld>
            <a:endParaRPr lang="en-US" dirty="0"/>
          </a:p>
        </p:txBody>
      </p:sp>
      <p:sp>
        <p:nvSpPr>
          <p:cNvPr id="2" name="Title 1">
            <a:extLst>
              <a:ext uri="{FF2B5EF4-FFF2-40B4-BE49-F238E27FC236}">
                <a16:creationId xmlns:a16="http://schemas.microsoft.com/office/drawing/2014/main" id="{82412F42-843A-9BBB-E5DF-45F01E8A6E1A}"/>
              </a:ext>
            </a:extLst>
          </p:cNvPr>
          <p:cNvSpPr>
            <a:spLocks noGrp="1"/>
          </p:cNvSpPr>
          <p:nvPr>
            <p:ph type="title"/>
          </p:nvPr>
        </p:nvSpPr>
        <p:spPr>
          <a:xfrm>
            <a:off x="617219" y="2388732"/>
            <a:ext cx="4656151" cy="2314465"/>
          </a:xfrm>
        </p:spPr>
        <p:txBody>
          <a:bodyPr>
            <a:noAutofit/>
          </a:bodyPr>
          <a:lstStyle/>
          <a:p>
            <a:r>
              <a:rPr lang="en-AU" dirty="0">
                <a:latin typeface="Arial"/>
                <a:cs typeface="Arial"/>
              </a:rPr>
              <a:t>Activity – </a:t>
            </a:r>
            <a:br>
              <a:rPr lang="en-AU" dirty="0">
                <a:latin typeface="Arial"/>
                <a:cs typeface="Arial"/>
              </a:rPr>
            </a:br>
            <a:r>
              <a:rPr lang="en-AU" dirty="0">
                <a:latin typeface="Arial"/>
                <a:cs typeface="Arial"/>
              </a:rPr>
              <a:t>Practice using your agency digital solution</a:t>
            </a:r>
          </a:p>
        </p:txBody>
      </p:sp>
      <p:sp>
        <p:nvSpPr>
          <p:cNvPr id="3" name="Content Placeholder 2">
            <a:extLst>
              <a:ext uri="{FF2B5EF4-FFF2-40B4-BE49-F238E27FC236}">
                <a16:creationId xmlns:a16="http://schemas.microsoft.com/office/drawing/2014/main" id="{D6F85945-C39A-7B01-3572-CA8D32E8F958}"/>
              </a:ext>
            </a:extLst>
          </p:cNvPr>
          <p:cNvSpPr>
            <a:spLocks noGrp="1"/>
          </p:cNvSpPr>
          <p:nvPr>
            <p:ph idx="4294967295"/>
          </p:nvPr>
        </p:nvSpPr>
        <p:spPr>
          <a:xfrm>
            <a:off x="7767162" y="2054021"/>
            <a:ext cx="3910713" cy="3728214"/>
          </a:xfrm>
        </p:spPr>
        <p:txBody>
          <a:bodyPr>
            <a:normAutofit fontScale="92500"/>
          </a:bodyPr>
          <a:lstStyle/>
          <a:p>
            <a:pPr marL="0" indent="0">
              <a:buNone/>
            </a:pPr>
            <a:r>
              <a:rPr lang="en-AU" sz="3200" dirty="0">
                <a:solidFill>
                  <a:srgbClr val="007A7C"/>
                </a:solidFill>
              </a:rPr>
              <a:t>If your agency uses a digital solution for AML/CTF compliance, practice completing initial customer due diligence (CDD) for the scenario we did earlier.</a:t>
            </a:r>
          </a:p>
        </p:txBody>
      </p:sp>
    </p:spTree>
    <p:extLst>
      <p:ext uri="{BB962C8B-B14F-4D97-AF65-F5344CB8AC3E}">
        <p14:creationId xmlns:p14="http://schemas.microsoft.com/office/powerpoint/2010/main" val="708626936"/>
      </p:ext>
    </p:extLst>
  </p:cSld>
  <p:clrMapOvr>
    <a:masterClrMapping/>
  </p:clrMapOvr>
  <p:transition spd="slow">
    <p:push/>
  </p:transition>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39710-2467-BAA2-7C55-408BA60348E1}"/>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102</a:t>
            </a:fld>
            <a:endParaRPr lang="en-US" dirty="0"/>
          </a:p>
        </p:txBody>
      </p:sp>
      <p:sp>
        <p:nvSpPr>
          <p:cNvPr id="2" name="Title 1">
            <a:extLst>
              <a:ext uri="{FF2B5EF4-FFF2-40B4-BE49-F238E27FC236}">
                <a16:creationId xmlns:a16="http://schemas.microsoft.com/office/drawing/2014/main" id="{E1CDE7CE-7500-0A02-A5B7-70D5D698D057}"/>
              </a:ext>
            </a:extLst>
          </p:cNvPr>
          <p:cNvSpPr>
            <a:spLocks noGrp="1"/>
          </p:cNvSpPr>
          <p:nvPr>
            <p:ph type="title"/>
          </p:nvPr>
        </p:nvSpPr>
        <p:spPr>
          <a:xfrm>
            <a:off x="7668815" y="1192076"/>
            <a:ext cx="4252973" cy="1040702"/>
          </a:xfrm>
        </p:spPr>
        <p:txBody>
          <a:bodyPr anchor="b">
            <a:normAutofit fontScale="90000"/>
          </a:bodyPr>
          <a:lstStyle/>
          <a:p>
            <a:r>
              <a:rPr lang="en-AU" sz="4400" dirty="0"/>
              <a:t>Reliance on CDD by others</a:t>
            </a:r>
          </a:p>
        </p:txBody>
      </p:sp>
      <p:sp>
        <p:nvSpPr>
          <p:cNvPr id="3" name="Content Placeholder 2">
            <a:extLst>
              <a:ext uri="{FF2B5EF4-FFF2-40B4-BE49-F238E27FC236}">
                <a16:creationId xmlns:a16="http://schemas.microsoft.com/office/drawing/2014/main" id="{A4852382-D818-A939-F29A-E054BD0CD1A3}"/>
              </a:ext>
            </a:extLst>
          </p:cNvPr>
          <p:cNvSpPr>
            <a:spLocks noGrp="1"/>
          </p:cNvSpPr>
          <p:nvPr>
            <p:ph sz="half" idx="1"/>
          </p:nvPr>
        </p:nvSpPr>
        <p:spPr>
          <a:xfrm>
            <a:off x="7668815" y="2449895"/>
            <a:ext cx="4252973" cy="3689338"/>
          </a:xfrm>
        </p:spPr>
        <p:txBody>
          <a:bodyPr>
            <a:normAutofit fontScale="85000" lnSpcReduction="20000"/>
          </a:bodyPr>
          <a:lstStyle/>
          <a:p>
            <a:pPr marL="0" indent="0">
              <a:lnSpc>
                <a:spcPct val="120000"/>
              </a:lnSpc>
              <a:spcBef>
                <a:spcPts val="600"/>
              </a:spcBef>
              <a:buNone/>
            </a:pPr>
            <a:r>
              <a:rPr lang="en-AU" sz="1800" dirty="0"/>
              <a:t>Other organisations involved with real estate transactions are also required to meet AML/CTF obligations and undertake CDD of customers. </a:t>
            </a:r>
            <a:br>
              <a:rPr lang="en-AU" sz="1800" dirty="0"/>
            </a:br>
            <a:r>
              <a:rPr lang="en-AU" sz="1800" dirty="0"/>
              <a:t>These include:</a:t>
            </a:r>
          </a:p>
          <a:p>
            <a:pPr>
              <a:lnSpc>
                <a:spcPct val="100000"/>
              </a:lnSpc>
              <a:spcBef>
                <a:spcPts val="600"/>
              </a:spcBef>
            </a:pPr>
            <a:r>
              <a:rPr lang="en-AU" sz="1800" dirty="0"/>
              <a:t>conveyancers</a:t>
            </a:r>
          </a:p>
          <a:p>
            <a:pPr>
              <a:lnSpc>
                <a:spcPct val="100000"/>
              </a:lnSpc>
              <a:spcBef>
                <a:spcPts val="600"/>
              </a:spcBef>
            </a:pPr>
            <a:r>
              <a:rPr lang="en-AU" sz="1800" dirty="0"/>
              <a:t>banks</a:t>
            </a:r>
          </a:p>
          <a:p>
            <a:pPr>
              <a:lnSpc>
                <a:spcPct val="100000"/>
              </a:lnSpc>
              <a:spcBef>
                <a:spcPts val="600"/>
              </a:spcBef>
            </a:pPr>
            <a:r>
              <a:rPr lang="en-AU" sz="1800" dirty="0"/>
              <a:t>Solicitors.</a:t>
            </a:r>
          </a:p>
          <a:p>
            <a:pPr marL="0" indent="0">
              <a:lnSpc>
                <a:spcPct val="120000"/>
              </a:lnSpc>
              <a:buNone/>
            </a:pPr>
            <a:r>
              <a:rPr lang="en-AU" sz="1800" dirty="0"/>
              <a:t>The requirement to collect and verify information multiple times can be inconvenient for customers, particularly when several entities are requesting the same information. </a:t>
            </a:r>
          </a:p>
          <a:p>
            <a:pPr marL="0" indent="0">
              <a:spcBef>
                <a:spcPts val="600"/>
              </a:spcBef>
              <a:buNone/>
            </a:pPr>
            <a:r>
              <a:rPr lang="en-AU" sz="1800" dirty="0"/>
              <a:t>Therefore, there are provisions which allow you to rely on CDD information that’s been collected and verified by another party.</a:t>
            </a:r>
          </a:p>
          <a:p>
            <a:pPr marL="0" indent="0">
              <a:lnSpc>
                <a:spcPct val="100000"/>
              </a:lnSpc>
              <a:buNone/>
            </a:pPr>
            <a:endParaRPr lang="en-AU" sz="1600" dirty="0"/>
          </a:p>
        </p:txBody>
      </p:sp>
      <p:pic>
        <p:nvPicPr>
          <p:cNvPr id="9" name="Picture Placeholder 8">
            <a:extLst>
              <a:ext uri="{FF2B5EF4-FFF2-40B4-BE49-F238E27FC236}">
                <a16:creationId xmlns:a16="http://schemas.microsoft.com/office/drawing/2014/main" id="{9EE0E18B-DCE8-1674-5F5E-B57252BBCE05}"/>
              </a:ext>
            </a:extLst>
          </p:cNvPr>
          <p:cNvPicPr>
            <a:picLocks noGrp="1" noChangeAspect="1"/>
          </p:cNvPicPr>
          <p:nvPr>
            <p:ph type="pic" sz="quarter" idx="13"/>
          </p:nvPr>
        </p:nvPicPr>
        <p:blipFill>
          <a:blip r:embed="rId2"/>
          <a:srcRect l="18047" r="18047"/>
          <a:stretch>
            <a:fillRect/>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Tree>
    <p:extLst>
      <p:ext uri="{BB962C8B-B14F-4D97-AF65-F5344CB8AC3E}">
        <p14:creationId xmlns:p14="http://schemas.microsoft.com/office/powerpoint/2010/main" val="2919587287"/>
      </p:ext>
    </p:extLst>
  </p:cSld>
  <p:clrMapOvr>
    <a:masterClrMapping/>
  </p:clrMapOvr>
  <p:transition spd="slow">
    <p:push/>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B92F9-F736-9257-4772-C14B357D5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1CAE29-CA9D-D251-BBF9-47866CB491D0}"/>
              </a:ext>
            </a:extLst>
          </p:cNvPr>
          <p:cNvSpPr>
            <a:spLocks noGrp="1"/>
          </p:cNvSpPr>
          <p:nvPr>
            <p:ph type="title"/>
          </p:nvPr>
        </p:nvSpPr>
        <p:spPr>
          <a:xfrm>
            <a:off x="566928" y="707898"/>
            <a:ext cx="10168128" cy="1179576"/>
          </a:xfrm>
        </p:spPr>
        <p:txBody>
          <a:bodyPr>
            <a:normAutofit/>
          </a:bodyPr>
          <a:lstStyle/>
          <a:p>
            <a:r>
              <a:rPr lang="en-AU" dirty="0"/>
              <a:t>Ongoing vs case-by-case</a:t>
            </a:r>
          </a:p>
        </p:txBody>
      </p:sp>
      <p:sp>
        <p:nvSpPr>
          <p:cNvPr id="4" name="Slide Number Placeholder 3">
            <a:extLst>
              <a:ext uri="{FF2B5EF4-FFF2-40B4-BE49-F238E27FC236}">
                <a16:creationId xmlns:a16="http://schemas.microsoft.com/office/drawing/2014/main" id="{77856FD9-4D61-1B6C-6768-F494445EFFF0}"/>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103</a:t>
            </a:fld>
            <a:endParaRPr lang="en-US" dirty="0"/>
          </a:p>
        </p:txBody>
      </p:sp>
      <p:sp>
        <p:nvSpPr>
          <p:cNvPr id="5" name="Content Placeholder 2">
            <a:extLst>
              <a:ext uri="{FF2B5EF4-FFF2-40B4-BE49-F238E27FC236}">
                <a16:creationId xmlns:a16="http://schemas.microsoft.com/office/drawing/2014/main" id="{AED601C8-41FF-CBCC-F865-B031821CC7CB}"/>
              </a:ext>
            </a:extLst>
          </p:cNvPr>
          <p:cNvSpPr txBox="1">
            <a:spLocks/>
          </p:cNvSpPr>
          <p:nvPr/>
        </p:nvSpPr>
        <p:spPr>
          <a:xfrm>
            <a:off x="566927" y="1738829"/>
            <a:ext cx="9492843" cy="890545"/>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spcAft>
                <a:spcPts val="600"/>
              </a:spcAft>
              <a:buFont typeface="Arial" panose="020B0604020202020204" pitchFamily="34" charset="0"/>
              <a:buChar char="•"/>
              <a:defRPr sz="2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110000"/>
              </a:lnSpc>
              <a:spcBef>
                <a:spcPts val="500"/>
              </a:spcBef>
              <a:spcAft>
                <a:spcPts val="600"/>
              </a:spcAft>
              <a:buFont typeface="Arial" panose="020B0604020202020204" pitchFamily="34" charset="0"/>
              <a:buChar char="•"/>
              <a:defRPr sz="24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110000"/>
              </a:lnSpc>
              <a:spcBef>
                <a:spcPts val="500"/>
              </a:spcBef>
              <a:spcAft>
                <a:spcPts val="600"/>
              </a:spcAft>
              <a:buFont typeface="Arial" panose="020B0604020202020204" pitchFamily="34" charset="0"/>
              <a:buChar char="•"/>
              <a:defRPr sz="20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110000"/>
              </a:lnSpc>
              <a:spcBef>
                <a:spcPts val="500"/>
              </a:spcBef>
              <a:spcAft>
                <a:spcPts val="600"/>
              </a:spcAft>
              <a:buFont typeface="Arial" panose="020B0604020202020204" pitchFamily="34" charset="0"/>
              <a:buChar char="•"/>
              <a:defRPr sz="1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110000"/>
              </a:lnSpc>
              <a:spcBef>
                <a:spcPts val="500"/>
              </a:spcBef>
              <a:spcAft>
                <a:spcPts val="600"/>
              </a:spcAft>
              <a:buFont typeface="Arial" panose="020B0604020202020204" pitchFamily="34" charset="0"/>
              <a:buChar char="•"/>
              <a:defRPr sz="1800" kern="1200">
                <a:solidFill>
                  <a:schemeClr val="bg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000" dirty="0"/>
              <a:t>You can use reliance either under an ongoing agreement or arrangement with another reporting entity, or on a case-by-case basis.</a:t>
            </a:r>
          </a:p>
          <a:p>
            <a:pPr lvl="2"/>
            <a:endParaRPr lang="en-AU" dirty="0"/>
          </a:p>
        </p:txBody>
      </p:sp>
      <p:sp>
        <p:nvSpPr>
          <p:cNvPr id="8" name="Rounded Rectangle 16">
            <a:extLst>
              <a:ext uri="{FF2B5EF4-FFF2-40B4-BE49-F238E27FC236}">
                <a16:creationId xmlns:a16="http://schemas.microsoft.com/office/drawing/2014/main" id="{148E744C-52BA-3AFF-0804-AB0829DBF192}"/>
              </a:ext>
            </a:extLst>
          </p:cNvPr>
          <p:cNvSpPr/>
          <p:nvPr/>
        </p:nvSpPr>
        <p:spPr>
          <a:xfrm>
            <a:off x="635110" y="3581758"/>
            <a:ext cx="6115120" cy="2776199"/>
          </a:xfrm>
          <a:prstGeom prst="roundRect">
            <a:avLst/>
          </a:prstGeom>
          <a:noFill/>
          <a:ln w="25400" cap="flat" cmpd="sng" algn="ctr">
            <a:solidFill>
              <a:srgbClr val="007A7C">
                <a:alpha val="49804"/>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rgbClr val="3F3F3F"/>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AU" sz="16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316D5601-FA04-0EC6-6408-431A5C6D2B9B}"/>
              </a:ext>
            </a:extLst>
          </p:cNvPr>
          <p:cNvGrpSpPr/>
          <p:nvPr/>
        </p:nvGrpSpPr>
        <p:grpSpPr>
          <a:xfrm>
            <a:off x="635110" y="2803649"/>
            <a:ext cx="6043275" cy="541717"/>
            <a:chOff x="3198696" y="2774989"/>
            <a:chExt cx="6115121" cy="654011"/>
          </a:xfrm>
        </p:grpSpPr>
        <p:sp>
          <p:nvSpPr>
            <p:cNvPr id="10" name="Rounded Rectangle 20">
              <a:extLst>
                <a:ext uri="{FF2B5EF4-FFF2-40B4-BE49-F238E27FC236}">
                  <a16:creationId xmlns:a16="http://schemas.microsoft.com/office/drawing/2014/main" id="{0ABE7FA8-D5EA-F998-B6D4-243DB76B88EA}"/>
                </a:ext>
              </a:extLst>
            </p:cNvPr>
            <p:cNvSpPr/>
            <p:nvPr/>
          </p:nvSpPr>
          <p:spPr>
            <a:xfrm>
              <a:off x="3198696" y="2774989"/>
              <a:ext cx="6115121" cy="654011"/>
            </a:xfrm>
            <a:prstGeom prst="roundRect">
              <a:avLst/>
            </a:prstGeom>
            <a:solidFill>
              <a:srgbClr val="007A7C">
                <a:alpha val="74902"/>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rgbClr val="3F3F3F"/>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AU" sz="1600" b="0" i="0" u="none" strike="noStrike" kern="0" cap="none" spc="0" normalizeH="0" baseline="0" noProof="0" dirty="0">
                <a:ln>
                  <a:noFill/>
                </a:ln>
                <a:solidFill>
                  <a:prstClr val="white"/>
                </a:solidFill>
                <a:effectLst/>
                <a:uLnTx/>
                <a:uFillTx/>
                <a:latin typeface="Calibri"/>
                <a:ea typeface="+mn-ea"/>
                <a:cs typeface="+mn-cs"/>
              </a:endParaRPr>
            </a:p>
          </p:txBody>
        </p:sp>
        <p:sp>
          <p:nvSpPr>
            <p:cNvPr id="11" name="Content Placeholder 1">
              <a:extLst>
                <a:ext uri="{FF2B5EF4-FFF2-40B4-BE49-F238E27FC236}">
                  <a16:creationId xmlns:a16="http://schemas.microsoft.com/office/drawing/2014/main" id="{92CDDAF2-66C4-90D1-7FD0-5C1EFF5E64E8}"/>
                </a:ext>
              </a:extLst>
            </p:cNvPr>
            <p:cNvSpPr txBox="1">
              <a:spLocks/>
            </p:cNvSpPr>
            <p:nvPr/>
          </p:nvSpPr>
          <p:spPr>
            <a:xfrm>
              <a:off x="3481200" y="2832841"/>
              <a:ext cx="5627675" cy="5364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2400" b="1" dirty="0">
                  <a:solidFill>
                    <a:sysClr val="window" lastClr="FFFFFF"/>
                  </a:solidFill>
                  <a:latin typeface="Calibri"/>
                </a:rPr>
                <a:t>A</a:t>
              </a:r>
              <a:r>
                <a:rPr kumimoji="0" lang="en-GB" sz="2400" b="1" i="0" u="none" strike="noStrike" kern="1200" cap="none" spc="0" normalizeH="0" baseline="0" noProof="0" dirty="0">
                  <a:ln>
                    <a:noFill/>
                  </a:ln>
                  <a:solidFill>
                    <a:sysClr val="window" lastClr="FFFFFF"/>
                  </a:solidFill>
                  <a:effectLst/>
                  <a:uLnTx/>
                  <a:uFillTx/>
                  <a:latin typeface="Calibri"/>
                  <a:ea typeface="+mn-ea"/>
                  <a:cs typeface="+mn-cs"/>
                </a:rPr>
                <a:t> CDD arrangement for reliance must:</a:t>
              </a:r>
              <a:endParaRPr kumimoji="0" lang="en-AU" sz="2400" b="1" i="1"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12" name="Cloud Callout 17">
            <a:extLst>
              <a:ext uri="{FF2B5EF4-FFF2-40B4-BE49-F238E27FC236}">
                <a16:creationId xmlns:a16="http://schemas.microsoft.com/office/drawing/2014/main" id="{B0B185EE-DF61-BE1A-7B3B-960D3722E09B}"/>
              </a:ext>
            </a:extLst>
          </p:cNvPr>
          <p:cNvSpPr/>
          <p:nvPr/>
        </p:nvSpPr>
        <p:spPr>
          <a:xfrm rot="-1260000" flipH="1">
            <a:off x="7913727" y="3044450"/>
            <a:ext cx="3793499" cy="3241464"/>
          </a:xfrm>
          <a:prstGeom prst="cloudCallout">
            <a:avLst/>
          </a:prstGeom>
          <a:solidFill>
            <a:srgbClr val="B6D3D4">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TextBox 12">
            <a:extLst>
              <a:ext uri="{FF2B5EF4-FFF2-40B4-BE49-F238E27FC236}">
                <a16:creationId xmlns:a16="http://schemas.microsoft.com/office/drawing/2014/main" id="{BB441480-486B-F173-ADBA-A9992B58783D}"/>
              </a:ext>
            </a:extLst>
          </p:cNvPr>
          <p:cNvSpPr txBox="1"/>
          <p:nvPr/>
        </p:nvSpPr>
        <p:spPr>
          <a:xfrm>
            <a:off x="8438876" y="4016706"/>
            <a:ext cx="2743200" cy="1477328"/>
          </a:xfrm>
          <a:prstGeom prst="rect">
            <a:avLst/>
          </a:prstGeom>
          <a:noFill/>
        </p:spPr>
        <p:txBody>
          <a:bodyPr wrap="square" rtlCol="0">
            <a:spAutoFit/>
          </a:bodyPr>
          <a:lstStyle/>
          <a:p>
            <a:pPr algn="ctr"/>
            <a:r>
              <a:rPr lang="en-AU" b="1" dirty="0">
                <a:latin typeface="Calibri" panose="020F0502020204030204" pitchFamily="34" charset="0"/>
                <a:ea typeface="Calibri" panose="020F0502020204030204" pitchFamily="34" charset="0"/>
                <a:cs typeface="Calibri" panose="020F0502020204030204" pitchFamily="34" charset="0"/>
              </a:rPr>
              <a:t>Example: </a:t>
            </a:r>
            <a:r>
              <a:rPr lang="en-AU" dirty="0">
                <a:latin typeface="Calibri" panose="020F0502020204030204" pitchFamily="34" charset="0"/>
                <a:ea typeface="Calibri" panose="020F0502020204030204" pitchFamily="34" charset="0"/>
                <a:cs typeface="Calibri" panose="020F0502020204030204" pitchFamily="34" charset="0"/>
              </a:rPr>
              <a:t>you have a CDD agreement in place with a conveyancer your agency works with on a regular basis.</a:t>
            </a:r>
          </a:p>
        </p:txBody>
      </p:sp>
      <p:sp>
        <p:nvSpPr>
          <p:cNvPr id="15" name="Rectangle 14">
            <a:extLst>
              <a:ext uri="{FF2B5EF4-FFF2-40B4-BE49-F238E27FC236}">
                <a16:creationId xmlns:a16="http://schemas.microsoft.com/office/drawing/2014/main" id="{4FA8F32F-FB8F-5A4C-3F59-13863DDFE5AE}"/>
              </a:ext>
            </a:extLst>
          </p:cNvPr>
          <p:cNvSpPr/>
          <p:nvPr/>
        </p:nvSpPr>
        <p:spPr>
          <a:xfrm>
            <a:off x="3264" y="3693916"/>
            <a:ext cx="6629401" cy="2585323"/>
          </a:xfrm>
          <a:prstGeom prst="rect">
            <a:avLst/>
          </a:prstGeom>
        </p:spPr>
        <p:txBody>
          <a:bodyPr wrap="square">
            <a:spAutoFit/>
          </a:bodyPr>
          <a:lstStyle/>
          <a:p>
            <a:pPr marL="1257300" lvl="2" indent="-342900">
              <a:buFont typeface="Arial" panose="020B0604020202020204" pitchFamily="34" charset="0"/>
              <a:buChar char="•"/>
            </a:pPr>
            <a:r>
              <a:rPr lang="en-AU" dirty="0">
                <a:solidFill>
                  <a:schemeClr val="accent3"/>
                </a:solidFill>
                <a:latin typeface="Calibri" panose="020F0502020204030204" pitchFamily="34" charset="0"/>
                <a:ea typeface="Calibri" panose="020F0502020204030204" pitchFamily="34" charset="0"/>
                <a:cs typeface="Calibri" panose="020F0502020204030204" pitchFamily="34" charset="0"/>
              </a:rPr>
              <a:t>set out the responsibilities of each party, including for record keeping</a:t>
            </a:r>
          </a:p>
          <a:p>
            <a:pPr marL="1257300" lvl="2" indent="-342900">
              <a:buFont typeface="Arial" panose="020B0604020202020204" pitchFamily="34" charset="0"/>
              <a:buChar char="•"/>
            </a:pPr>
            <a:r>
              <a:rPr lang="en-AU" dirty="0">
                <a:solidFill>
                  <a:schemeClr val="accent3"/>
                </a:solidFill>
                <a:latin typeface="Calibri" panose="020F0502020204030204" pitchFamily="34" charset="0"/>
                <a:ea typeface="Calibri" panose="020F0502020204030204" pitchFamily="34" charset="0"/>
                <a:cs typeface="Calibri" panose="020F0502020204030204" pitchFamily="34" charset="0"/>
              </a:rPr>
              <a:t>enable you to obtain all the KYC information collected by the third party within the required timeframe for initial CDD to be completed</a:t>
            </a:r>
          </a:p>
          <a:p>
            <a:pPr marL="1257300" lvl="2" indent="-342900">
              <a:buFont typeface="Arial" panose="020B0604020202020204" pitchFamily="34" charset="0"/>
              <a:buChar char="•"/>
            </a:pPr>
            <a:r>
              <a:rPr lang="en-AU" dirty="0">
                <a:solidFill>
                  <a:schemeClr val="accent3"/>
                </a:solidFill>
                <a:latin typeface="Calibri" panose="020F0502020204030204" pitchFamily="34" charset="0"/>
                <a:ea typeface="Calibri" panose="020F0502020204030204" pitchFamily="34" charset="0"/>
                <a:cs typeface="Calibri" panose="020F0502020204030204" pitchFamily="34" charset="0"/>
              </a:rPr>
              <a:t>enable you to get copies of the independent and reliable data the other party used to verify the customer’s KYC information immediately or as soon as practicable after you request it.</a:t>
            </a:r>
          </a:p>
        </p:txBody>
      </p:sp>
    </p:spTree>
    <p:extLst>
      <p:ext uri="{BB962C8B-B14F-4D97-AF65-F5344CB8AC3E}">
        <p14:creationId xmlns:p14="http://schemas.microsoft.com/office/powerpoint/2010/main" val="637834060"/>
      </p:ext>
    </p:extLst>
  </p:cSld>
  <p:clrMapOvr>
    <a:masterClrMapping/>
  </p:clrMapOvr>
  <p:transition spd="slow">
    <p:push/>
  </p:transition>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478B6-2415-2DC7-6E76-C877126C27D7}"/>
              </a:ext>
            </a:extLst>
          </p:cNvPr>
          <p:cNvSpPr>
            <a:spLocks noGrp="1"/>
          </p:cNvSpPr>
          <p:nvPr>
            <p:ph type="title"/>
          </p:nvPr>
        </p:nvSpPr>
        <p:spPr>
          <a:xfrm>
            <a:off x="541663" y="691150"/>
            <a:ext cx="5810499" cy="1548201"/>
          </a:xfrm>
        </p:spPr>
        <p:txBody>
          <a:bodyPr anchor="b">
            <a:noAutofit/>
          </a:bodyPr>
          <a:lstStyle/>
          <a:p>
            <a:r>
              <a:rPr lang="en-AU" sz="4000" dirty="0"/>
              <a:t>You can rely on customer due diligence by others but…</a:t>
            </a:r>
          </a:p>
        </p:txBody>
      </p:sp>
      <p:sp>
        <p:nvSpPr>
          <p:cNvPr id="3" name="Content Placeholder 2">
            <a:extLst>
              <a:ext uri="{FF2B5EF4-FFF2-40B4-BE49-F238E27FC236}">
                <a16:creationId xmlns:a16="http://schemas.microsoft.com/office/drawing/2014/main" id="{96CB28BD-6E15-21DD-321D-13ADEAA4A214}"/>
              </a:ext>
            </a:extLst>
          </p:cNvPr>
          <p:cNvSpPr>
            <a:spLocks noGrp="1"/>
          </p:cNvSpPr>
          <p:nvPr>
            <p:ph sz="half" idx="1"/>
          </p:nvPr>
        </p:nvSpPr>
        <p:spPr>
          <a:xfrm>
            <a:off x="541663" y="2341756"/>
            <a:ext cx="4490404" cy="4204959"/>
          </a:xfrm>
        </p:spPr>
        <p:txBody>
          <a:bodyPr anchor="t">
            <a:normAutofit/>
          </a:bodyPr>
          <a:lstStyle/>
          <a:p>
            <a:pPr marL="0" indent="0">
              <a:lnSpc>
                <a:spcPct val="100000"/>
              </a:lnSpc>
              <a:spcBef>
                <a:spcPts val="800"/>
              </a:spcBef>
              <a:buNone/>
            </a:pPr>
            <a:r>
              <a:rPr lang="en-AU" sz="1400" dirty="0"/>
              <a:t>Below are examples of some CDD information you could rely on from another party:</a:t>
            </a:r>
          </a:p>
          <a:p>
            <a:pPr>
              <a:lnSpc>
                <a:spcPct val="100000"/>
              </a:lnSpc>
              <a:spcBef>
                <a:spcPts val="800"/>
              </a:spcBef>
            </a:pPr>
            <a:r>
              <a:rPr lang="en-AU" sz="1400" dirty="0"/>
              <a:t>full name (including other name(s) that they’re commonly known by)</a:t>
            </a:r>
          </a:p>
          <a:p>
            <a:pPr>
              <a:lnSpc>
                <a:spcPct val="100000"/>
              </a:lnSpc>
              <a:spcBef>
                <a:spcPts val="800"/>
              </a:spcBef>
            </a:pPr>
            <a:r>
              <a:rPr lang="en-AU" sz="1400" dirty="0"/>
              <a:t>date of birth</a:t>
            </a:r>
          </a:p>
          <a:p>
            <a:pPr>
              <a:lnSpc>
                <a:spcPct val="100000"/>
              </a:lnSpc>
              <a:spcBef>
                <a:spcPts val="800"/>
              </a:spcBef>
            </a:pPr>
            <a:r>
              <a:rPr lang="en-AU" sz="1400" dirty="0"/>
              <a:t>residential address</a:t>
            </a:r>
          </a:p>
          <a:p>
            <a:pPr>
              <a:lnSpc>
                <a:spcPct val="100000"/>
              </a:lnSpc>
              <a:spcBef>
                <a:spcPts val="800"/>
              </a:spcBef>
            </a:pPr>
            <a:r>
              <a:rPr lang="en-AU" sz="1400" dirty="0"/>
              <a:t>unique identifier, for example, passport or driver licence number</a:t>
            </a:r>
          </a:p>
          <a:p>
            <a:pPr>
              <a:lnSpc>
                <a:spcPct val="100000"/>
              </a:lnSpc>
              <a:spcBef>
                <a:spcPts val="800"/>
              </a:spcBef>
            </a:pPr>
            <a:r>
              <a:rPr lang="en-AU" sz="1400" dirty="0"/>
              <a:t>nature of transaction</a:t>
            </a:r>
          </a:p>
          <a:p>
            <a:pPr>
              <a:lnSpc>
                <a:spcPct val="100000"/>
              </a:lnSpc>
              <a:spcBef>
                <a:spcPts val="800"/>
              </a:spcBef>
            </a:pPr>
            <a:r>
              <a:rPr lang="en-AU" sz="1400" dirty="0"/>
              <a:t>financing or how the customer is paying for property</a:t>
            </a:r>
          </a:p>
          <a:p>
            <a:pPr>
              <a:lnSpc>
                <a:spcPct val="100000"/>
              </a:lnSpc>
              <a:spcBef>
                <a:spcPts val="800"/>
              </a:spcBef>
              <a:spcAft>
                <a:spcPts val="1200"/>
              </a:spcAft>
            </a:pPr>
            <a:r>
              <a:rPr lang="en-AU" sz="1400" dirty="0"/>
              <a:t>PEP related questions.</a:t>
            </a:r>
          </a:p>
          <a:p>
            <a:pPr marL="0" indent="0">
              <a:lnSpc>
                <a:spcPct val="100000"/>
              </a:lnSpc>
              <a:spcBef>
                <a:spcPts val="0"/>
              </a:spcBef>
              <a:buNone/>
            </a:pPr>
            <a:r>
              <a:rPr lang="en-AU" sz="1400" dirty="0"/>
              <a:t>However, whilst you may rely on this information from another party </a:t>
            </a:r>
            <a:r>
              <a:rPr lang="en-AU" sz="1400" b="1" dirty="0"/>
              <a:t>you still need to complete CDD and assess the customer risk rating </a:t>
            </a:r>
            <a:r>
              <a:rPr lang="en-AU" sz="1400" dirty="0"/>
              <a:t>in line with your businesses policies.</a:t>
            </a:r>
          </a:p>
        </p:txBody>
      </p:sp>
      <p:pic>
        <p:nvPicPr>
          <p:cNvPr id="12" name="Picture Placeholder 11">
            <a:extLst>
              <a:ext uri="{FF2B5EF4-FFF2-40B4-BE49-F238E27FC236}">
                <a16:creationId xmlns:a16="http://schemas.microsoft.com/office/drawing/2014/main" id="{E3C6C0B6-8209-3A52-4E17-F3463F952D0F}"/>
              </a:ext>
            </a:extLst>
          </p:cNvPr>
          <p:cNvPicPr>
            <a:picLocks noGrp="1" noChangeAspect="1"/>
          </p:cNvPicPr>
          <p:nvPr>
            <p:ph type="pic" idx="13"/>
          </p:nvPr>
        </p:nvPicPr>
        <p:blipFill>
          <a:blip r:embed="rId2"/>
          <a:srcRect l="14895" r="14895"/>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624268424"/>
      </p:ext>
    </p:extLst>
  </p:cSld>
  <p:clrMapOvr>
    <a:masterClrMapping/>
  </p:clrMapOvr>
  <p:transition spd="slow">
    <p:push/>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D9238-9956-DD8B-85F3-F868FCF9A1F5}"/>
              </a:ext>
            </a:extLst>
          </p:cNvPr>
          <p:cNvSpPr>
            <a:spLocks noGrp="1"/>
          </p:cNvSpPr>
          <p:nvPr>
            <p:ph type="title"/>
          </p:nvPr>
        </p:nvSpPr>
        <p:spPr>
          <a:xfrm>
            <a:off x="536448" y="480060"/>
            <a:ext cx="10168128" cy="1179576"/>
          </a:xfrm>
        </p:spPr>
        <p:txBody>
          <a:bodyPr>
            <a:normAutofit fontScale="90000"/>
          </a:bodyPr>
          <a:lstStyle/>
          <a:p>
            <a:r>
              <a:rPr lang="en-AU" dirty="0"/>
              <a:t>When can you rely on customer due diligence (CDD) by others?</a:t>
            </a:r>
          </a:p>
        </p:txBody>
      </p:sp>
      <p:sp>
        <p:nvSpPr>
          <p:cNvPr id="3" name="Content Placeholder 2">
            <a:extLst>
              <a:ext uri="{FF2B5EF4-FFF2-40B4-BE49-F238E27FC236}">
                <a16:creationId xmlns:a16="http://schemas.microsoft.com/office/drawing/2014/main" id="{70396F4C-B456-2456-CE9D-335F45A49BB6}"/>
              </a:ext>
            </a:extLst>
          </p:cNvPr>
          <p:cNvSpPr>
            <a:spLocks noGrp="1"/>
          </p:cNvSpPr>
          <p:nvPr>
            <p:ph idx="4294967295"/>
          </p:nvPr>
        </p:nvSpPr>
        <p:spPr>
          <a:xfrm>
            <a:off x="536448" y="1912322"/>
            <a:ext cx="10168128" cy="3390788"/>
          </a:xfrm>
        </p:spPr>
        <p:txBody>
          <a:bodyPr vert="horz" lIns="91440" tIns="45720" rIns="91440" bIns="45720" rtlCol="0" anchor="t">
            <a:normAutofit fontScale="62500" lnSpcReduction="20000"/>
          </a:bodyPr>
          <a:lstStyle/>
          <a:p>
            <a:pPr marL="0" indent="0">
              <a:buNone/>
            </a:pPr>
            <a:r>
              <a:rPr lang="en-AU" dirty="0"/>
              <a:t>You can rely on CDD information that’s been collected and verified by another Australian reporting entity or a foreign business subject to AML/CTF regulation.</a:t>
            </a:r>
          </a:p>
          <a:p>
            <a:pPr marL="0" indent="0">
              <a:spcBef>
                <a:spcPts val="0"/>
              </a:spcBef>
              <a:buNone/>
            </a:pPr>
            <a:endParaRPr lang="en-AU" dirty="0"/>
          </a:p>
          <a:p>
            <a:pPr marL="0" indent="0">
              <a:spcBef>
                <a:spcPts val="0"/>
              </a:spcBef>
              <a:buNone/>
            </a:pPr>
            <a:r>
              <a:rPr lang="en-AU" dirty="0"/>
              <a:t>Before relying on a third party, you must:</a:t>
            </a:r>
          </a:p>
          <a:p>
            <a:r>
              <a:rPr lang="en-AU" dirty="0">
                <a:latin typeface="Calibri"/>
                <a:ea typeface="Calibri"/>
                <a:cs typeface="Calibri"/>
              </a:rPr>
              <a:t>ensure the other party is enrolled with AUSTRAC or regulated by an equivalent overseas counterpart</a:t>
            </a:r>
          </a:p>
          <a:p>
            <a:r>
              <a:rPr lang="en-AU" dirty="0">
                <a:latin typeface="Calibri"/>
                <a:ea typeface="Calibri"/>
                <a:cs typeface="Calibri"/>
              </a:rPr>
              <a:t>ensure the arrangement is appropriate and risk-based</a:t>
            </a:r>
          </a:p>
          <a:p>
            <a:r>
              <a:rPr lang="en-AU" dirty="0">
                <a:latin typeface="Calibri"/>
                <a:ea typeface="Calibri"/>
                <a:cs typeface="Calibri"/>
              </a:rPr>
              <a:t>be confident the information is accurate and accessible</a:t>
            </a:r>
          </a:p>
          <a:p>
            <a:r>
              <a:rPr lang="en-AU" dirty="0">
                <a:latin typeface="Calibri"/>
                <a:ea typeface="Calibri"/>
                <a:cs typeface="Calibri"/>
              </a:rPr>
              <a:t>be confident you’ll receive the CDD information promptly when requested</a:t>
            </a:r>
          </a:p>
          <a:p>
            <a:r>
              <a:rPr lang="en-AU" dirty="0">
                <a:latin typeface="Calibri"/>
                <a:ea typeface="Calibri"/>
                <a:cs typeface="Calibri"/>
              </a:rPr>
              <a:t>consider privacy and customer consent requirements.</a:t>
            </a:r>
          </a:p>
          <a:p>
            <a:pPr marL="0" indent="0">
              <a:spcBef>
                <a:spcPts val="0"/>
              </a:spcBef>
              <a:buNone/>
            </a:pPr>
            <a:endParaRPr lang="en-AU" dirty="0"/>
          </a:p>
          <a:p>
            <a:pPr marL="0" indent="0">
              <a:spcBef>
                <a:spcPts val="0"/>
              </a:spcBef>
              <a:buNone/>
            </a:pPr>
            <a:endParaRPr lang="en-AU" dirty="0"/>
          </a:p>
        </p:txBody>
      </p:sp>
      <p:sp>
        <p:nvSpPr>
          <p:cNvPr id="4" name="Slide Number Placeholder 3">
            <a:extLst>
              <a:ext uri="{FF2B5EF4-FFF2-40B4-BE49-F238E27FC236}">
                <a16:creationId xmlns:a16="http://schemas.microsoft.com/office/drawing/2014/main" id="{E4BE0E9C-0394-24FF-264A-DE0A92857EF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105</a:t>
            </a:fld>
            <a:endParaRPr lang="en-US" dirty="0"/>
          </a:p>
        </p:txBody>
      </p:sp>
      <p:sp>
        <p:nvSpPr>
          <p:cNvPr id="6" name="TextBox 5">
            <a:extLst>
              <a:ext uri="{FF2B5EF4-FFF2-40B4-BE49-F238E27FC236}">
                <a16:creationId xmlns:a16="http://schemas.microsoft.com/office/drawing/2014/main" id="{86E08AD5-0647-38EC-17B4-CE0D5759099E}"/>
              </a:ext>
            </a:extLst>
          </p:cNvPr>
          <p:cNvSpPr txBox="1"/>
          <p:nvPr/>
        </p:nvSpPr>
        <p:spPr>
          <a:xfrm>
            <a:off x="538771" y="5303110"/>
            <a:ext cx="10165805" cy="338554"/>
          </a:xfrm>
          <a:prstGeom prst="rect">
            <a:avLst/>
          </a:prstGeom>
          <a:solidFill>
            <a:schemeClr val="accent5">
              <a:lumMod val="20000"/>
              <a:lumOff val="80000"/>
            </a:schemeClr>
          </a:solidFill>
          <a:ln>
            <a:solidFill>
              <a:schemeClr val="accent6"/>
            </a:solidFill>
          </a:ln>
        </p:spPr>
        <p:txBody>
          <a:bodyPr wrap="square" lIns="91440" tIns="45720" rIns="91440" bIns="45720" rtlCol="0" anchor="t">
            <a:spAutoFit/>
          </a:bodyPr>
          <a:lstStyle/>
          <a:p>
            <a:r>
              <a:rPr lang="en-AU" sz="1600" b="1" dirty="0">
                <a:solidFill>
                  <a:srgbClr val="3F5364"/>
                </a:solidFill>
                <a:latin typeface="Calibri"/>
                <a:ea typeface="Calibri"/>
                <a:cs typeface="Calibri"/>
              </a:rPr>
              <a:t>Note: </a:t>
            </a:r>
            <a:r>
              <a:rPr lang="en-AU" sz="1600" dirty="0">
                <a:solidFill>
                  <a:srgbClr val="3F5364"/>
                </a:solidFill>
                <a:latin typeface="Calibri"/>
                <a:ea typeface="Calibri"/>
                <a:cs typeface="Calibri"/>
              </a:rPr>
              <a:t>even though you may rely on another party, your agency remains responsible for meeting its AML/CTF obligations.</a:t>
            </a:r>
            <a:endParaRPr lang="en-US" sz="1400" dirty="0">
              <a:latin typeface="Calibri"/>
              <a:ea typeface="Calibri"/>
              <a:cs typeface="Calibri"/>
            </a:endParaRPr>
          </a:p>
        </p:txBody>
      </p:sp>
    </p:spTree>
    <p:extLst>
      <p:ext uri="{BB962C8B-B14F-4D97-AF65-F5344CB8AC3E}">
        <p14:creationId xmlns:p14="http://schemas.microsoft.com/office/powerpoint/2010/main" val="6061183"/>
      </p:ext>
    </p:extLst>
  </p:cSld>
  <p:clrMapOvr>
    <a:masterClrMapping/>
  </p:clrMapOvr>
  <p:transition spd="slow">
    <p:push/>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D7414-E1F0-1E4D-7329-54A39B3287F7}"/>
              </a:ext>
            </a:extLst>
          </p:cNvPr>
          <p:cNvSpPr>
            <a:spLocks noGrp="1"/>
          </p:cNvSpPr>
          <p:nvPr>
            <p:ph type="title"/>
          </p:nvPr>
        </p:nvSpPr>
        <p:spPr>
          <a:xfrm>
            <a:off x="544068" y="685800"/>
            <a:ext cx="10168128" cy="1179576"/>
          </a:xfrm>
        </p:spPr>
        <p:txBody>
          <a:bodyPr/>
          <a:lstStyle/>
          <a:p>
            <a:r>
              <a:rPr lang="en-AU" dirty="0"/>
              <a:t>Example – Reliance on a buyer’s agent</a:t>
            </a:r>
          </a:p>
        </p:txBody>
      </p:sp>
      <p:sp>
        <p:nvSpPr>
          <p:cNvPr id="3" name="Content Placeholder 2">
            <a:extLst>
              <a:ext uri="{FF2B5EF4-FFF2-40B4-BE49-F238E27FC236}">
                <a16:creationId xmlns:a16="http://schemas.microsoft.com/office/drawing/2014/main" id="{96EC9153-6409-7082-8F43-BD67EBEBE3F6}"/>
              </a:ext>
            </a:extLst>
          </p:cNvPr>
          <p:cNvSpPr>
            <a:spLocks noGrp="1"/>
          </p:cNvSpPr>
          <p:nvPr>
            <p:ph idx="4294967295"/>
          </p:nvPr>
        </p:nvSpPr>
        <p:spPr>
          <a:xfrm>
            <a:off x="544068" y="1676106"/>
            <a:ext cx="10375392" cy="4784927"/>
          </a:xfrm>
        </p:spPr>
        <p:txBody>
          <a:bodyPr vert="horz" lIns="91440" tIns="45720" rIns="91440" bIns="45720" rtlCol="0" anchor="t">
            <a:noAutofit/>
          </a:bodyPr>
          <a:lstStyle/>
          <a:p>
            <a:pPr marL="0" indent="0">
              <a:lnSpc>
                <a:spcPct val="120000"/>
              </a:lnSpc>
              <a:spcBef>
                <a:spcPts val="500"/>
              </a:spcBef>
              <a:buNone/>
            </a:pPr>
            <a:r>
              <a:rPr lang="en-AU" sz="1500" dirty="0">
                <a:latin typeface="Calibri"/>
                <a:ea typeface="Calibri"/>
                <a:cs typeface="Calibri"/>
              </a:rPr>
              <a:t>Jo is a buyer’s agent representing a buyer who is returning to Australia after working in the United States for 3 years. Jo’s business is enrolled with AUSTRAC and before representing the client Jo requires the customer to fill out a customer information form. This includes the CDD information required to be collected under their AML/CTF policies. Jo verifies the buyer’s information and completes initial CDD on them before searching for suitable properties. </a:t>
            </a:r>
            <a:endParaRPr lang="en-US" sz="1500" dirty="0">
              <a:latin typeface="Calibri"/>
              <a:ea typeface="Calibri"/>
              <a:cs typeface="Calibri"/>
            </a:endParaRPr>
          </a:p>
          <a:p>
            <a:pPr marL="0" indent="0">
              <a:lnSpc>
                <a:spcPct val="120000"/>
              </a:lnSpc>
              <a:spcBef>
                <a:spcPts val="500"/>
              </a:spcBef>
              <a:buNone/>
            </a:pPr>
            <a:r>
              <a:rPr lang="en-AU" sz="1500" dirty="0">
                <a:latin typeface="Calibri"/>
                <a:ea typeface="Calibri"/>
                <a:cs typeface="Calibri"/>
              </a:rPr>
              <a:t>After some negotiations Jo submits a best and final offer of $1.8 million for one of your listings which is a renovated terrace close to Sydney CBD. This offer has been accepted by your client and contracts have been exchanged. You must now complete CDD on the buyer within 28 days or 3 days before the initially agreed date of settlement.</a:t>
            </a:r>
          </a:p>
          <a:p>
            <a:pPr marL="0" indent="0">
              <a:lnSpc>
                <a:spcPct val="120000"/>
              </a:lnSpc>
              <a:spcBef>
                <a:spcPts val="500"/>
              </a:spcBef>
              <a:buNone/>
            </a:pPr>
            <a:r>
              <a:rPr lang="en-AU" sz="1500" dirty="0">
                <a:latin typeface="Calibri"/>
                <a:ea typeface="Calibri"/>
                <a:cs typeface="Calibri"/>
              </a:rPr>
              <a:t>Your agency has sold numerous properties to Jo’s clients over the years. You check whether your agency has a written agreement allowing you to rely on information from Jo’s agency. You send Jo a ‘Request to verify information form’ and Jo provides you with the CDD information for the buyer and confirms that they have verified this information.  </a:t>
            </a:r>
          </a:p>
          <a:p>
            <a:pPr marL="0" indent="0">
              <a:lnSpc>
                <a:spcPct val="120000"/>
              </a:lnSpc>
              <a:spcBef>
                <a:spcPts val="500"/>
              </a:spcBef>
              <a:buNone/>
            </a:pPr>
            <a:r>
              <a:rPr lang="en-AU" sz="1500" dirty="0">
                <a:latin typeface="Calibri"/>
                <a:ea typeface="Calibri"/>
                <a:cs typeface="Calibri"/>
              </a:rPr>
              <a:t>You’re comfortable and satisfied with the information collected and verified by Jo’s business. This is because:</a:t>
            </a:r>
          </a:p>
          <a:p>
            <a:pPr marL="514350" indent="-285750">
              <a:lnSpc>
                <a:spcPct val="120000"/>
              </a:lnSpc>
              <a:spcBef>
                <a:spcPts val="400"/>
              </a:spcBef>
            </a:pPr>
            <a:r>
              <a:rPr lang="en-AU" sz="1500" dirty="0">
                <a:latin typeface="Calibri"/>
                <a:ea typeface="Calibri"/>
                <a:cs typeface="Calibri"/>
              </a:rPr>
              <a:t>the customer falls within the low-risk customer profile in your ML/TF risk rating</a:t>
            </a:r>
          </a:p>
          <a:p>
            <a:pPr marL="514350" indent="-285750">
              <a:lnSpc>
                <a:spcPct val="120000"/>
              </a:lnSpc>
              <a:spcBef>
                <a:spcPts val="400"/>
              </a:spcBef>
            </a:pPr>
            <a:r>
              <a:rPr lang="en-AU" sz="1500" dirty="0">
                <a:latin typeface="Calibri"/>
                <a:ea typeface="Calibri"/>
                <a:cs typeface="Calibri"/>
              </a:rPr>
              <a:t>there are no higher-risk indicators.</a:t>
            </a:r>
          </a:p>
          <a:p>
            <a:pPr marL="0" indent="0">
              <a:lnSpc>
                <a:spcPct val="120000"/>
              </a:lnSpc>
              <a:spcBef>
                <a:spcPts val="500"/>
              </a:spcBef>
              <a:buNone/>
            </a:pPr>
            <a:r>
              <a:rPr lang="en-AU" sz="1500" dirty="0">
                <a:latin typeface="Calibri"/>
                <a:ea typeface="Calibri"/>
                <a:cs typeface="Calibri"/>
              </a:rPr>
              <a:t>Therefore, you’re satisfied no additional CDD or information is required from the buyer. You document your reasoning.</a:t>
            </a:r>
          </a:p>
        </p:txBody>
      </p:sp>
      <p:sp>
        <p:nvSpPr>
          <p:cNvPr id="4" name="Slide Number Placeholder 3">
            <a:extLst>
              <a:ext uri="{FF2B5EF4-FFF2-40B4-BE49-F238E27FC236}">
                <a16:creationId xmlns:a16="http://schemas.microsoft.com/office/drawing/2014/main" id="{CD5C6BFD-1620-C20F-AD8C-FFCD98DEA5D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106</a:t>
            </a:fld>
            <a:endParaRPr lang="en-US" dirty="0"/>
          </a:p>
        </p:txBody>
      </p:sp>
    </p:spTree>
    <p:extLst>
      <p:ext uri="{BB962C8B-B14F-4D97-AF65-F5344CB8AC3E}">
        <p14:creationId xmlns:p14="http://schemas.microsoft.com/office/powerpoint/2010/main" val="1813425620"/>
      </p:ext>
    </p:extLst>
  </p:cSld>
  <p:clrMapOvr>
    <a:masterClrMapping/>
  </p:clrMapOvr>
  <p:transition spd="slow">
    <p:push/>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1F0F5-EF55-87E5-EF61-9EAF5D9F1655}"/>
              </a:ext>
            </a:extLst>
          </p:cNvPr>
          <p:cNvSpPr>
            <a:spLocks noGrp="1"/>
          </p:cNvSpPr>
          <p:nvPr>
            <p:ph type="title"/>
          </p:nvPr>
        </p:nvSpPr>
        <p:spPr>
          <a:xfrm>
            <a:off x="551688" y="722116"/>
            <a:ext cx="10168128" cy="1179576"/>
          </a:xfrm>
        </p:spPr>
        <p:txBody>
          <a:bodyPr/>
          <a:lstStyle/>
          <a:p>
            <a:r>
              <a:rPr lang="en-AU" dirty="0"/>
              <a:t>Reliance doesn’t remove responsibility</a:t>
            </a:r>
          </a:p>
        </p:txBody>
      </p:sp>
      <p:sp>
        <p:nvSpPr>
          <p:cNvPr id="3" name="Content Placeholder 2">
            <a:extLst>
              <a:ext uri="{FF2B5EF4-FFF2-40B4-BE49-F238E27FC236}">
                <a16:creationId xmlns:a16="http://schemas.microsoft.com/office/drawing/2014/main" id="{7AFC76E5-822D-0697-B10B-68876EB87700}"/>
              </a:ext>
            </a:extLst>
          </p:cNvPr>
          <p:cNvSpPr>
            <a:spLocks noGrp="1"/>
          </p:cNvSpPr>
          <p:nvPr>
            <p:ph idx="4294967295"/>
          </p:nvPr>
        </p:nvSpPr>
        <p:spPr>
          <a:xfrm>
            <a:off x="551688" y="1995624"/>
            <a:ext cx="10329672" cy="3694176"/>
          </a:xfrm>
        </p:spPr>
        <p:txBody>
          <a:bodyPr vert="horz" lIns="91440" tIns="45720" rIns="91440" bIns="45720" rtlCol="0" anchor="t">
            <a:normAutofit/>
          </a:bodyPr>
          <a:lstStyle/>
          <a:p>
            <a:pPr marL="0" indent="0">
              <a:spcBef>
                <a:spcPts val="500"/>
              </a:spcBef>
              <a:buNone/>
            </a:pPr>
            <a:r>
              <a:rPr lang="en-AU" sz="2000" dirty="0">
                <a:latin typeface="Calibri"/>
                <a:ea typeface="Calibri"/>
                <a:cs typeface="Calibri"/>
              </a:rPr>
              <a:t>In this example both you and Jo remain individually responsible for:</a:t>
            </a:r>
            <a:endParaRPr lang="en-US" sz="2000" dirty="0">
              <a:latin typeface="Calibri"/>
              <a:ea typeface="Calibri"/>
              <a:cs typeface="Calibri"/>
            </a:endParaRPr>
          </a:p>
          <a:p>
            <a:pPr marL="685800" indent="-457200">
              <a:spcBef>
                <a:spcPts val="500"/>
              </a:spcBef>
            </a:pPr>
            <a:r>
              <a:rPr lang="en-AU" sz="2000" dirty="0">
                <a:latin typeface="Calibri"/>
                <a:ea typeface="Calibri"/>
                <a:cs typeface="Calibri"/>
              </a:rPr>
              <a:t>identifying the money laundering and terrorism financing risk of the customer</a:t>
            </a:r>
          </a:p>
          <a:p>
            <a:pPr marL="685800" indent="-457200">
              <a:spcBef>
                <a:spcPts val="500"/>
              </a:spcBef>
            </a:pPr>
            <a:r>
              <a:rPr lang="en-AU" sz="2000" dirty="0">
                <a:latin typeface="Calibri"/>
                <a:ea typeface="Calibri"/>
                <a:cs typeface="Calibri"/>
              </a:rPr>
              <a:t>making sure the c</a:t>
            </a:r>
            <a:r>
              <a:rPr lang="en-AU" sz="2000" dirty="0"/>
              <a:t>ustomer due diligence</a:t>
            </a:r>
            <a:r>
              <a:rPr lang="en-AU" sz="2000" dirty="0">
                <a:latin typeface="Calibri"/>
                <a:ea typeface="Calibri"/>
                <a:cs typeface="Calibri"/>
              </a:rPr>
              <a:t> (CDD) arrangement complies with the AML/CTF Act and Rules</a:t>
            </a:r>
          </a:p>
          <a:p>
            <a:pPr marL="685800" indent="-457200">
              <a:spcBef>
                <a:spcPts val="500"/>
              </a:spcBef>
            </a:pPr>
            <a:r>
              <a:rPr lang="en-AU" sz="2000" dirty="0">
                <a:latin typeface="Calibri"/>
                <a:ea typeface="Calibri"/>
                <a:cs typeface="Calibri"/>
              </a:rPr>
              <a:t>determining that the c</a:t>
            </a:r>
            <a:r>
              <a:rPr lang="en-AU" sz="2000" dirty="0"/>
              <a:t>ustomer due diligence (CDD)</a:t>
            </a:r>
            <a:r>
              <a:rPr lang="en-AU" sz="2000" dirty="0">
                <a:latin typeface="Calibri"/>
                <a:ea typeface="Calibri"/>
                <a:cs typeface="Calibri"/>
              </a:rPr>
              <a:t> is appropriate</a:t>
            </a:r>
          </a:p>
          <a:p>
            <a:pPr marL="685800" indent="-457200">
              <a:spcBef>
                <a:spcPts val="500"/>
              </a:spcBef>
            </a:pPr>
            <a:r>
              <a:rPr lang="en-AU" sz="2000" dirty="0">
                <a:latin typeface="Calibri"/>
                <a:ea typeface="Calibri"/>
                <a:cs typeface="Calibri"/>
              </a:rPr>
              <a:t>ongoing c</a:t>
            </a:r>
            <a:r>
              <a:rPr lang="en-AU" sz="2000" dirty="0"/>
              <a:t>ustomer due diligence</a:t>
            </a:r>
            <a:r>
              <a:rPr lang="en-AU" sz="2000" dirty="0">
                <a:latin typeface="Calibri"/>
                <a:ea typeface="Calibri"/>
                <a:cs typeface="Calibri"/>
              </a:rPr>
              <a:t> (CDD) of the customer</a:t>
            </a:r>
          </a:p>
          <a:p>
            <a:pPr marL="685800" indent="-457200">
              <a:spcBef>
                <a:spcPts val="500"/>
              </a:spcBef>
            </a:pPr>
            <a:r>
              <a:rPr lang="en-AU" sz="2000" dirty="0">
                <a:latin typeface="Calibri"/>
                <a:ea typeface="Calibri"/>
                <a:cs typeface="Calibri"/>
              </a:rPr>
              <a:t>documenting this assessment.</a:t>
            </a:r>
          </a:p>
        </p:txBody>
      </p:sp>
      <p:sp>
        <p:nvSpPr>
          <p:cNvPr id="4" name="Slide Number Placeholder 3">
            <a:extLst>
              <a:ext uri="{FF2B5EF4-FFF2-40B4-BE49-F238E27FC236}">
                <a16:creationId xmlns:a16="http://schemas.microsoft.com/office/drawing/2014/main" id="{72BC816A-9C62-A34C-9E19-F69020C9EB04}"/>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107</a:t>
            </a:fld>
            <a:endParaRPr lang="en-US" dirty="0"/>
          </a:p>
        </p:txBody>
      </p:sp>
    </p:spTree>
    <p:extLst>
      <p:ext uri="{BB962C8B-B14F-4D97-AF65-F5344CB8AC3E}">
        <p14:creationId xmlns:p14="http://schemas.microsoft.com/office/powerpoint/2010/main" val="1262210518"/>
      </p:ext>
    </p:extLst>
  </p:cSld>
  <p:clrMapOvr>
    <a:masterClrMapping/>
  </p:clrMapOvr>
  <p:transition spd="slow">
    <p:push/>
  </p:transition>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9FFBB926-C465-3A8B-AA84-46987451016A}"/>
              </a:ext>
            </a:extLst>
          </p:cNvPr>
          <p:cNvPicPr>
            <a:picLocks noGrp="1" noChangeAspect="1"/>
          </p:cNvPicPr>
          <p:nvPr>
            <p:ph type="pic" idx="13"/>
          </p:nvPr>
        </p:nvPicPr>
        <p:blipFill>
          <a:blip r:embed="rId3"/>
          <a:srcRect l="8328" r="8328"/>
          <a:stretch/>
        </p:blipFill>
        <p:spPr>
          <a:xfrm>
            <a:off x="5032067" y="0"/>
            <a:ext cx="7225531" cy="6858000"/>
          </a:xfrm>
          <a:solidFill>
            <a:srgbClr val="B7D3D3">
              <a:lumMod val="40000"/>
              <a:lumOff val="60000"/>
            </a:srgbClr>
          </a:solidFill>
        </p:spPr>
      </p:pic>
      <p:sp>
        <p:nvSpPr>
          <p:cNvPr id="2" name="Title 1">
            <a:extLst>
              <a:ext uri="{FF2B5EF4-FFF2-40B4-BE49-F238E27FC236}">
                <a16:creationId xmlns:a16="http://schemas.microsoft.com/office/drawing/2014/main" id="{9C9B73BA-AABD-F8AC-885C-199E800A76AE}"/>
              </a:ext>
            </a:extLst>
          </p:cNvPr>
          <p:cNvSpPr>
            <a:spLocks noGrp="1"/>
          </p:cNvSpPr>
          <p:nvPr>
            <p:ph type="title"/>
          </p:nvPr>
        </p:nvSpPr>
        <p:spPr>
          <a:xfrm>
            <a:off x="541338" y="901592"/>
            <a:ext cx="4252973" cy="719760"/>
          </a:xfrm>
        </p:spPr>
        <p:txBody>
          <a:bodyPr anchor="b">
            <a:normAutofit/>
          </a:bodyPr>
          <a:lstStyle/>
          <a:p>
            <a:r>
              <a:rPr lang="en-AU" sz="4000" dirty="0"/>
              <a:t>Key takeaways</a:t>
            </a:r>
          </a:p>
        </p:txBody>
      </p:sp>
      <p:sp>
        <p:nvSpPr>
          <p:cNvPr id="6" name="Content Placeholder 5">
            <a:extLst>
              <a:ext uri="{FF2B5EF4-FFF2-40B4-BE49-F238E27FC236}">
                <a16:creationId xmlns:a16="http://schemas.microsoft.com/office/drawing/2014/main" id="{CFCFEB83-E968-7CF9-26EF-ACF66EB6A930}"/>
              </a:ext>
            </a:extLst>
          </p:cNvPr>
          <p:cNvSpPr>
            <a:spLocks noGrp="1"/>
          </p:cNvSpPr>
          <p:nvPr>
            <p:ph sz="half" idx="1"/>
          </p:nvPr>
        </p:nvSpPr>
        <p:spPr>
          <a:xfrm>
            <a:off x="541338" y="1956224"/>
            <a:ext cx="4252912" cy="3889375"/>
          </a:xfrm>
        </p:spPr>
        <p:txBody>
          <a:bodyPr vert="horz" lIns="91440" tIns="45720" rIns="91440" bIns="45720" rtlCol="0" anchor="t">
            <a:noAutofit/>
          </a:bodyPr>
          <a:lstStyle/>
          <a:p>
            <a:r>
              <a:rPr lang="en-US" sz="1900" dirty="0">
                <a:latin typeface="Calibri"/>
                <a:ea typeface="Calibri"/>
                <a:cs typeface="Calibri"/>
              </a:rPr>
              <a:t>Customer due diligence (CDD) is a key process in the AML/CTF regime.</a:t>
            </a:r>
          </a:p>
          <a:p>
            <a:r>
              <a:rPr lang="en-US" sz="1900" dirty="0">
                <a:latin typeface="Calibri"/>
                <a:ea typeface="Calibri"/>
                <a:cs typeface="Calibri"/>
              </a:rPr>
              <a:t>Your role is to:</a:t>
            </a:r>
          </a:p>
          <a:p>
            <a:pPr lvl="1"/>
            <a:r>
              <a:rPr lang="en-US" sz="1900" dirty="0">
                <a:latin typeface="Calibri"/>
                <a:ea typeface="Calibri"/>
                <a:cs typeface="Calibri"/>
              </a:rPr>
              <a:t>follow the process</a:t>
            </a:r>
          </a:p>
          <a:p>
            <a:pPr lvl="1"/>
            <a:r>
              <a:rPr lang="en-US" sz="1900" dirty="0">
                <a:latin typeface="Calibri"/>
                <a:ea typeface="Calibri"/>
                <a:cs typeface="Calibri"/>
              </a:rPr>
              <a:t>collect and verify information</a:t>
            </a:r>
          </a:p>
          <a:p>
            <a:pPr lvl="1"/>
            <a:r>
              <a:rPr lang="en-US" sz="1900" dirty="0">
                <a:latin typeface="Calibri"/>
                <a:ea typeface="Calibri"/>
                <a:cs typeface="Calibri"/>
              </a:rPr>
              <a:t>identify when something doesn’t add up</a:t>
            </a:r>
          </a:p>
          <a:p>
            <a:pPr lvl="1"/>
            <a:r>
              <a:rPr lang="en-US" sz="1900" dirty="0">
                <a:latin typeface="Calibri"/>
                <a:ea typeface="Calibri"/>
                <a:cs typeface="Calibri"/>
              </a:rPr>
              <a:t>escalate concerns when required.</a:t>
            </a:r>
          </a:p>
          <a:p>
            <a:r>
              <a:rPr lang="en-US" sz="1900" dirty="0">
                <a:latin typeface="Calibri"/>
                <a:ea typeface="Calibri"/>
                <a:cs typeface="Calibri"/>
              </a:rPr>
              <a:t>Money laundering and terrorism financing risk can change throughout a transaction.</a:t>
            </a:r>
          </a:p>
          <a:p>
            <a:endParaRPr lang="en-AU" dirty="0"/>
          </a:p>
        </p:txBody>
      </p:sp>
    </p:spTree>
    <p:extLst>
      <p:ext uri="{BB962C8B-B14F-4D97-AF65-F5344CB8AC3E}">
        <p14:creationId xmlns:p14="http://schemas.microsoft.com/office/powerpoint/2010/main" val="4032201089"/>
      </p:ext>
    </p:extLst>
  </p:cSld>
  <p:clrMapOvr>
    <a:masterClrMapping/>
  </p:clrMapOvr>
  <p:transition spd="slow">
    <p:push/>
  </p:transition>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981616-D2EB-B062-BA6C-3482E89EBA2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F97F01-1F87-4D40-12F9-4CFF22FB9300}"/>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109</a:t>
            </a:fld>
            <a:endParaRPr lang="en-US" dirty="0">
              <a:solidFill>
                <a:srgbClr val="FFFFFF"/>
              </a:solidFill>
            </a:endParaRPr>
          </a:p>
        </p:txBody>
      </p:sp>
      <p:sp>
        <p:nvSpPr>
          <p:cNvPr id="2" name="Title 1">
            <a:extLst>
              <a:ext uri="{FF2B5EF4-FFF2-40B4-BE49-F238E27FC236}">
                <a16:creationId xmlns:a16="http://schemas.microsoft.com/office/drawing/2014/main" id="{4C9251EB-1C02-F339-549F-79DC75A08199}"/>
              </a:ext>
            </a:extLst>
          </p:cNvPr>
          <p:cNvSpPr>
            <a:spLocks noGrp="1"/>
          </p:cNvSpPr>
          <p:nvPr>
            <p:ph type="title"/>
          </p:nvPr>
        </p:nvSpPr>
        <p:spPr>
          <a:xfrm>
            <a:off x="7785452" y="946015"/>
            <a:ext cx="4252973" cy="1300381"/>
          </a:xfrm>
        </p:spPr>
        <p:txBody>
          <a:bodyPr anchor="b">
            <a:noAutofit/>
          </a:bodyPr>
          <a:lstStyle/>
          <a:p>
            <a:r>
              <a:rPr lang="en-AU" sz="4000" dirty="0"/>
              <a:t>Key takeaways -  continued</a:t>
            </a:r>
          </a:p>
        </p:txBody>
      </p:sp>
      <p:sp>
        <p:nvSpPr>
          <p:cNvPr id="6" name="Content Placeholder 5">
            <a:extLst>
              <a:ext uri="{FF2B5EF4-FFF2-40B4-BE49-F238E27FC236}">
                <a16:creationId xmlns:a16="http://schemas.microsoft.com/office/drawing/2014/main" id="{76554990-4361-AE1F-0939-B8A206945048}"/>
              </a:ext>
            </a:extLst>
          </p:cNvPr>
          <p:cNvSpPr>
            <a:spLocks noGrp="1"/>
          </p:cNvSpPr>
          <p:nvPr>
            <p:ph sz="half" idx="1"/>
          </p:nvPr>
        </p:nvSpPr>
        <p:spPr>
          <a:xfrm>
            <a:off x="7437121" y="2559278"/>
            <a:ext cx="4326106" cy="3484190"/>
          </a:xfrm>
        </p:spPr>
        <p:txBody>
          <a:bodyPr vert="horz" lIns="91440" tIns="45720" rIns="91440" bIns="45720" rtlCol="0" anchor="t">
            <a:noAutofit/>
          </a:bodyPr>
          <a:lstStyle/>
          <a:p>
            <a:pPr>
              <a:lnSpc>
                <a:spcPct val="100000"/>
              </a:lnSpc>
            </a:pPr>
            <a:r>
              <a:rPr lang="en-AU" sz="1900" dirty="0">
                <a:latin typeface="Calibri"/>
                <a:ea typeface="Calibri"/>
                <a:cs typeface="Calibri"/>
              </a:rPr>
              <a:t>Ongoing monitoring is important – even after initial CDD is completed.</a:t>
            </a:r>
          </a:p>
          <a:p>
            <a:pPr>
              <a:lnSpc>
                <a:spcPct val="100000"/>
              </a:lnSpc>
            </a:pPr>
            <a:r>
              <a:rPr lang="en-AU" sz="1900" dirty="0">
                <a:latin typeface="Calibri"/>
                <a:ea typeface="Calibri"/>
                <a:cs typeface="Calibri"/>
              </a:rPr>
              <a:t>Escalation is part of the process, not an accusation of criminal behaviour.</a:t>
            </a:r>
          </a:p>
          <a:p>
            <a:pPr>
              <a:lnSpc>
                <a:spcPct val="100000"/>
              </a:lnSpc>
            </a:pPr>
            <a:r>
              <a:rPr lang="en-AU" sz="1900" dirty="0">
                <a:latin typeface="Calibri"/>
                <a:ea typeface="Calibri"/>
                <a:cs typeface="Calibri"/>
              </a:rPr>
              <a:t>Frontline real estate professionals identify and escalate risk. The AML/CTF compliance officer assesses whether further action or reporting is required.</a:t>
            </a:r>
          </a:p>
          <a:p>
            <a:pPr>
              <a:lnSpc>
                <a:spcPct val="100000"/>
              </a:lnSpc>
            </a:pPr>
            <a:r>
              <a:rPr lang="en-AU" sz="1900" dirty="0">
                <a:latin typeface="Calibri"/>
                <a:ea typeface="Calibri"/>
                <a:cs typeface="Calibri"/>
              </a:rPr>
              <a:t>If you’re unsure what information is required – ask your AML/CTF compliance officer.</a:t>
            </a:r>
          </a:p>
        </p:txBody>
      </p:sp>
      <p:pic>
        <p:nvPicPr>
          <p:cNvPr id="9" name="Picture Placeholder 8" descr="Woman with laptop at café">
            <a:extLst>
              <a:ext uri="{FF2B5EF4-FFF2-40B4-BE49-F238E27FC236}">
                <a16:creationId xmlns:a16="http://schemas.microsoft.com/office/drawing/2014/main" id="{AFF277E0-E586-13E4-8D3E-DB5D4B1AF86A}"/>
              </a:ext>
            </a:extLst>
          </p:cNvPr>
          <p:cNvPicPr>
            <a:picLocks noGrp="1" noChangeAspect="1"/>
          </p:cNvPicPr>
          <p:nvPr>
            <p:ph type="pic" sz="quarter" idx="13"/>
          </p:nvPr>
        </p:nvPicPr>
        <p:blipFill>
          <a:blip r:embed="rId3"/>
          <a:srcRect l="16173" r="8026"/>
          <a:stretch>
            <a:fillRect/>
          </a:stretch>
        </p:blipFill>
        <p:spPr>
          <a:xfrm>
            <a:off x="-6826" y="0"/>
            <a:ext cx="7792278" cy="6858000"/>
          </a:xfrm>
        </p:spPr>
      </p:pic>
    </p:spTree>
    <p:extLst>
      <p:ext uri="{BB962C8B-B14F-4D97-AF65-F5344CB8AC3E}">
        <p14:creationId xmlns:p14="http://schemas.microsoft.com/office/powerpoint/2010/main" val="297403542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2" name="Title 1">
            <a:extLst>
              <a:ext uri="{FF2B5EF4-FFF2-40B4-BE49-F238E27FC236}">
                <a16:creationId xmlns:a16="http://schemas.microsoft.com/office/drawing/2014/main" id="{322134E3-6DAC-0931-889A-F6A442C791FF}"/>
              </a:ext>
            </a:extLst>
          </p:cNvPr>
          <p:cNvSpPr>
            <a:spLocks noGrp="1"/>
          </p:cNvSpPr>
          <p:nvPr>
            <p:ph type="title"/>
          </p:nvPr>
        </p:nvSpPr>
        <p:spPr>
          <a:xfrm>
            <a:off x="1394772" y="2393465"/>
            <a:ext cx="8863149" cy="1709928"/>
          </a:xfrm>
        </p:spPr>
        <p:txBody>
          <a:bodyPr>
            <a:normAutofit fontScale="90000"/>
          </a:bodyPr>
          <a:lstStyle/>
          <a:p>
            <a:pPr algn="ctr"/>
            <a:r>
              <a:rPr lang="en-AU" sz="9600" dirty="0">
                <a:latin typeface="Arial"/>
                <a:cs typeface="Arial"/>
              </a:rPr>
              <a:t>Let's get started...</a:t>
            </a:r>
          </a:p>
        </p:txBody>
      </p:sp>
    </p:spTree>
  </p:cSld>
  <p:clrMapOvr>
    <a:masterClrMapping/>
  </p:clrMapOvr>
  <p:transition spd="slow">
    <p:push/>
  </p:transition>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6DBA04BA-7E6D-73AE-34DC-4C8C996A2132}"/>
              </a:ext>
            </a:extLst>
          </p:cNvPr>
          <p:cNvPicPr>
            <a:picLocks noGrp="1" noChangeAspect="1"/>
          </p:cNvPicPr>
          <p:nvPr>
            <p:ph type="pic" idx="13"/>
          </p:nvPr>
        </p:nvPicPr>
        <p:blipFill>
          <a:blip r:embed="rId3"/>
          <a:srcRect l="8328" r="8328"/>
          <a:stretch/>
        </p:blipFill>
        <p:spPr>
          <a:xfrm>
            <a:off x="5032067" y="0"/>
            <a:ext cx="7225531" cy="6858000"/>
          </a:xfrm>
          <a:solidFill>
            <a:srgbClr val="B7D3D3">
              <a:lumMod val="40000"/>
              <a:lumOff val="60000"/>
            </a:srgbClr>
          </a:solidFill>
        </p:spPr>
      </p:pic>
      <p:sp>
        <p:nvSpPr>
          <p:cNvPr id="2" name="Title 1">
            <a:extLst>
              <a:ext uri="{FF2B5EF4-FFF2-40B4-BE49-F238E27FC236}">
                <a16:creationId xmlns:a16="http://schemas.microsoft.com/office/drawing/2014/main" id="{76803DAF-8A45-89DD-1701-77D8DB99E8DC}"/>
              </a:ext>
            </a:extLst>
          </p:cNvPr>
          <p:cNvSpPr>
            <a:spLocks noGrp="1"/>
          </p:cNvSpPr>
          <p:nvPr>
            <p:ph type="title"/>
          </p:nvPr>
        </p:nvSpPr>
        <p:spPr>
          <a:xfrm>
            <a:off x="655319" y="1952951"/>
            <a:ext cx="5083842" cy="2314465"/>
          </a:xfrm>
        </p:spPr>
        <p:txBody>
          <a:bodyPr vert="horz" lIns="91440" tIns="45720" rIns="91440" bIns="45720" rtlCol="0" anchor="b">
            <a:normAutofit/>
          </a:bodyPr>
          <a:lstStyle/>
          <a:p>
            <a:r>
              <a:rPr lang="en-US" b="1" dirty="0">
                <a:latin typeface="Arial"/>
                <a:cs typeface="Arial"/>
              </a:rPr>
              <a:t>Part 3:</a:t>
            </a:r>
            <a:r>
              <a:rPr lang="en-US" dirty="0">
                <a:latin typeface="Arial"/>
                <a:cs typeface="Arial"/>
              </a:rPr>
              <a:t> </a:t>
            </a:r>
            <a:br>
              <a:rPr lang="en-US" dirty="0">
                <a:latin typeface="Arial"/>
                <a:cs typeface="Arial"/>
              </a:rPr>
            </a:br>
            <a:r>
              <a:rPr lang="en-US" dirty="0">
                <a:latin typeface="Arial"/>
                <a:cs typeface="Arial"/>
              </a:rPr>
              <a:t>risks and indicators</a:t>
            </a:r>
          </a:p>
        </p:txBody>
      </p:sp>
    </p:spTree>
    <p:extLst>
      <p:ext uri="{BB962C8B-B14F-4D97-AF65-F5344CB8AC3E}">
        <p14:creationId xmlns:p14="http://schemas.microsoft.com/office/powerpoint/2010/main" val="225005494"/>
      </p:ext>
    </p:extLst>
  </p:cSld>
  <p:clrMapOvr>
    <a:masterClrMapping/>
  </p:clrMapOvr>
  <p:transition spd="slow">
    <p:push/>
  </p:transition>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4332A-2EE7-7AB1-A1AE-4DE50367B1AA}"/>
              </a:ext>
            </a:extLst>
          </p:cNvPr>
          <p:cNvSpPr>
            <a:spLocks noGrp="1"/>
          </p:cNvSpPr>
          <p:nvPr>
            <p:ph type="title"/>
          </p:nvPr>
        </p:nvSpPr>
        <p:spPr>
          <a:xfrm>
            <a:off x="504158" y="859536"/>
            <a:ext cx="5659394" cy="857393"/>
          </a:xfrm>
        </p:spPr>
        <p:txBody>
          <a:bodyPr>
            <a:noAutofit/>
          </a:bodyPr>
          <a:lstStyle/>
          <a:p>
            <a:r>
              <a:rPr lang="en-AU" dirty="0"/>
              <a:t>The 4 core risk areas</a:t>
            </a:r>
          </a:p>
        </p:txBody>
      </p:sp>
      <p:sp>
        <p:nvSpPr>
          <p:cNvPr id="3" name="Content Placeholder 2">
            <a:extLst>
              <a:ext uri="{FF2B5EF4-FFF2-40B4-BE49-F238E27FC236}">
                <a16:creationId xmlns:a16="http://schemas.microsoft.com/office/drawing/2014/main" id="{924A2302-D439-3E72-9417-67154DA7D834}"/>
              </a:ext>
            </a:extLst>
          </p:cNvPr>
          <p:cNvSpPr>
            <a:spLocks noGrp="1"/>
          </p:cNvSpPr>
          <p:nvPr>
            <p:ph sz="half" idx="1"/>
          </p:nvPr>
        </p:nvSpPr>
        <p:spPr>
          <a:xfrm>
            <a:off x="567795" y="1716929"/>
            <a:ext cx="4937760" cy="4217071"/>
          </a:xfrm>
        </p:spPr>
        <p:txBody>
          <a:bodyPr vert="horz" lIns="91440" tIns="45720" rIns="91440" bIns="45720" rtlCol="0" anchor="t">
            <a:normAutofit lnSpcReduction="10000"/>
          </a:bodyPr>
          <a:lstStyle/>
          <a:p>
            <a:pPr marL="0" indent="0">
              <a:lnSpc>
                <a:spcPct val="100000"/>
              </a:lnSpc>
              <a:buNone/>
            </a:pPr>
            <a:r>
              <a:rPr lang="en-AU" sz="1600" dirty="0"/>
              <a:t>Money laundering risks typically fall into 4 key categories:</a:t>
            </a:r>
          </a:p>
          <a:p>
            <a:pPr marL="342900" indent="-342900" fontAlgn="base">
              <a:lnSpc>
                <a:spcPct val="100000"/>
              </a:lnSpc>
              <a:buFont typeface="+mj-lt"/>
              <a:buAutoNum type="arabicPeriod"/>
            </a:pPr>
            <a:r>
              <a:rPr lang="en-AU" sz="1600" dirty="0"/>
              <a:t>Customer risk.</a:t>
            </a:r>
          </a:p>
          <a:p>
            <a:pPr marL="342900" indent="-342900" fontAlgn="base">
              <a:lnSpc>
                <a:spcPct val="100000"/>
              </a:lnSpc>
              <a:buFont typeface="+mj-lt"/>
              <a:buAutoNum type="arabicPeriod"/>
            </a:pPr>
            <a:r>
              <a:rPr lang="en-AU" sz="1600" dirty="0"/>
              <a:t>Service / transaction risk.</a:t>
            </a:r>
          </a:p>
          <a:p>
            <a:pPr marL="342900" indent="-342900" fontAlgn="base">
              <a:lnSpc>
                <a:spcPct val="100000"/>
              </a:lnSpc>
              <a:buFont typeface="+mj-lt"/>
              <a:buAutoNum type="arabicPeriod"/>
            </a:pPr>
            <a:r>
              <a:rPr lang="en-AU" sz="1600" dirty="0"/>
              <a:t>Delivery channel risk.</a:t>
            </a:r>
          </a:p>
          <a:p>
            <a:pPr marL="342900" indent="-342900" fontAlgn="base">
              <a:lnSpc>
                <a:spcPct val="100000"/>
              </a:lnSpc>
              <a:buFont typeface="+mj-lt"/>
              <a:buAutoNum type="arabicPeriod"/>
            </a:pPr>
            <a:r>
              <a:rPr lang="en-AU" sz="1600" dirty="0">
                <a:latin typeface="Calibri"/>
                <a:ea typeface="Calibri"/>
                <a:cs typeface="Calibri"/>
              </a:rPr>
              <a:t>Foreign jurisdiction risk.</a:t>
            </a:r>
            <a:br>
              <a:rPr lang="en-AU" sz="1600" dirty="0"/>
            </a:br>
            <a:endParaRPr lang="en-AU" sz="1600" dirty="0"/>
          </a:p>
          <a:p>
            <a:pPr marL="0" indent="0">
              <a:lnSpc>
                <a:spcPct val="100000"/>
              </a:lnSpc>
              <a:buNone/>
            </a:pPr>
            <a:r>
              <a:rPr lang="en-AU" sz="1600" b="1" dirty="0">
                <a:latin typeface="Calibri"/>
                <a:ea typeface="Calibri"/>
                <a:cs typeface="Calibri"/>
              </a:rPr>
              <a:t>Who – What – How – Where</a:t>
            </a:r>
            <a:br>
              <a:rPr lang="en-AU" sz="1600" dirty="0"/>
            </a:br>
            <a:endParaRPr lang="en-AU" sz="1600" dirty="0"/>
          </a:p>
          <a:p>
            <a:pPr marL="0" indent="0">
              <a:lnSpc>
                <a:spcPct val="100000"/>
              </a:lnSpc>
              <a:buNone/>
            </a:pPr>
            <a:r>
              <a:rPr lang="en-AU" sz="1600" b="1" dirty="0"/>
              <a:t>Who</a:t>
            </a:r>
            <a:r>
              <a:rPr lang="en-AU" sz="1600" dirty="0"/>
              <a:t> = Customer risk.</a:t>
            </a:r>
          </a:p>
          <a:p>
            <a:pPr marL="0" indent="0">
              <a:lnSpc>
                <a:spcPct val="100000"/>
              </a:lnSpc>
              <a:buNone/>
            </a:pPr>
            <a:r>
              <a:rPr lang="en-AU" sz="1600" b="1" dirty="0">
                <a:latin typeface="Calibri"/>
                <a:ea typeface="Calibri"/>
                <a:cs typeface="Calibri"/>
              </a:rPr>
              <a:t>What</a:t>
            </a:r>
            <a:r>
              <a:rPr lang="en-AU" sz="1600" dirty="0">
                <a:latin typeface="Calibri"/>
                <a:ea typeface="Calibri"/>
                <a:cs typeface="Calibri"/>
              </a:rPr>
              <a:t> = Service / transaction risk.</a:t>
            </a:r>
          </a:p>
          <a:p>
            <a:pPr marL="0" indent="0">
              <a:lnSpc>
                <a:spcPct val="100000"/>
              </a:lnSpc>
              <a:buNone/>
            </a:pPr>
            <a:r>
              <a:rPr lang="en-AU" sz="1600" b="1" dirty="0"/>
              <a:t>How</a:t>
            </a:r>
            <a:r>
              <a:rPr lang="en-AU" sz="1600" dirty="0"/>
              <a:t> = Delivery channel risk.</a:t>
            </a:r>
          </a:p>
          <a:p>
            <a:pPr marL="0" indent="0">
              <a:lnSpc>
                <a:spcPct val="100000"/>
              </a:lnSpc>
              <a:buNone/>
            </a:pPr>
            <a:r>
              <a:rPr lang="en-AU" sz="1600" b="1" dirty="0">
                <a:latin typeface="Calibri"/>
                <a:ea typeface="Calibri"/>
                <a:cs typeface="Calibri"/>
              </a:rPr>
              <a:t>Where</a:t>
            </a:r>
            <a:r>
              <a:rPr lang="en-AU" sz="1600" dirty="0">
                <a:latin typeface="Calibri"/>
                <a:ea typeface="Calibri"/>
                <a:cs typeface="Calibri"/>
              </a:rPr>
              <a:t> = Jurisdiction risk.</a:t>
            </a:r>
            <a:br>
              <a:rPr lang="en-AU" sz="1600" dirty="0"/>
            </a:br>
            <a:endParaRPr lang="en-AU" sz="1600" dirty="0"/>
          </a:p>
        </p:txBody>
      </p:sp>
      <p:sp>
        <p:nvSpPr>
          <p:cNvPr id="4" name="Slide Number Placeholder 3">
            <a:extLst>
              <a:ext uri="{FF2B5EF4-FFF2-40B4-BE49-F238E27FC236}">
                <a16:creationId xmlns:a16="http://schemas.microsoft.com/office/drawing/2014/main" id="{FA8A9365-D482-FD94-604D-121DC5212351}"/>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chemeClr val="tx2">
                    <a:lumMod val="50000"/>
                    <a:lumOff val="50000"/>
                  </a:schemeClr>
                </a:solidFill>
              </a:rPr>
              <a:pPr>
                <a:spcAft>
                  <a:spcPts val="600"/>
                </a:spcAft>
              </a:pPr>
              <a:t>111</a:t>
            </a:fld>
            <a:endParaRPr lang="en-US" dirty="0">
              <a:solidFill>
                <a:schemeClr val="tx2">
                  <a:lumMod val="50000"/>
                  <a:lumOff val="50000"/>
                </a:schemeClr>
              </a:solidFill>
            </a:endParaRPr>
          </a:p>
        </p:txBody>
      </p:sp>
      <p:pic>
        <p:nvPicPr>
          <p:cNvPr id="7" name="Picture 6">
            <a:extLst>
              <a:ext uri="{FF2B5EF4-FFF2-40B4-BE49-F238E27FC236}">
                <a16:creationId xmlns:a16="http://schemas.microsoft.com/office/drawing/2014/main" id="{E5A90710-35CD-1E53-29AF-E1353C245A0D}"/>
              </a:ext>
            </a:extLst>
          </p:cNvPr>
          <p:cNvPicPr>
            <a:picLocks noChangeAspect="1"/>
          </p:cNvPicPr>
          <p:nvPr/>
        </p:nvPicPr>
        <p:blipFill>
          <a:blip r:embed="rId3"/>
          <a:srcRect t="313"/>
          <a:stretch>
            <a:fillRect/>
          </a:stretch>
        </p:blipFill>
        <p:spPr>
          <a:xfrm>
            <a:off x="6835836" y="676004"/>
            <a:ext cx="3888097" cy="5505992"/>
          </a:xfrm>
          <a:prstGeom prst="rect">
            <a:avLst/>
          </a:prstGeom>
        </p:spPr>
      </p:pic>
    </p:spTree>
    <p:extLst>
      <p:ext uri="{BB962C8B-B14F-4D97-AF65-F5344CB8AC3E}">
        <p14:creationId xmlns:p14="http://schemas.microsoft.com/office/powerpoint/2010/main" val="3827740037"/>
      </p:ext>
    </p:extLst>
  </p:cSld>
  <p:clrMapOvr>
    <a:masterClrMapping/>
  </p:clrMapOvr>
  <p:transition spd="slow">
    <p:push/>
  </p:transition>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4D74552-BF16-942C-F86C-D028DC26ABCA}"/>
              </a:ext>
            </a:extLst>
          </p:cNvPr>
          <p:cNvPicPr>
            <a:picLocks noGrp="1" noChangeAspect="1"/>
          </p:cNvPicPr>
          <p:nvPr>
            <p:ph type="pic" sz="quarter" idx="13"/>
          </p:nvPr>
        </p:nvPicPr>
        <p:blipFill rotWithShape="1">
          <a:blip r:embed="rId3"/>
          <a:srcRect l="11932" r="24156"/>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4" name="Slide Number Placeholder 3">
            <a:extLst>
              <a:ext uri="{FF2B5EF4-FFF2-40B4-BE49-F238E27FC236}">
                <a16:creationId xmlns:a16="http://schemas.microsoft.com/office/drawing/2014/main" id="{25FB0A30-B54A-8D50-F3C4-3DF62FEF44B5}"/>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112</a:t>
            </a:fld>
            <a:endParaRPr lang="en-US" dirty="0"/>
          </a:p>
        </p:txBody>
      </p:sp>
      <p:sp>
        <p:nvSpPr>
          <p:cNvPr id="2" name="Title 1">
            <a:extLst>
              <a:ext uri="{FF2B5EF4-FFF2-40B4-BE49-F238E27FC236}">
                <a16:creationId xmlns:a16="http://schemas.microsoft.com/office/drawing/2014/main" id="{45258AB7-1EB2-E428-2992-DA107ECD5422}"/>
              </a:ext>
            </a:extLst>
          </p:cNvPr>
          <p:cNvSpPr>
            <a:spLocks noGrp="1"/>
          </p:cNvSpPr>
          <p:nvPr>
            <p:ph type="title"/>
          </p:nvPr>
        </p:nvSpPr>
        <p:spPr>
          <a:xfrm>
            <a:off x="7855713" y="1003385"/>
            <a:ext cx="4252973" cy="1040702"/>
          </a:xfrm>
        </p:spPr>
        <p:txBody>
          <a:bodyPr anchor="b">
            <a:noAutofit/>
          </a:bodyPr>
          <a:lstStyle/>
          <a:p>
            <a:r>
              <a:rPr lang="en-AU" sz="3200" dirty="0"/>
              <a:t>1. Customer risk:</a:t>
            </a:r>
            <a:br>
              <a:rPr lang="en-AU" sz="3200" dirty="0"/>
            </a:br>
            <a:r>
              <a:rPr lang="en-AU" sz="3200" dirty="0"/>
              <a:t>who you are dealing with</a:t>
            </a:r>
          </a:p>
        </p:txBody>
      </p:sp>
      <p:sp>
        <p:nvSpPr>
          <p:cNvPr id="3" name="Content Placeholder 2">
            <a:extLst>
              <a:ext uri="{FF2B5EF4-FFF2-40B4-BE49-F238E27FC236}">
                <a16:creationId xmlns:a16="http://schemas.microsoft.com/office/drawing/2014/main" id="{A2013AA0-9E2F-717B-323E-185EB278D027}"/>
              </a:ext>
            </a:extLst>
          </p:cNvPr>
          <p:cNvSpPr>
            <a:spLocks noGrp="1"/>
          </p:cNvSpPr>
          <p:nvPr>
            <p:ph sz="half" idx="1"/>
          </p:nvPr>
        </p:nvSpPr>
        <p:spPr>
          <a:xfrm>
            <a:off x="7785452" y="2202192"/>
            <a:ext cx="4252973" cy="3484190"/>
          </a:xfrm>
        </p:spPr>
        <p:txBody>
          <a:bodyPr vert="horz" lIns="91440" tIns="45720" rIns="91440" bIns="45720" rtlCol="0" anchor="t">
            <a:noAutofit/>
          </a:bodyPr>
          <a:lstStyle/>
          <a:p>
            <a:pPr marL="0" indent="0">
              <a:lnSpc>
                <a:spcPct val="100000"/>
              </a:lnSpc>
              <a:spcBef>
                <a:spcPts val="0"/>
              </a:spcBef>
              <a:buNone/>
            </a:pPr>
            <a:r>
              <a:rPr lang="en-AU" sz="1600" dirty="0">
                <a:latin typeface="Calibri"/>
                <a:ea typeface="Calibri"/>
                <a:cs typeface="Calibri"/>
              </a:rPr>
              <a:t>This is about the person or entity involved in the transaction.</a:t>
            </a:r>
          </a:p>
          <a:p>
            <a:pPr marL="0" indent="0">
              <a:lnSpc>
                <a:spcPct val="100000"/>
              </a:lnSpc>
              <a:spcBef>
                <a:spcPts val="0"/>
              </a:spcBef>
              <a:buNone/>
            </a:pPr>
            <a:endParaRPr lang="en-AU" sz="1600" dirty="0"/>
          </a:p>
          <a:p>
            <a:pPr marL="0" indent="0">
              <a:lnSpc>
                <a:spcPct val="100000"/>
              </a:lnSpc>
              <a:spcBef>
                <a:spcPts val="0"/>
              </a:spcBef>
              <a:buNone/>
            </a:pPr>
            <a:r>
              <a:rPr lang="en-AU" sz="1600" b="1" dirty="0">
                <a:latin typeface="Calibri"/>
                <a:ea typeface="Calibri"/>
                <a:cs typeface="Calibri"/>
              </a:rPr>
              <a:t>Ask yourself: does this client’s behaviour, background or structure make sense?</a:t>
            </a:r>
          </a:p>
          <a:p>
            <a:pPr marL="0" indent="0">
              <a:lnSpc>
                <a:spcPct val="100000"/>
              </a:lnSpc>
              <a:spcBef>
                <a:spcPts val="0"/>
              </a:spcBef>
              <a:buNone/>
            </a:pPr>
            <a:endParaRPr lang="en-AU" sz="1600" dirty="0"/>
          </a:p>
          <a:p>
            <a:pPr marL="0" indent="0">
              <a:lnSpc>
                <a:spcPct val="100000"/>
              </a:lnSpc>
              <a:spcBef>
                <a:spcPts val="0"/>
              </a:spcBef>
              <a:buNone/>
            </a:pPr>
            <a:r>
              <a:rPr lang="en-AU" sz="1600" dirty="0">
                <a:latin typeface="Calibri"/>
                <a:ea typeface="Calibri"/>
                <a:cs typeface="Calibri"/>
              </a:rPr>
              <a:t>Customer risk increases when:</a:t>
            </a:r>
          </a:p>
          <a:p>
            <a:pPr>
              <a:lnSpc>
                <a:spcPct val="100000"/>
              </a:lnSpc>
              <a:spcBef>
                <a:spcPts val="600"/>
              </a:spcBef>
            </a:pPr>
            <a:r>
              <a:rPr lang="en-AU" sz="1600" dirty="0">
                <a:latin typeface="Calibri"/>
                <a:ea typeface="Calibri"/>
                <a:cs typeface="Calibri"/>
              </a:rPr>
              <a:t>you don’t clearly understand who they are</a:t>
            </a:r>
          </a:p>
          <a:p>
            <a:pPr>
              <a:lnSpc>
                <a:spcPct val="100000"/>
              </a:lnSpc>
              <a:spcBef>
                <a:spcPts val="600"/>
              </a:spcBef>
            </a:pPr>
            <a:r>
              <a:rPr lang="en-AU" sz="1600" dirty="0">
                <a:latin typeface="Calibri"/>
                <a:ea typeface="Calibri"/>
                <a:cs typeface="Calibri"/>
              </a:rPr>
              <a:t>their story doesn’t match their profile</a:t>
            </a:r>
          </a:p>
          <a:p>
            <a:pPr>
              <a:lnSpc>
                <a:spcPct val="100000"/>
              </a:lnSpc>
              <a:spcBef>
                <a:spcPts val="600"/>
              </a:spcBef>
            </a:pPr>
            <a:r>
              <a:rPr lang="en-AU" sz="1600" dirty="0">
                <a:latin typeface="Calibri"/>
                <a:ea typeface="Calibri"/>
                <a:cs typeface="Calibri"/>
              </a:rPr>
              <a:t>they are trying to stay hidden or distant.</a:t>
            </a:r>
          </a:p>
          <a:p>
            <a:pPr marL="0" indent="0">
              <a:lnSpc>
                <a:spcPct val="100000"/>
              </a:lnSpc>
              <a:spcBef>
                <a:spcPts val="600"/>
              </a:spcBef>
              <a:buNone/>
            </a:pPr>
            <a:br>
              <a:rPr lang="en-AU" sz="1600" dirty="0"/>
            </a:br>
            <a:endParaRPr lang="en-AU" sz="1200" dirty="0"/>
          </a:p>
        </p:txBody>
      </p:sp>
    </p:spTree>
    <p:extLst>
      <p:ext uri="{BB962C8B-B14F-4D97-AF65-F5344CB8AC3E}">
        <p14:creationId xmlns:p14="http://schemas.microsoft.com/office/powerpoint/2010/main" val="2798981405"/>
      </p:ext>
    </p:extLst>
  </p:cSld>
  <p:clrMapOvr>
    <a:masterClrMapping/>
  </p:clrMapOvr>
  <p:transition spd="slow">
    <p:push/>
  </p:transition>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45466B-6AE6-4FBA-BD7E-5DC406018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F41884-7D48-E2EE-1A64-EF4A30860B90}"/>
              </a:ext>
            </a:extLst>
          </p:cNvPr>
          <p:cNvSpPr>
            <a:spLocks noGrp="1"/>
          </p:cNvSpPr>
          <p:nvPr>
            <p:ph type="ctrTitle"/>
          </p:nvPr>
        </p:nvSpPr>
        <p:spPr>
          <a:xfrm>
            <a:off x="1247127" y="756861"/>
            <a:ext cx="2289116" cy="890545"/>
          </a:xfrm>
        </p:spPr>
        <p:txBody>
          <a:bodyPr>
            <a:normAutofit/>
          </a:bodyPr>
          <a:lstStyle/>
          <a:p>
            <a:r>
              <a:rPr lang="en-AU" sz="4000" dirty="0"/>
              <a:t>Activity</a:t>
            </a:r>
          </a:p>
        </p:txBody>
      </p:sp>
      <p:sp>
        <p:nvSpPr>
          <p:cNvPr id="3" name="Content Placeholder 2">
            <a:extLst>
              <a:ext uri="{FF2B5EF4-FFF2-40B4-BE49-F238E27FC236}">
                <a16:creationId xmlns:a16="http://schemas.microsoft.com/office/drawing/2014/main" id="{39499B3F-738F-B9EC-4147-042D60A4716D}"/>
              </a:ext>
            </a:extLst>
          </p:cNvPr>
          <p:cNvSpPr>
            <a:spLocks noGrp="1"/>
          </p:cNvSpPr>
          <p:nvPr>
            <p:ph type="subTitle" idx="1"/>
          </p:nvPr>
        </p:nvSpPr>
        <p:spPr>
          <a:xfrm>
            <a:off x="1247127" y="1936540"/>
            <a:ext cx="5222399" cy="2984920"/>
          </a:xfrm>
        </p:spPr>
        <p:txBody>
          <a:bodyPr vert="horz" lIns="91440" tIns="45720" rIns="91440" bIns="45720" rtlCol="0" anchor="t">
            <a:noAutofit/>
          </a:bodyPr>
          <a:lstStyle/>
          <a:p>
            <a:pPr marL="0" indent="0">
              <a:lnSpc>
                <a:spcPct val="100000"/>
              </a:lnSpc>
              <a:buNone/>
            </a:pPr>
            <a:r>
              <a:rPr lang="en-AU" sz="2400" dirty="0">
                <a:latin typeface="Calibri"/>
                <a:ea typeface="Calibri"/>
                <a:cs typeface="Calibri"/>
              </a:rPr>
              <a:t>Working in pairs, read through the </a:t>
            </a:r>
            <a:r>
              <a:rPr lang="en-AU" sz="2400" b="1" dirty="0">
                <a:latin typeface="Calibri"/>
                <a:ea typeface="Calibri"/>
                <a:cs typeface="Calibri"/>
              </a:rPr>
              <a:t>Customer risk section </a:t>
            </a:r>
            <a:r>
              <a:rPr lang="en-AU" sz="2400" dirty="0">
                <a:latin typeface="Calibri"/>
                <a:ea typeface="Calibri"/>
                <a:cs typeface="Calibri"/>
              </a:rPr>
              <a:t>of the quick reference guide</a:t>
            </a:r>
            <a:r>
              <a:rPr lang="en-AU" sz="2400" dirty="0"/>
              <a:t>.</a:t>
            </a:r>
          </a:p>
          <a:p>
            <a:pPr>
              <a:lnSpc>
                <a:spcPct val="100000"/>
              </a:lnSpc>
            </a:pPr>
            <a:endParaRPr lang="en-AU" sz="2400" b="1" dirty="0">
              <a:latin typeface="Calibri"/>
              <a:ea typeface="Calibri"/>
              <a:cs typeface="Calibri"/>
            </a:endParaRPr>
          </a:p>
          <a:p>
            <a:pPr marL="0" indent="0">
              <a:lnSpc>
                <a:spcPct val="100000"/>
              </a:lnSpc>
              <a:buNone/>
            </a:pPr>
            <a:r>
              <a:rPr lang="en-AU" sz="2400" b="1" dirty="0">
                <a:latin typeface="Calibri"/>
                <a:ea typeface="Calibri"/>
                <a:cs typeface="Calibri"/>
              </a:rPr>
              <a:t>Discussion: </a:t>
            </a:r>
            <a:r>
              <a:rPr lang="en-AU" sz="2400" dirty="0">
                <a:latin typeface="Calibri"/>
                <a:ea typeface="Calibri"/>
                <a:cs typeface="Calibri"/>
              </a:rPr>
              <a:t>Have you ever encountered any of these risks or indicators?</a:t>
            </a:r>
            <a:br>
              <a:rPr lang="en-AU" sz="2400" dirty="0"/>
            </a:br>
            <a:endParaRPr lang="en-AU" sz="2400" dirty="0"/>
          </a:p>
        </p:txBody>
      </p:sp>
      <p:sp>
        <p:nvSpPr>
          <p:cNvPr id="4" name="Slide Number Placeholder 3">
            <a:extLst>
              <a:ext uri="{FF2B5EF4-FFF2-40B4-BE49-F238E27FC236}">
                <a16:creationId xmlns:a16="http://schemas.microsoft.com/office/drawing/2014/main" id="{D38DB119-B4C5-F73E-A6EE-D240CB15A289}"/>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chemeClr val="tx2">
                    <a:lumMod val="50000"/>
                    <a:lumOff val="50000"/>
                  </a:schemeClr>
                </a:solidFill>
              </a:rPr>
              <a:pPr>
                <a:spcAft>
                  <a:spcPts val="600"/>
                </a:spcAft>
              </a:pPr>
              <a:t>113</a:t>
            </a:fld>
            <a:endParaRPr lang="en-US" dirty="0">
              <a:solidFill>
                <a:schemeClr val="tx2">
                  <a:lumMod val="50000"/>
                  <a:lumOff val="50000"/>
                </a:schemeClr>
              </a:solidFill>
            </a:endParaRPr>
          </a:p>
        </p:txBody>
      </p:sp>
      <p:grpSp>
        <p:nvGrpSpPr>
          <p:cNvPr id="5" name="Group 4">
            <a:extLst>
              <a:ext uri="{FF2B5EF4-FFF2-40B4-BE49-F238E27FC236}">
                <a16:creationId xmlns:a16="http://schemas.microsoft.com/office/drawing/2014/main" id="{BA5BB07C-7FE8-9669-26F4-CF3E1F46D053}"/>
              </a:ext>
            </a:extLst>
          </p:cNvPr>
          <p:cNvGrpSpPr/>
          <p:nvPr/>
        </p:nvGrpSpPr>
        <p:grpSpPr>
          <a:xfrm>
            <a:off x="11084204" y="93595"/>
            <a:ext cx="914400" cy="1175265"/>
            <a:chOff x="10906836" y="133066"/>
            <a:chExt cx="914400" cy="1175265"/>
          </a:xfrm>
          <a:solidFill>
            <a:srgbClr val="399598"/>
          </a:solidFill>
        </p:grpSpPr>
        <p:pic>
          <p:nvPicPr>
            <p:cNvPr id="10" name="Graphic 9" descr="Stopwatch 33% with solid fill">
              <a:extLst>
                <a:ext uri="{FF2B5EF4-FFF2-40B4-BE49-F238E27FC236}">
                  <a16:creationId xmlns:a16="http://schemas.microsoft.com/office/drawing/2014/main" id="{0300F0E8-6818-5957-4570-30C8CC89C7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12" name="TextBox 11">
              <a:extLst>
                <a:ext uri="{FF2B5EF4-FFF2-40B4-BE49-F238E27FC236}">
                  <a16:creationId xmlns:a16="http://schemas.microsoft.com/office/drawing/2014/main" id="{CC90D44E-C6E8-0F2B-ED1F-17C7B01F3231}"/>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1min</a:t>
              </a:r>
            </a:p>
          </p:txBody>
        </p:sp>
      </p:grpSp>
      <p:pic>
        <p:nvPicPr>
          <p:cNvPr id="8" name="Picture 7">
            <a:extLst>
              <a:ext uri="{FF2B5EF4-FFF2-40B4-BE49-F238E27FC236}">
                <a16:creationId xmlns:a16="http://schemas.microsoft.com/office/drawing/2014/main" id="{85EF3802-1773-4383-B243-907DE40D56F5}"/>
              </a:ext>
            </a:extLst>
          </p:cNvPr>
          <p:cNvPicPr>
            <a:picLocks noChangeAspect="1"/>
          </p:cNvPicPr>
          <p:nvPr/>
        </p:nvPicPr>
        <p:blipFill>
          <a:blip r:embed="rId4"/>
          <a:stretch>
            <a:fillRect/>
          </a:stretch>
        </p:blipFill>
        <p:spPr>
          <a:xfrm>
            <a:off x="7041076" y="681228"/>
            <a:ext cx="3850457" cy="5495544"/>
          </a:xfrm>
          <a:prstGeom prst="rect">
            <a:avLst/>
          </a:prstGeom>
        </p:spPr>
      </p:pic>
    </p:spTree>
    <p:extLst>
      <p:ext uri="{BB962C8B-B14F-4D97-AF65-F5344CB8AC3E}">
        <p14:creationId xmlns:p14="http://schemas.microsoft.com/office/powerpoint/2010/main" val="1582800401"/>
      </p:ext>
    </p:extLst>
  </p:cSld>
  <p:clrMapOvr>
    <a:masterClrMapping/>
  </p:clrMapOvr>
  <p:transition spd="slow">
    <p:push/>
  </p:transition>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6844AFE-21C0-9B31-8B63-E2FB2150FE96}"/>
              </a:ext>
            </a:extLst>
          </p:cNvPr>
          <p:cNvPicPr>
            <a:picLocks noGrp="1" noChangeAspect="1"/>
          </p:cNvPicPr>
          <p:nvPr>
            <p:ph type="pic" sz="quarter" idx="13"/>
          </p:nvPr>
        </p:nvPicPr>
        <p:blipFill>
          <a:blip r:embed="rId3"/>
          <a:srcRect l="18047" r="18047"/>
          <a:stretch>
            <a:fillRect/>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4" name="Slide Number Placeholder 3">
            <a:extLst>
              <a:ext uri="{FF2B5EF4-FFF2-40B4-BE49-F238E27FC236}">
                <a16:creationId xmlns:a16="http://schemas.microsoft.com/office/drawing/2014/main" id="{1DE2002F-6990-C520-D205-0398EE756158}"/>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114</a:t>
            </a:fld>
            <a:endParaRPr lang="en-US" dirty="0"/>
          </a:p>
        </p:txBody>
      </p:sp>
      <p:sp>
        <p:nvSpPr>
          <p:cNvPr id="2" name="Title 1">
            <a:extLst>
              <a:ext uri="{FF2B5EF4-FFF2-40B4-BE49-F238E27FC236}">
                <a16:creationId xmlns:a16="http://schemas.microsoft.com/office/drawing/2014/main" id="{CC11958F-B589-88F8-E09F-9353CE23FA18}"/>
              </a:ext>
            </a:extLst>
          </p:cNvPr>
          <p:cNvSpPr>
            <a:spLocks noGrp="1"/>
          </p:cNvSpPr>
          <p:nvPr>
            <p:ph type="title"/>
          </p:nvPr>
        </p:nvSpPr>
        <p:spPr>
          <a:xfrm>
            <a:off x="7663532" y="667892"/>
            <a:ext cx="4252973" cy="1366232"/>
          </a:xfrm>
        </p:spPr>
        <p:txBody>
          <a:bodyPr anchor="b">
            <a:noAutofit/>
          </a:bodyPr>
          <a:lstStyle/>
          <a:p>
            <a:r>
              <a:rPr lang="en-AU" dirty="0"/>
              <a:t>2. Service / transaction risk: what’s happening in the deal</a:t>
            </a:r>
          </a:p>
        </p:txBody>
      </p:sp>
      <p:sp>
        <p:nvSpPr>
          <p:cNvPr id="3" name="Content Placeholder 2">
            <a:extLst>
              <a:ext uri="{FF2B5EF4-FFF2-40B4-BE49-F238E27FC236}">
                <a16:creationId xmlns:a16="http://schemas.microsoft.com/office/drawing/2014/main" id="{E2ECC47F-F9A8-1A75-7367-F9C1DF92F378}"/>
              </a:ext>
            </a:extLst>
          </p:cNvPr>
          <p:cNvSpPr>
            <a:spLocks noGrp="1"/>
          </p:cNvSpPr>
          <p:nvPr>
            <p:ph sz="half" idx="1"/>
          </p:nvPr>
        </p:nvSpPr>
        <p:spPr>
          <a:xfrm>
            <a:off x="7663531" y="2380223"/>
            <a:ext cx="4252973" cy="3630027"/>
          </a:xfrm>
        </p:spPr>
        <p:txBody>
          <a:bodyPr vert="horz" lIns="91440" tIns="45720" rIns="91440" bIns="45720" rtlCol="0" anchor="t">
            <a:noAutofit/>
          </a:bodyPr>
          <a:lstStyle/>
          <a:p>
            <a:pPr marL="0" indent="0">
              <a:lnSpc>
                <a:spcPct val="100000"/>
              </a:lnSpc>
              <a:buNone/>
            </a:pPr>
            <a:r>
              <a:rPr lang="en-AU" sz="1800" dirty="0">
                <a:latin typeface="Calibri"/>
                <a:ea typeface="Calibri"/>
                <a:cs typeface="Calibri"/>
              </a:rPr>
              <a:t>This is about the transaction itself – how the deal is structured and how money moves.</a:t>
            </a:r>
          </a:p>
          <a:p>
            <a:pPr marL="0" indent="0">
              <a:lnSpc>
                <a:spcPct val="100000"/>
              </a:lnSpc>
              <a:spcBef>
                <a:spcPts val="0"/>
              </a:spcBef>
              <a:buNone/>
            </a:pPr>
            <a:endParaRPr lang="en-AU" sz="1800" dirty="0"/>
          </a:p>
          <a:p>
            <a:pPr marL="0" indent="0">
              <a:lnSpc>
                <a:spcPct val="100000"/>
              </a:lnSpc>
              <a:buNone/>
            </a:pPr>
            <a:r>
              <a:rPr lang="en-AU" sz="1800" b="1" dirty="0">
                <a:latin typeface="Calibri"/>
                <a:ea typeface="Calibri"/>
                <a:cs typeface="Calibri"/>
              </a:rPr>
              <a:t>Ask yourself: does this deal make sense?</a:t>
            </a:r>
          </a:p>
          <a:p>
            <a:pPr marL="0" indent="0">
              <a:lnSpc>
                <a:spcPct val="100000"/>
              </a:lnSpc>
              <a:spcBef>
                <a:spcPts val="0"/>
              </a:spcBef>
              <a:buNone/>
            </a:pPr>
            <a:endParaRPr lang="en-AU" sz="1800" dirty="0"/>
          </a:p>
          <a:p>
            <a:pPr marL="0" indent="0">
              <a:lnSpc>
                <a:spcPct val="100000"/>
              </a:lnSpc>
              <a:buNone/>
            </a:pPr>
            <a:r>
              <a:rPr lang="en-AU" sz="1800" dirty="0">
                <a:latin typeface="Calibri"/>
                <a:ea typeface="Calibri"/>
                <a:cs typeface="Calibri"/>
              </a:rPr>
              <a:t>Transaction risk increases when the:</a:t>
            </a:r>
          </a:p>
          <a:p>
            <a:pPr>
              <a:lnSpc>
                <a:spcPct val="100000"/>
              </a:lnSpc>
            </a:pPr>
            <a:r>
              <a:rPr lang="en-AU" sz="1800" dirty="0">
                <a:latin typeface="Calibri"/>
                <a:ea typeface="Calibri"/>
                <a:cs typeface="Calibri"/>
              </a:rPr>
              <a:t>money flow is unusual or unclear</a:t>
            </a:r>
          </a:p>
          <a:p>
            <a:pPr>
              <a:lnSpc>
                <a:spcPct val="100000"/>
              </a:lnSpc>
            </a:pPr>
            <a:r>
              <a:rPr lang="en-AU" sz="1800" dirty="0">
                <a:latin typeface="Calibri"/>
                <a:ea typeface="Calibri"/>
                <a:cs typeface="Calibri"/>
              </a:rPr>
              <a:t>deal is overly complex or rushed</a:t>
            </a:r>
          </a:p>
          <a:p>
            <a:pPr>
              <a:lnSpc>
                <a:spcPct val="100000"/>
              </a:lnSpc>
            </a:pPr>
            <a:r>
              <a:rPr lang="en-AU" sz="1800" dirty="0">
                <a:latin typeface="Calibri"/>
                <a:ea typeface="Calibri"/>
                <a:cs typeface="Calibri"/>
              </a:rPr>
              <a:t>structure doesn’t have a clear commercial reason.</a:t>
            </a:r>
          </a:p>
          <a:p>
            <a:pPr marL="0" indent="0">
              <a:lnSpc>
                <a:spcPct val="100000"/>
              </a:lnSpc>
              <a:spcBef>
                <a:spcPts val="0"/>
              </a:spcBef>
              <a:buNone/>
            </a:pPr>
            <a:endParaRPr lang="en-AU" sz="1800" dirty="0"/>
          </a:p>
          <a:p>
            <a:pPr marL="0" indent="0">
              <a:lnSpc>
                <a:spcPct val="100000"/>
              </a:lnSpc>
              <a:buNone/>
            </a:pPr>
            <a:endParaRPr lang="en-AU" sz="1800" dirty="0"/>
          </a:p>
        </p:txBody>
      </p:sp>
    </p:spTree>
    <p:extLst>
      <p:ext uri="{BB962C8B-B14F-4D97-AF65-F5344CB8AC3E}">
        <p14:creationId xmlns:p14="http://schemas.microsoft.com/office/powerpoint/2010/main" val="543249752"/>
      </p:ext>
    </p:extLst>
  </p:cSld>
  <p:clrMapOvr>
    <a:masterClrMapping/>
  </p:clrMapOvr>
  <p:transition spd="slow">
    <p:push/>
  </p:transition>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256C67-61FC-081B-2B8F-B5485C94DF7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71CC8-3386-EACC-9813-03B70F7A0FF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chemeClr val="tx2">
                    <a:lumMod val="50000"/>
                    <a:lumOff val="50000"/>
                  </a:schemeClr>
                </a:solidFill>
              </a:rPr>
              <a:pPr>
                <a:spcAft>
                  <a:spcPts val="600"/>
                </a:spcAft>
              </a:pPr>
              <a:t>115</a:t>
            </a:fld>
            <a:endParaRPr lang="en-US" dirty="0">
              <a:solidFill>
                <a:schemeClr val="tx2">
                  <a:lumMod val="50000"/>
                  <a:lumOff val="50000"/>
                </a:schemeClr>
              </a:solidFill>
            </a:endParaRPr>
          </a:p>
        </p:txBody>
      </p:sp>
      <p:pic>
        <p:nvPicPr>
          <p:cNvPr id="7" name="Picture 6">
            <a:extLst>
              <a:ext uri="{FF2B5EF4-FFF2-40B4-BE49-F238E27FC236}">
                <a16:creationId xmlns:a16="http://schemas.microsoft.com/office/drawing/2014/main" id="{D83661CE-5C31-9F49-78FC-373135385B58}"/>
              </a:ext>
            </a:extLst>
          </p:cNvPr>
          <p:cNvPicPr>
            <a:picLocks noChangeAspect="1"/>
          </p:cNvPicPr>
          <p:nvPr/>
        </p:nvPicPr>
        <p:blipFill>
          <a:blip r:embed="rId3"/>
          <a:stretch>
            <a:fillRect/>
          </a:stretch>
        </p:blipFill>
        <p:spPr>
          <a:xfrm>
            <a:off x="7061787" y="681228"/>
            <a:ext cx="3848671" cy="5495544"/>
          </a:xfrm>
          <a:prstGeom prst="rect">
            <a:avLst/>
          </a:prstGeom>
        </p:spPr>
      </p:pic>
      <p:sp>
        <p:nvSpPr>
          <p:cNvPr id="10" name="Title 1">
            <a:extLst>
              <a:ext uri="{FF2B5EF4-FFF2-40B4-BE49-F238E27FC236}">
                <a16:creationId xmlns:a16="http://schemas.microsoft.com/office/drawing/2014/main" id="{B421926A-2A80-937D-B692-306409EF09A4}"/>
              </a:ext>
            </a:extLst>
          </p:cNvPr>
          <p:cNvSpPr txBox="1">
            <a:spLocks/>
          </p:cNvSpPr>
          <p:nvPr/>
        </p:nvSpPr>
        <p:spPr>
          <a:xfrm>
            <a:off x="1247127" y="756861"/>
            <a:ext cx="2289116" cy="89054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accent6"/>
                </a:solidFill>
                <a:latin typeface="Arial" panose="020B0604020202020204" pitchFamily="34" charset="0"/>
                <a:ea typeface="+mj-ea"/>
                <a:cs typeface="Arial" panose="020B0604020202020204" pitchFamily="34" charset="0"/>
              </a:defRPr>
            </a:lvl1pPr>
          </a:lstStyle>
          <a:p>
            <a:r>
              <a:rPr lang="en-AU" sz="4000"/>
              <a:t>Activity</a:t>
            </a:r>
            <a:endParaRPr lang="en-AU" sz="4000" dirty="0"/>
          </a:p>
        </p:txBody>
      </p:sp>
      <p:sp>
        <p:nvSpPr>
          <p:cNvPr id="13" name="Content Placeholder 2">
            <a:extLst>
              <a:ext uri="{FF2B5EF4-FFF2-40B4-BE49-F238E27FC236}">
                <a16:creationId xmlns:a16="http://schemas.microsoft.com/office/drawing/2014/main" id="{BB67F661-32B6-6886-5138-5221C61AFB34}"/>
              </a:ext>
            </a:extLst>
          </p:cNvPr>
          <p:cNvSpPr>
            <a:spLocks noGrp="1"/>
          </p:cNvSpPr>
          <p:nvPr>
            <p:ph type="subTitle" idx="1"/>
          </p:nvPr>
        </p:nvSpPr>
        <p:spPr>
          <a:xfrm>
            <a:off x="1247127" y="1936540"/>
            <a:ext cx="5222399" cy="2984920"/>
          </a:xfrm>
        </p:spPr>
        <p:txBody>
          <a:bodyPr vert="horz" lIns="91440" tIns="45720" rIns="91440" bIns="45720" rtlCol="0" anchor="t">
            <a:noAutofit/>
          </a:bodyPr>
          <a:lstStyle/>
          <a:p>
            <a:pPr marL="0" indent="0">
              <a:lnSpc>
                <a:spcPct val="100000"/>
              </a:lnSpc>
              <a:buNone/>
            </a:pPr>
            <a:r>
              <a:rPr lang="en-AU" sz="2400" dirty="0">
                <a:latin typeface="Calibri"/>
                <a:ea typeface="Calibri"/>
                <a:cs typeface="Calibri"/>
              </a:rPr>
              <a:t>Working in pairs, read through the </a:t>
            </a:r>
            <a:r>
              <a:rPr lang="en-AU" sz="2400" b="1" dirty="0">
                <a:latin typeface="Calibri"/>
                <a:ea typeface="Calibri"/>
                <a:cs typeface="Calibri"/>
              </a:rPr>
              <a:t>Service/transaction risk section </a:t>
            </a:r>
            <a:r>
              <a:rPr lang="en-AU" sz="2400" dirty="0">
                <a:latin typeface="Calibri"/>
                <a:ea typeface="Calibri"/>
                <a:cs typeface="Calibri"/>
              </a:rPr>
              <a:t>of the quick reference guide</a:t>
            </a:r>
            <a:r>
              <a:rPr lang="en-AU" sz="2400" dirty="0"/>
              <a:t>.</a:t>
            </a:r>
          </a:p>
          <a:p>
            <a:pPr>
              <a:lnSpc>
                <a:spcPct val="100000"/>
              </a:lnSpc>
            </a:pPr>
            <a:endParaRPr lang="en-AU" sz="2400" b="1" dirty="0">
              <a:latin typeface="Calibri"/>
              <a:ea typeface="Calibri"/>
              <a:cs typeface="Calibri"/>
            </a:endParaRPr>
          </a:p>
          <a:p>
            <a:pPr marL="0" indent="0">
              <a:lnSpc>
                <a:spcPct val="100000"/>
              </a:lnSpc>
              <a:buNone/>
            </a:pPr>
            <a:r>
              <a:rPr lang="en-AU" sz="2400" b="1" dirty="0">
                <a:latin typeface="Calibri"/>
                <a:ea typeface="Calibri"/>
                <a:cs typeface="Calibri"/>
              </a:rPr>
              <a:t>Discussion: </a:t>
            </a:r>
            <a:r>
              <a:rPr lang="en-AU" sz="2400" dirty="0">
                <a:latin typeface="Calibri"/>
                <a:ea typeface="Calibri"/>
                <a:cs typeface="Calibri"/>
              </a:rPr>
              <a:t>Have you ever encountered any of these risks or indicators?</a:t>
            </a:r>
            <a:br>
              <a:rPr lang="en-AU" sz="2400" dirty="0"/>
            </a:br>
            <a:endParaRPr lang="en-AU" sz="2400" dirty="0"/>
          </a:p>
        </p:txBody>
      </p:sp>
      <p:sp>
        <p:nvSpPr>
          <p:cNvPr id="20" name="TextBox 19">
            <a:extLst>
              <a:ext uri="{FF2B5EF4-FFF2-40B4-BE49-F238E27FC236}">
                <a16:creationId xmlns:a16="http://schemas.microsoft.com/office/drawing/2014/main" id="{302822BB-98B8-E16D-8163-05B81A8DCB92}"/>
              </a:ext>
            </a:extLst>
          </p:cNvPr>
          <p:cNvSpPr txBox="1"/>
          <p:nvPr/>
        </p:nvSpPr>
        <p:spPr>
          <a:xfrm>
            <a:off x="11084204" y="899528"/>
            <a:ext cx="914400" cy="369332"/>
          </a:xfrm>
          <a:prstGeom prst="rect">
            <a:avLst/>
          </a:prstGeom>
          <a:noFill/>
        </p:spPr>
        <p:txBody>
          <a:bodyPr wrap="square" rtlCol="0">
            <a:spAutoFit/>
          </a:bodyPr>
          <a:lstStyle/>
          <a:p>
            <a:pPr algn="ctr"/>
            <a:r>
              <a:rPr lang="en-AU" dirty="0">
                <a:solidFill>
                  <a:srgbClr val="399598"/>
                </a:solidFill>
              </a:rPr>
              <a:t>1min</a:t>
            </a:r>
          </a:p>
        </p:txBody>
      </p:sp>
      <p:grpSp>
        <p:nvGrpSpPr>
          <p:cNvPr id="21" name="Group 20">
            <a:extLst>
              <a:ext uri="{FF2B5EF4-FFF2-40B4-BE49-F238E27FC236}">
                <a16:creationId xmlns:a16="http://schemas.microsoft.com/office/drawing/2014/main" id="{EDEFA438-0254-FF9E-B5ED-1733C458F31F}"/>
              </a:ext>
            </a:extLst>
          </p:cNvPr>
          <p:cNvGrpSpPr/>
          <p:nvPr/>
        </p:nvGrpSpPr>
        <p:grpSpPr>
          <a:xfrm>
            <a:off x="11084204" y="93595"/>
            <a:ext cx="914400" cy="1175265"/>
            <a:chOff x="10906836" y="133066"/>
            <a:chExt cx="914400" cy="1175265"/>
          </a:xfrm>
          <a:solidFill>
            <a:srgbClr val="399598"/>
          </a:solidFill>
        </p:grpSpPr>
        <p:pic>
          <p:nvPicPr>
            <p:cNvPr id="22" name="Graphic 21" descr="Stopwatch 33% with solid fill">
              <a:extLst>
                <a:ext uri="{FF2B5EF4-FFF2-40B4-BE49-F238E27FC236}">
                  <a16:creationId xmlns:a16="http://schemas.microsoft.com/office/drawing/2014/main" id="{DDFAD5C6-9483-F8D5-D4D9-BCE0A338AB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06836" y="133066"/>
              <a:ext cx="914400" cy="914400"/>
            </a:xfrm>
            <a:prstGeom prst="rect">
              <a:avLst/>
            </a:prstGeom>
          </p:spPr>
        </p:pic>
        <p:sp>
          <p:nvSpPr>
            <p:cNvPr id="23" name="TextBox 22">
              <a:extLst>
                <a:ext uri="{FF2B5EF4-FFF2-40B4-BE49-F238E27FC236}">
                  <a16:creationId xmlns:a16="http://schemas.microsoft.com/office/drawing/2014/main" id="{A466B1AF-4240-B7A7-1EA7-D1E8FE1B2D56}"/>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1min</a:t>
              </a:r>
            </a:p>
          </p:txBody>
        </p:sp>
      </p:grpSp>
    </p:spTree>
    <p:extLst>
      <p:ext uri="{BB962C8B-B14F-4D97-AF65-F5344CB8AC3E}">
        <p14:creationId xmlns:p14="http://schemas.microsoft.com/office/powerpoint/2010/main" val="2837291344"/>
      </p:ext>
    </p:extLst>
  </p:cSld>
  <p:clrMapOvr>
    <a:masterClrMapping/>
  </p:clrMapOvr>
  <p:transition spd="slow">
    <p:push/>
  </p:transition>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00B65C6-7674-F728-3CCB-83439296C578}"/>
              </a:ext>
            </a:extLst>
          </p:cNvPr>
          <p:cNvPicPr>
            <a:picLocks noGrp="1" noChangeAspect="1"/>
          </p:cNvPicPr>
          <p:nvPr>
            <p:ph type="pic" idx="13"/>
          </p:nvPr>
        </p:nvPicPr>
        <p:blipFill rotWithShape="1">
          <a:blip r:embed="rId3"/>
          <a:srcRect l="17416" r="23320"/>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2" name="Title 1">
            <a:extLst>
              <a:ext uri="{FF2B5EF4-FFF2-40B4-BE49-F238E27FC236}">
                <a16:creationId xmlns:a16="http://schemas.microsoft.com/office/drawing/2014/main" id="{DE5E7B68-62EC-FB97-DC64-9E91FA7DEABC}"/>
              </a:ext>
            </a:extLst>
          </p:cNvPr>
          <p:cNvSpPr>
            <a:spLocks noGrp="1"/>
          </p:cNvSpPr>
          <p:nvPr>
            <p:ph type="title"/>
          </p:nvPr>
        </p:nvSpPr>
        <p:spPr>
          <a:xfrm>
            <a:off x="541663" y="535536"/>
            <a:ext cx="4930146" cy="1549776"/>
          </a:xfrm>
        </p:spPr>
        <p:txBody>
          <a:bodyPr anchor="b">
            <a:noAutofit/>
          </a:bodyPr>
          <a:lstStyle/>
          <a:p>
            <a:r>
              <a:rPr lang="en-AU" sz="3200" dirty="0"/>
              <a:t>3. Delivery channel risk – how the deal is being done</a:t>
            </a:r>
          </a:p>
        </p:txBody>
      </p:sp>
      <p:sp>
        <p:nvSpPr>
          <p:cNvPr id="3" name="Content Placeholder 2">
            <a:extLst>
              <a:ext uri="{FF2B5EF4-FFF2-40B4-BE49-F238E27FC236}">
                <a16:creationId xmlns:a16="http://schemas.microsoft.com/office/drawing/2014/main" id="{4E95EC40-C28A-341F-B360-AE9656F88960}"/>
              </a:ext>
            </a:extLst>
          </p:cNvPr>
          <p:cNvSpPr>
            <a:spLocks noGrp="1"/>
          </p:cNvSpPr>
          <p:nvPr>
            <p:ph sz="half" idx="1"/>
          </p:nvPr>
        </p:nvSpPr>
        <p:spPr>
          <a:xfrm>
            <a:off x="541663" y="2110742"/>
            <a:ext cx="4725865" cy="4211722"/>
          </a:xfrm>
        </p:spPr>
        <p:txBody>
          <a:bodyPr anchor="t">
            <a:noAutofit/>
          </a:bodyPr>
          <a:lstStyle/>
          <a:p>
            <a:pPr marL="0" indent="0">
              <a:lnSpc>
                <a:spcPct val="100000"/>
              </a:lnSpc>
              <a:spcBef>
                <a:spcPts val="500"/>
              </a:spcBef>
              <a:buNone/>
            </a:pPr>
            <a:r>
              <a:rPr lang="en-AU" sz="2000" dirty="0"/>
              <a:t>This is about how the client interacts with you and how the transaction is conducted.</a:t>
            </a:r>
            <a:endParaRPr lang="en-US" sz="2000" dirty="0"/>
          </a:p>
          <a:p>
            <a:pPr marL="0" indent="0">
              <a:lnSpc>
                <a:spcPct val="100000"/>
              </a:lnSpc>
              <a:spcBef>
                <a:spcPts val="500"/>
              </a:spcBef>
              <a:buNone/>
            </a:pPr>
            <a:endParaRPr lang="en-AU" sz="2000" dirty="0">
              <a:latin typeface="Calibri"/>
              <a:ea typeface="Calibri"/>
              <a:cs typeface="Calibri"/>
            </a:endParaRPr>
          </a:p>
          <a:p>
            <a:pPr marL="0" indent="0">
              <a:lnSpc>
                <a:spcPct val="100000"/>
              </a:lnSpc>
              <a:spcBef>
                <a:spcPts val="500"/>
              </a:spcBef>
              <a:buNone/>
            </a:pPr>
            <a:r>
              <a:rPr lang="en-AU" sz="2000" b="1" dirty="0"/>
              <a:t>Ask yourself: why is this being done this way?</a:t>
            </a:r>
          </a:p>
          <a:p>
            <a:pPr marL="0" indent="0">
              <a:lnSpc>
                <a:spcPct val="100000"/>
              </a:lnSpc>
              <a:spcBef>
                <a:spcPts val="500"/>
              </a:spcBef>
              <a:buNone/>
            </a:pPr>
            <a:endParaRPr lang="en-AU" sz="2000" dirty="0">
              <a:latin typeface="Calibri"/>
              <a:ea typeface="Calibri"/>
              <a:cs typeface="Calibri"/>
            </a:endParaRPr>
          </a:p>
          <a:p>
            <a:pPr marL="0" indent="0">
              <a:lnSpc>
                <a:spcPct val="100000"/>
              </a:lnSpc>
              <a:spcBef>
                <a:spcPts val="500"/>
              </a:spcBef>
              <a:buNone/>
            </a:pPr>
            <a:r>
              <a:rPr lang="en-AU" sz="2000" dirty="0"/>
              <a:t>Channel risk increases when:</a:t>
            </a:r>
          </a:p>
          <a:p>
            <a:pPr marL="514350" indent="-285750">
              <a:lnSpc>
                <a:spcPct val="100000"/>
              </a:lnSpc>
              <a:spcBef>
                <a:spcPts val="500"/>
              </a:spcBef>
            </a:pPr>
            <a:r>
              <a:rPr lang="en-AU" sz="2000" dirty="0"/>
              <a:t>the client avoids face-to-face contact</a:t>
            </a:r>
          </a:p>
          <a:p>
            <a:pPr marL="514350" indent="-285750">
              <a:lnSpc>
                <a:spcPct val="100000"/>
              </a:lnSpc>
              <a:spcBef>
                <a:spcPts val="500"/>
              </a:spcBef>
            </a:pPr>
            <a:r>
              <a:rPr lang="en-AU" sz="2000" dirty="0"/>
              <a:t>they use intermediaries to distance themselves</a:t>
            </a:r>
          </a:p>
          <a:p>
            <a:pPr marL="514350" indent="-285750">
              <a:lnSpc>
                <a:spcPct val="100000"/>
              </a:lnSpc>
              <a:spcBef>
                <a:spcPts val="500"/>
              </a:spcBef>
            </a:pPr>
            <a:r>
              <a:rPr lang="en-AU" sz="2000" dirty="0"/>
              <a:t>communication is limited or controlled.</a:t>
            </a:r>
          </a:p>
          <a:p>
            <a:pPr indent="0">
              <a:lnSpc>
                <a:spcPct val="100000"/>
              </a:lnSpc>
              <a:spcBef>
                <a:spcPts val="500"/>
              </a:spcBef>
            </a:pPr>
            <a:endParaRPr lang="en-AU" sz="2000" dirty="0">
              <a:latin typeface="Calibri"/>
              <a:ea typeface="Calibri"/>
              <a:cs typeface="Calibri"/>
            </a:endParaRPr>
          </a:p>
        </p:txBody>
      </p:sp>
    </p:spTree>
    <p:extLst>
      <p:ext uri="{BB962C8B-B14F-4D97-AF65-F5344CB8AC3E}">
        <p14:creationId xmlns:p14="http://schemas.microsoft.com/office/powerpoint/2010/main" val="623700283"/>
      </p:ext>
    </p:extLst>
  </p:cSld>
  <p:clrMapOvr>
    <a:masterClrMapping/>
  </p:clrMapOvr>
  <p:transition spd="slow">
    <p:push/>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1E98C-E0D2-2E6C-8ED1-B4704E4C350E}"/>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B7042A-BF2F-5603-A787-B02DB2115BC8}"/>
              </a:ext>
            </a:extLst>
          </p:cNvPr>
          <p:cNvSpPr>
            <a:spLocks noGrp="1"/>
          </p:cNvSpPr>
          <p:nvPr>
            <p:ph type="sldNum" sz="quarter" idx="12"/>
          </p:nvPr>
        </p:nvSpPr>
        <p:spPr/>
        <p:txBody>
          <a:bodyPr/>
          <a:lstStyle/>
          <a:p>
            <a:fld id="{B2DC25EE-239B-4C5F-AAD1-255A7D5F1EE2}" type="slidenum">
              <a:rPr lang="en-US" smtClean="0"/>
              <a:pPr/>
              <a:t>117</a:t>
            </a:fld>
            <a:endParaRPr lang="en-US" dirty="0"/>
          </a:p>
        </p:txBody>
      </p:sp>
      <p:pic>
        <p:nvPicPr>
          <p:cNvPr id="3" name="Picture 2">
            <a:extLst>
              <a:ext uri="{FF2B5EF4-FFF2-40B4-BE49-F238E27FC236}">
                <a16:creationId xmlns:a16="http://schemas.microsoft.com/office/drawing/2014/main" id="{462C48BE-4D6F-584A-04A7-6904808E3302}"/>
              </a:ext>
            </a:extLst>
          </p:cNvPr>
          <p:cNvPicPr>
            <a:picLocks noChangeAspect="1"/>
          </p:cNvPicPr>
          <p:nvPr/>
        </p:nvPicPr>
        <p:blipFill>
          <a:blip r:embed="rId3"/>
          <a:stretch>
            <a:fillRect/>
          </a:stretch>
        </p:blipFill>
        <p:spPr>
          <a:xfrm>
            <a:off x="7013111" y="668268"/>
            <a:ext cx="3883489" cy="5521464"/>
          </a:xfrm>
          <a:prstGeom prst="rect">
            <a:avLst/>
          </a:prstGeom>
        </p:spPr>
      </p:pic>
      <p:sp>
        <p:nvSpPr>
          <p:cNvPr id="2" name="Title 1">
            <a:extLst>
              <a:ext uri="{FF2B5EF4-FFF2-40B4-BE49-F238E27FC236}">
                <a16:creationId xmlns:a16="http://schemas.microsoft.com/office/drawing/2014/main" id="{68FA811B-92A2-0CC3-C660-C194B65C021F}"/>
              </a:ext>
            </a:extLst>
          </p:cNvPr>
          <p:cNvSpPr>
            <a:spLocks noGrp="1"/>
          </p:cNvSpPr>
          <p:nvPr>
            <p:ph type="ctrTitle"/>
          </p:nvPr>
        </p:nvSpPr>
        <p:spPr>
          <a:xfrm>
            <a:off x="1247127" y="756861"/>
            <a:ext cx="2289116" cy="890545"/>
          </a:xfrm>
        </p:spPr>
        <p:txBody>
          <a:bodyPr>
            <a:normAutofit/>
          </a:bodyPr>
          <a:lstStyle/>
          <a:p>
            <a:r>
              <a:rPr lang="en-AU" sz="4000" dirty="0"/>
              <a:t>Activity</a:t>
            </a:r>
          </a:p>
        </p:txBody>
      </p:sp>
      <p:sp>
        <p:nvSpPr>
          <p:cNvPr id="4" name="Content Placeholder 2">
            <a:extLst>
              <a:ext uri="{FF2B5EF4-FFF2-40B4-BE49-F238E27FC236}">
                <a16:creationId xmlns:a16="http://schemas.microsoft.com/office/drawing/2014/main" id="{FA08A328-041E-DC1F-7364-FFB73374FDE2}"/>
              </a:ext>
            </a:extLst>
          </p:cNvPr>
          <p:cNvSpPr>
            <a:spLocks noGrp="1"/>
          </p:cNvSpPr>
          <p:nvPr>
            <p:ph type="subTitle" idx="1"/>
          </p:nvPr>
        </p:nvSpPr>
        <p:spPr>
          <a:xfrm>
            <a:off x="1247127" y="1936540"/>
            <a:ext cx="5222399" cy="2984920"/>
          </a:xfrm>
        </p:spPr>
        <p:txBody>
          <a:bodyPr vert="horz" lIns="91440" tIns="45720" rIns="91440" bIns="45720" rtlCol="0" anchor="t">
            <a:noAutofit/>
          </a:bodyPr>
          <a:lstStyle/>
          <a:p>
            <a:pPr marL="0" indent="0">
              <a:lnSpc>
                <a:spcPct val="100000"/>
              </a:lnSpc>
              <a:buNone/>
            </a:pPr>
            <a:r>
              <a:rPr lang="en-AU" sz="2400" dirty="0">
                <a:latin typeface="Calibri"/>
                <a:ea typeface="Calibri"/>
                <a:cs typeface="Calibri"/>
              </a:rPr>
              <a:t>Working in pairs, read through the </a:t>
            </a:r>
            <a:r>
              <a:rPr lang="en-AU" sz="2400" b="1" dirty="0">
                <a:latin typeface="Calibri"/>
                <a:ea typeface="Calibri"/>
                <a:cs typeface="Calibri"/>
              </a:rPr>
              <a:t>Delivery channel risk section </a:t>
            </a:r>
            <a:r>
              <a:rPr lang="en-AU" sz="2400" dirty="0">
                <a:latin typeface="Calibri"/>
                <a:ea typeface="Calibri"/>
                <a:cs typeface="Calibri"/>
              </a:rPr>
              <a:t>of the quick reference guide</a:t>
            </a:r>
            <a:r>
              <a:rPr lang="en-AU" sz="2400" dirty="0"/>
              <a:t>.</a:t>
            </a:r>
          </a:p>
          <a:p>
            <a:pPr>
              <a:lnSpc>
                <a:spcPct val="100000"/>
              </a:lnSpc>
            </a:pPr>
            <a:endParaRPr lang="en-AU" sz="2400" b="1" dirty="0">
              <a:latin typeface="Calibri"/>
              <a:ea typeface="Calibri"/>
              <a:cs typeface="Calibri"/>
            </a:endParaRPr>
          </a:p>
          <a:p>
            <a:pPr marL="0" indent="0">
              <a:lnSpc>
                <a:spcPct val="100000"/>
              </a:lnSpc>
              <a:buNone/>
            </a:pPr>
            <a:r>
              <a:rPr lang="en-AU" sz="2400" b="1" dirty="0">
                <a:latin typeface="Calibri"/>
                <a:ea typeface="Calibri"/>
                <a:cs typeface="Calibri"/>
              </a:rPr>
              <a:t>Discussion: </a:t>
            </a:r>
            <a:r>
              <a:rPr lang="en-AU" sz="2400" dirty="0">
                <a:latin typeface="Calibri"/>
                <a:ea typeface="Calibri"/>
                <a:cs typeface="Calibri"/>
              </a:rPr>
              <a:t>Have you ever encountered any of these risks or indicators?</a:t>
            </a:r>
            <a:br>
              <a:rPr lang="en-AU" sz="2400" dirty="0"/>
            </a:br>
            <a:endParaRPr lang="en-AU" sz="2400" dirty="0"/>
          </a:p>
        </p:txBody>
      </p:sp>
      <p:sp>
        <p:nvSpPr>
          <p:cNvPr id="5" name="TextBox 4">
            <a:extLst>
              <a:ext uri="{FF2B5EF4-FFF2-40B4-BE49-F238E27FC236}">
                <a16:creationId xmlns:a16="http://schemas.microsoft.com/office/drawing/2014/main" id="{C31DEF22-FFDA-36D9-05C1-A589D5055123}"/>
              </a:ext>
            </a:extLst>
          </p:cNvPr>
          <p:cNvSpPr txBox="1"/>
          <p:nvPr/>
        </p:nvSpPr>
        <p:spPr>
          <a:xfrm>
            <a:off x="11084204" y="899528"/>
            <a:ext cx="914400" cy="369332"/>
          </a:xfrm>
          <a:prstGeom prst="rect">
            <a:avLst/>
          </a:prstGeom>
          <a:noFill/>
        </p:spPr>
        <p:txBody>
          <a:bodyPr wrap="square" rtlCol="0">
            <a:spAutoFit/>
          </a:bodyPr>
          <a:lstStyle/>
          <a:p>
            <a:pPr algn="ctr"/>
            <a:r>
              <a:rPr lang="en-AU" dirty="0">
                <a:solidFill>
                  <a:srgbClr val="399598"/>
                </a:solidFill>
              </a:rPr>
              <a:t>1min</a:t>
            </a:r>
          </a:p>
        </p:txBody>
      </p:sp>
      <p:grpSp>
        <p:nvGrpSpPr>
          <p:cNvPr id="7" name="Group 6">
            <a:extLst>
              <a:ext uri="{FF2B5EF4-FFF2-40B4-BE49-F238E27FC236}">
                <a16:creationId xmlns:a16="http://schemas.microsoft.com/office/drawing/2014/main" id="{214795BC-A4B3-CDAC-906B-1564CFD112C7}"/>
              </a:ext>
            </a:extLst>
          </p:cNvPr>
          <p:cNvGrpSpPr/>
          <p:nvPr/>
        </p:nvGrpSpPr>
        <p:grpSpPr>
          <a:xfrm>
            <a:off x="11084204" y="93595"/>
            <a:ext cx="914400" cy="1175265"/>
            <a:chOff x="10906836" y="133066"/>
            <a:chExt cx="914400" cy="1175265"/>
          </a:xfrm>
          <a:solidFill>
            <a:srgbClr val="399598"/>
          </a:solidFill>
        </p:grpSpPr>
        <p:pic>
          <p:nvPicPr>
            <p:cNvPr id="8" name="Graphic 7" descr="Stopwatch 33% with solid fill">
              <a:extLst>
                <a:ext uri="{FF2B5EF4-FFF2-40B4-BE49-F238E27FC236}">
                  <a16:creationId xmlns:a16="http://schemas.microsoft.com/office/drawing/2014/main" id="{E0CB43AF-8415-76D7-0681-80A490372E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06836" y="133066"/>
              <a:ext cx="914400" cy="914400"/>
            </a:xfrm>
            <a:prstGeom prst="rect">
              <a:avLst/>
            </a:prstGeom>
          </p:spPr>
        </p:pic>
        <p:sp>
          <p:nvSpPr>
            <p:cNvPr id="9" name="TextBox 8">
              <a:extLst>
                <a:ext uri="{FF2B5EF4-FFF2-40B4-BE49-F238E27FC236}">
                  <a16:creationId xmlns:a16="http://schemas.microsoft.com/office/drawing/2014/main" id="{8745FE30-BEBD-B8EE-2E15-5F82CFC8829D}"/>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1min</a:t>
              </a:r>
            </a:p>
          </p:txBody>
        </p:sp>
      </p:grpSp>
    </p:spTree>
    <p:extLst>
      <p:ext uri="{BB962C8B-B14F-4D97-AF65-F5344CB8AC3E}">
        <p14:creationId xmlns:p14="http://schemas.microsoft.com/office/powerpoint/2010/main" val="2967704095"/>
      </p:ext>
    </p:extLst>
  </p:cSld>
  <p:clrMapOvr>
    <a:masterClrMapping/>
  </p:clrMapOvr>
  <p:transition spd="slow">
    <p:push/>
  </p:transition>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0FF7E64-763C-DAE2-8268-1D3DD2263109}"/>
              </a:ext>
            </a:extLst>
          </p:cNvPr>
          <p:cNvPicPr>
            <a:picLocks noGrp="1" noChangeAspect="1"/>
          </p:cNvPicPr>
          <p:nvPr>
            <p:ph type="pic" sz="quarter" idx="13"/>
          </p:nvPr>
        </p:nvPicPr>
        <p:blipFill>
          <a:blip r:embed="rId3"/>
          <a:srcRect l="18047" r="18047"/>
          <a:stretch>
            <a:fillRect/>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4" name="Slide Number Placeholder 3">
            <a:extLst>
              <a:ext uri="{FF2B5EF4-FFF2-40B4-BE49-F238E27FC236}">
                <a16:creationId xmlns:a16="http://schemas.microsoft.com/office/drawing/2014/main" id="{64D6BA4E-865A-3514-41CD-EA209C7E544C}"/>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118</a:t>
            </a:fld>
            <a:endParaRPr lang="en-US" dirty="0"/>
          </a:p>
        </p:txBody>
      </p:sp>
      <p:sp>
        <p:nvSpPr>
          <p:cNvPr id="2" name="Title 1">
            <a:extLst>
              <a:ext uri="{FF2B5EF4-FFF2-40B4-BE49-F238E27FC236}">
                <a16:creationId xmlns:a16="http://schemas.microsoft.com/office/drawing/2014/main" id="{3B79FD58-D15C-280F-584F-C188005BBD65}"/>
              </a:ext>
            </a:extLst>
          </p:cNvPr>
          <p:cNvSpPr>
            <a:spLocks noGrp="1"/>
          </p:cNvSpPr>
          <p:nvPr>
            <p:ph type="title"/>
          </p:nvPr>
        </p:nvSpPr>
        <p:spPr>
          <a:xfrm>
            <a:off x="7610448" y="1024874"/>
            <a:ext cx="4252973" cy="1040702"/>
          </a:xfrm>
        </p:spPr>
        <p:txBody>
          <a:bodyPr anchor="b">
            <a:noAutofit/>
          </a:bodyPr>
          <a:lstStyle/>
          <a:p>
            <a:r>
              <a:rPr lang="en-AU" dirty="0"/>
              <a:t>4. Foreign jurisdiction risk – where money or parties are coming from</a:t>
            </a:r>
          </a:p>
        </p:txBody>
      </p:sp>
      <p:sp>
        <p:nvSpPr>
          <p:cNvPr id="3" name="Content Placeholder 2">
            <a:extLst>
              <a:ext uri="{FF2B5EF4-FFF2-40B4-BE49-F238E27FC236}">
                <a16:creationId xmlns:a16="http://schemas.microsoft.com/office/drawing/2014/main" id="{C7994665-44CB-1E46-2EC6-259E978C4123}"/>
              </a:ext>
            </a:extLst>
          </p:cNvPr>
          <p:cNvSpPr>
            <a:spLocks noGrp="1"/>
          </p:cNvSpPr>
          <p:nvPr>
            <p:ph sz="half" idx="1"/>
          </p:nvPr>
        </p:nvSpPr>
        <p:spPr>
          <a:xfrm>
            <a:off x="7610447" y="2348936"/>
            <a:ext cx="4252973" cy="3484190"/>
          </a:xfrm>
        </p:spPr>
        <p:txBody>
          <a:bodyPr vert="horz" lIns="91440" tIns="45720" rIns="91440" bIns="45720" rtlCol="0" anchor="t">
            <a:noAutofit/>
          </a:bodyPr>
          <a:lstStyle/>
          <a:p>
            <a:pPr marL="0" indent="0">
              <a:lnSpc>
                <a:spcPct val="100000"/>
              </a:lnSpc>
              <a:buNone/>
            </a:pPr>
            <a:r>
              <a:rPr lang="en-AU" sz="1800" dirty="0">
                <a:latin typeface="Calibri"/>
                <a:ea typeface="Calibri"/>
                <a:cs typeface="Calibri"/>
              </a:rPr>
              <a:t>This is about the geographic location of the client or funds.</a:t>
            </a:r>
          </a:p>
          <a:p>
            <a:pPr marL="0" indent="0">
              <a:lnSpc>
                <a:spcPct val="100000"/>
              </a:lnSpc>
              <a:buNone/>
            </a:pPr>
            <a:r>
              <a:rPr lang="en-AU" sz="1800" b="1" dirty="0">
                <a:latin typeface="Calibri"/>
                <a:ea typeface="Calibri"/>
                <a:cs typeface="Calibri"/>
              </a:rPr>
              <a:t>Ask yourself: i</a:t>
            </a:r>
            <a:r>
              <a:rPr lang="en-AU" sz="1800" b="1" dirty="0"/>
              <a:t>s this deal higher risk because of where the money comes from?</a:t>
            </a:r>
            <a:endParaRPr lang="en-AU" sz="1800" dirty="0"/>
          </a:p>
          <a:p>
            <a:pPr marL="0" indent="0">
              <a:lnSpc>
                <a:spcPct val="100000"/>
              </a:lnSpc>
              <a:buNone/>
            </a:pPr>
            <a:r>
              <a:rPr lang="en-AU" sz="1800" dirty="0">
                <a:latin typeface="Calibri"/>
                <a:ea typeface="Calibri"/>
                <a:cs typeface="Calibri"/>
              </a:rPr>
              <a:t>Risk increases when:</a:t>
            </a:r>
          </a:p>
          <a:p>
            <a:pPr>
              <a:lnSpc>
                <a:spcPct val="100000"/>
              </a:lnSpc>
            </a:pPr>
            <a:r>
              <a:rPr lang="en-AU" sz="1800" dirty="0">
                <a:latin typeface="Calibri"/>
                <a:ea typeface="Calibri"/>
                <a:cs typeface="Calibri"/>
              </a:rPr>
              <a:t>money comes from high-risk or offshore jurisdictions</a:t>
            </a:r>
          </a:p>
          <a:p>
            <a:pPr>
              <a:lnSpc>
                <a:spcPct val="100000"/>
              </a:lnSpc>
            </a:pPr>
            <a:r>
              <a:rPr lang="en-AU" sz="1800" dirty="0">
                <a:latin typeface="Calibri"/>
                <a:ea typeface="Calibri"/>
                <a:cs typeface="Calibri"/>
              </a:rPr>
              <a:t>there are complex international transfers</a:t>
            </a:r>
          </a:p>
          <a:p>
            <a:pPr>
              <a:lnSpc>
                <a:spcPct val="100000"/>
              </a:lnSpc>
            </a:pPr>
            <a:r>
              <a:rPr lang="en-AU" sz="1800" dirty="0">
                <a:latin typeface="Calibri"/>
                <a:ea typeface="Calibri"/>
                <a:cs typeface="Calibri"/>
              </a:rPr>
              <a:t>there is exposure to corruption or organised crime environments.</a:t>
            </a:r>
          </a:p>
          <a:p>
            <a:pPr marL="0" indent="0">
              <a:lnSpc>
                <a:spcPct val="100000"/>
              </a:lnSpc>
              <a:buNone/>
            </a:pPr>
            <a:endParaRPr lang="en-AU" sz="1800" dirty="0"/>
          </a:p>
        </p:txBody>
      </p:sp>
    </p:spTree>
    <p:extLst>
      <p:ext uri="{BB962C8B-B14F-4D97-AF65-F5344CB8AC3E}">
        <p14:creationId xmlns:p14="http://schemas.microsoft.com/office/powerpoint/2010/main" val="2584737486"/>
      </p:ext>
    </p:extLst>
  </p:cSld>
  <p:clrMapOvr>
    <a:masterClrMapping/>
  </p:clrMapOvr>
  <p:transition spd="slow">
    <p:push/>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29E57-3ACA-5255-31C7-7F6F8852BF6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08809E-3357-EE08-0B51-DFA33D3B267D}"/>
              </a:ext>
            </a:extLst>
          </p:cNvPr>
          <p:cNvSpPr>
            <a:spLocks noGrp="1"/>
          </p:cNvSpPr>
          <p:nvPr>
            <p:ph type="sldNum" sz="quarter" idx="12"/>
          </p:nvPr>
        </p:nvSpPr>
        <p:spPr/>
        <p:txBody>
          <a:bodyPr/>
          <a:lstStyle/>
          <a:p>
            <a:fld id="{B2DC25EE-239B-4C5F-AAD1-255A7D5F1EE2}" type="slidenum">
              <a:rPr lang="en-US" smtClean="0"/>
              <a:pPr/>
              <a:t>119</a:t>
            </a:fld>
            <a:endParaRPr lang="en-US" dirty="0"/>
          </a:p>
        </p:txBody>
      </p:sp>
      <p:pic>
        <p:nvPicPr>
          <p:cNvPr id="3" name="Picture 2">
            <a:extLst>
              <a:ext uri="{FF2B5EF4-FFF2-40B4-BE49-F238E27FC236}">
                <a16:creationId xmlns:a16="http://schemas.microsoft.com/office/drawing/2014/main" id="{99901858-4D20-7CEA-5BA7-618BE44A092C}"/>
              </a:ext>
            </a:extLst>
          </p:cNvPr>
          <p:cNvPicPr>
            <a:picLocks noChangeAspect="1"/>
          </p:cNvPicPr>
          <p:nvPr/>
        </p:nvPicPr>
        <p:blipFill>
          <a:blip r:embed="rId3"/>
          <a:stretch>
            <a:fillRect/>
          </a:stretch>
        </p:blipFill>
        <p:spPr>
          <a:xfrm>
            <a:off x="6828275" y="675356"/>
            <a:ext cx="4063038" cy="5751816"/>
          </a:xfrm>
          <a:prstGeom prst="rect">
            <a:avLst/>
          </a:prstGeom>
        </p:spPr>
      </p:pic>
      <p:sp>
        <p:nvSpPr>
          <p:cNvPr id="4" name="Title 1">
            <a:extLst>
              <a:ext uri="{FF2B5EF4-FFF2-40B4-BE49-F238E27FC236}">
                <a16:creationId xmlns:a16="http://schemas.microsoft.com/office/drawing/2014/main" id="{E6A90F6D-7EA4-9320-C995-6AE0C5B59E53}"/>
              </a:ext>
            </a:extLst>
          </p:cNvPr>
          <p:cNvSpPr>
            <a:spLocks noGrp="1"/>
          </p:cNvSpPr>
          <p:nvPr>
            <p:ph type="ctrTitle"/>
          </p:nvPr>
        </p:nvSpPr>
        <p:spPr>
          <a:xfrm>
            <a:off x="1247127" y="756861"/>
            <a:ext cx="2289116" cy="890545"/>
          </a:xfrm>
        </p:spPr>
        <p:txBody>
          <a:bodyPr>
            <a:normAutofit/>
          </a:bodyPr>
          <a:lstStyle/>
          <a:p>
            <a:r>
              <a:rPr lang="en-AU" sz="4000" dirty="0"/>
              <a:t>Activity</a:t>
            </a:r>
          </a:p>
        </p:txBody>
      </p:sp>
      <p:sp>
        <p:nvSpPr>
          <p:cNvPr id="5" name="Content Placeholder 2">
            <a:extLst>
              <a:ext uri="{FF2B5EF4-FFF2-40B4-BE49-F238E27FC236}">
                <a16:creationId xmlns:a16="http://schemas.microsoft.com/office/drawing/2014/main" id="{D0CBFE74-B92D-9CD4-4F34-1ABAD6C7CB76}"/>
              </a:ext>
            </a:extLst>
          </p:cNvPr>
          <p:cNvSpPr>
            <a:spLocks noGrp="1"/>
          </p:cNvSpPr>
          <p:nvPr>
            <p:ph type="subTitle" idx="1"/>
          </p:nvPr>
        </p:nvSpPr>
        <p:spPr>
          <a:xfrm>
            <a:off x="1247127" y="1936540"/>
            <a:ext cx="5222399" cy="2984920"/>
          </a:xfrm>
        </p:spPr>
        <p:txBody>
          <a:bodyPr vert="horz" lIns="91440" tIns="45720" rIns="91440" bIns="45720" rtlCol="0" anchor="t">
            <a:noAutofit/>
          </a:bodyPr>
          <a:lstStyle/>
          <a:p>
            <a:pPr marL="0" indent="0">
              <a:lnSpc>
                <a:spcPct val="100000"/>
              </a:lnSpc>
              <a:buNone/>
            </a:pPr>
            <a:r>
              <a:rPr lang="en-AU" sz="2400" dirty="0">
                <a:latin typeface="Calibri"/>
                <a:ea typeface="Calibri"/>
                <a:cs typeface="Calibri"/>
              </a:rPr>
              <a:t>Working in pairs, read through the </a:t>
            </a:r>
            <a:r>
              <a:rPr lang="en-AU" sz="2400" b="1" dirty="0">
                <a:latin typeface="Calibri"/>
                <a:ea typeface="Calibri"/>
                <a:cs typeface="Calibri"/>
              </a:rPr>
              <a:t>Foreign jurisdiction risk section </a:t>
            </a:r>
            <a:r>
              <a:rPr lang="en-AU" sz="2400" dirty="0">
                <a:latin typeface="Calibri"/>
                <a:ea typeface="Calibri"/>
                <a:cs typeface="Calibri"/>
              </a:rPr>
              <a:t>of the quick reference guide</a:t>
            </a:r>
            <a:r>
              <a:rPr lang="en-AU" sz="2400" dirty="0"/>
              <a:t>.</a:t>
            </a:r>
          </a:p>
          <a:p>
            <a:pPr>
              <a:lnSpc>
                <a:spcPct val="100000"/>
              </a:lnSpc>
            </a:pPr>
            <a:endParaRPr lang="en-AU" sz="2400" b="1" dirty="0">
              <a:latin typeface="Calibri"/>
              <a:ea typeface="Calibri"/>
              <a:cs typeface="Calibri"/>
            </a:endParaRPr>
          </a:p>
          <a:p>
            <a:pPr marL="0" indent="0">
              <a:lnSpc>
                <a:spcPct val="100000"/>
              </a:lnSpc>
              <a:buNone/>
            </a:pPr>
            <a:r>
              <a:rPr lang="en-AU" sz="2400" b="1" dirty="0">
                <a:latin typeface="Calibri"/>
                <a:ea typeface="Calibri"/>
                <a:cs typeface="Calibri"/>
              </a:rPr>
              <a:t>Discussion: </a:t>
            </a:r>
            <a:r>
              <a:rPr lang="en-AU" sz="2400" dirty="0">
                <a:latin typeface="Calibri"/>
                <a:ea typeface="Calibri"/>
                <a:cs typeface="Calibri"/>
              </a:rPr>
              <a:t>Have you ever encountered any of these risks or indicators?</a:t>
            </a:r>
            <a:br>
              <a:rPr lang="en-AU" sz="2400" dirty="0"/>
            </a:br>
            <a:endParaRPr lang="en-AU" sz="2400" dirty="0"/>
          </a:p>
        </p:txBody>
      </p:sp>
      <p:sp>
        <p:nvSpPr>
          <p:cNvPr id="7" name="TextBox 6">
            <a:extLst>
              <a:ext uri="{FF2B5EF4-FFF2-40B4-BE49-F238E27FC236}">
                <a16:creationId xmlns:a16="http://schemas.microsoft.com/office/drawing/2014/main" id="{30514EC8-DA0F-EE26-C904-122ACAE1A78D}"/>
              </a:ext>
            </a:extLst>
          </p:cNvPr>
          <p:cNvSpPr txBox="1"/>
          <p:nvPr/>
        </p:nvSpPr>
        <p:spPr>
          <a:xfrm>
            <a:off x="11084204" y="899528"/>
            <a:ext cx="914400" cy="369332"/>
          </a:xfrm>
          <a:prstGeom prst="rect">
            <a:avLst/>
          </a:prstGeom>
          <a:noFill/>
        </p:spPr>
        <p:txBody>
          <a:bodyPr wrap="square" rtlCol="0">
            <a:spAutoFit/>
          </a:bodyPr>
          <a:lstStyle/>
          <a:p>
            <a:pPr algn="ctr"/>
            <a:r>
              <a:rPr lang="en-AU" dirty="0">
                <a:solidFill>
                  <a:srgbClr val="399598"/>
                </a:solidFill>
              </a:rPr>
              <a:t>1min</a:t>
            </a:r>
          </a:p>
        </p:txBody>
      </p:sp>
      <p:grpSp>
        <p:nvGrpSpPr>
          <p:cNvPr id="8" name="Group 7">
            <a:extLst>
              <a:ext uri="{FF2B5EF4-FFF2-40B4-BE49-F238E27FC236}">
                <a16:creationId xmlns:a16="http://schemas.microsoft.com/office/drawing/2014/main" id="{AC394E7F-986B-2C23-7EC7-AAAF58111151}"/>
              </a:ext>
            </a:extLst>
          </p:cNvPr>
          <p:cNvGrpSpPr/>
          <p:nvPr/>
        </p:nvGrpSpPr>
        <p:grpSpPr>
          <a:xfrm>
            <a:off x="11084204" y="93595"/>
            <a:ext cx="914400" cy="1175265"/>
            <a:chOff x="10906836" y="133066"/>
            <a:chExt cx="914400" cy="1175265"/>
          </a:xfrm>
          <a:solidFill>
            <a:srgbClr val="399598"/>
          </a:solidFill>
        </p:grpSpPr>
        <p:pic>
          <p:nvPicPr>
            <p:cNvPr id="9" name="Graphic 8" descr="Stopwatch 33% with solid fill">
              <a:extLst>
                <a:ext uri="{FF2B5EF4-FFF2-40B4-BE49-F238E27FC236}">
                  <a16:creationId xmlns:a16="http://schemas.microsoft.com/office/drawing/2014/main" id="{191CF65F-40F0-B81C-A3E1-6DD9EE3972E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06836" y="133066"/>
              <a:ext cx="914400" cy="914400"/>
            </a:xfrm>
            <a:prstGeom prst="rect">
              <a:avLst/>
            </a:prstGeom>
          </p:spPr>
        </p:pic>
        <p:sp>
          <p:nvSpPr>
            <p:cNvPr id="10" name="TextBox 9">
              <a:extLst>
                <a:ext uri="{FF2B5EF4-FFF2-40B4-BE49-F238E27FC236}">
                  <a16:creationId xmlns:a16="http://schemas.microsoft.com/office/drawing/2014/main" id="{24F97B88-49EF-5C01-423F-CF5E39447ECD}"/>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1min</a:t>
              </a:r>
            </a:p>
          </p:txBody>
        </p:sp>
      </p:grpSp>
    </p:spTree>
    <p:extLst>
      <p:ext uri="{BB962C8B-B14F-4D97-AF65-F5344CB8AC3E}">
        <p14:creationId xmlns:p14="http://schemas.microsoft.com/office/powerpoint/2010/main" val="341844102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C26640-E61F-0565-D7B5-068061527770}"/>
              </a:ext>
            </a:extLst>
          </p:cNvPr>
          <p:cNvSpPr>
            <a:spLocks noGrp="1"/>
          </p:cNvSpPr>
          <p:nvPr>
            <p:ph type="sldNum" sz="quarter" idx="12"/>
          </p:nvPr>
        </p:nvSpPr>
        <p:spPr/>
        <p:txBody>
          <a:bodyPr/>
          <a:lstStyle/>
          <a:p>
            <a:fld id="{B2DC25EE-239B-4C5F-AAD1-255A7D5F1EE2}" type="slidenum">
              <a:rPr lang="en-US" smtClean="0"/>
              <a:pPr/>
              <a:t>12</a:t>
            </a:fld>
            <a:endParaRPr lang="en-US" dirty="0">
              <a:solidFill>
                <a:schemeClr val="accent3"/>
              </a:solidFill>
            </a:endParaRPr>
          </a:p>
        </p:txBody>
      </p:sp>
      <p:sp>
        <p:nvSpPr>
          <p:cNvPr id="7" name="Title 6">
            <a:extLst>
              <a:ext uri="{FF2B5EF4-FFF2-40B4-BE49-F238E27FC236}">
                <a16:creationId xmlns:a16="http://schemas.microsoft.com/office/drawing/2014/main" id="{A55498CD-8A38-FD0A-0939-102FF5140BDB}"/>
              </a:ext>
            </a:extLst>
          </p:cNvPr>
          <p:cNvSpPr>
            <a:spLocks noGrp="1"/>
          </p:cNvSpPr>
          <p:nvPr>
            <p:ph type="title"/>
          </p:nvPr>
        </p:nvSpPr>
        <p:spPr/>
        <p:txBody>
          <a:bodyPr>
            <a:normAutofit/>
          </a:bodyPr>
          <a:lstStyle/>
          <a:p>
            <a:pPr rtl="0" eaLnBrk="1" latinLnBrk="0" hangingPunct="1"/>
            <a:r>
              <a:rPr lang="en-AU" b="1" kern="1200" dirty="0">
                <a:solidFill>
                  <a:srgbClr val="FFFFFF"/>
                </a:solidFill>
                <a:effectLst/>
                <a:latin typeface="Arial"/>
                <a:ea typeface="Calibri"/>
                <a:cs typeface="Arial"/>
              </a:rPr>
              <a:t>Module 1:</a:t>
            </a:r>
            <a:r>
              <a:rPr lang="en-AU" kern="1200" dirty="0">
                <a:solidFill>
                  <a:srgbClr val="FFFFFF"/>
                </a:solidFill>
                <a:effectLst/>
                <a:latin typeface="Arial"/>
                <a:ea typeface="Calibri"/>
                <a:cs typeface="Arial"/>
              </a:rPr>
              <a:t> </a:t>
            </a:r>
            <a:br>
              <a:rPr lang="en-AU" kern="1200" dirty="0">
                <a:effectLst/>
                <a:latin typeface="Arial" panose="020B0604020202020204" pitchFamily="34" charset="0"/>
                <a:ea typeface="Calibri" panose="020F0502020204030204" pitchFamily="34" charset="0"/>
                <a:cs typeface="Arial" panose="020B0604020202020204" pitchFamily="34" charset="0"/>
              </a:rPr>
            </a:br>
            <a:r>
              <a:rPr lang="en-AU" kern="1200" dirty="0">
                <a:solidFill>
                  <a:srgbClr val="FFFFFF"/>
                </a:solidFill>
                <a:effectLst/>
                <a:latin typeface="Arial"/>
                <a:ea typeface="Calibri"/>
                <a:cs typeface="Arial"/>
              </a:rPr>
              <a:t>why AML/CTF matters</a:t>
            </a:r>
            <a:endParaRPr lang="en-AU" sz="4800" dirty="0">
              <a:effectLst/>
              <a:latin typeface="Arial"/>
              <a:ea typeface="Calibri"/>
              <a:cs typeface="Arial"/>
            </a:endParaRPr>
          </a:p>
        </p:txBody>
      </p:sp>
      <p:pic>
        <p:nvPicPr>
          <p:cNvPr id="8" name="Picture Placeholder 7">
            <a:extLst>
              <a:ext uri="{FF2B5EF4-FFF2-40B4-BE49-F238E27FC236}">
                <a16:creationId xmlns:a16="http://schemas.microsoft.com/office/drawing/2014/main" id="{7A02D1D7-1EDD-5E70-BE66-F82DFBFD6E1D}"/>
              </a:ext>
            </a:extLst>
          </p:cNvPr>
          <p:cNvPicPr>
            <a:picLocks noGrp="1" noChangeAspect="1"/>
          </p:cNvPicPr>
          <p:nvPr>
            <p:ph type="pic" idx="13"/>
          </p:nvPr>
        </p:nvPicPr>
        <p:blipFill rotWithShape="1">
          <a:blip r:embed="rId2"/>
          <a:srcRect l="-4719" t="2543" r="4719" b="2543"/>
          <a:stretch>
            <a:fillRect/>
          </a:stretch>
        </p:blipFill>
        <p:spPr>
          <a:xfrm>
            <a:off x="4997834"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3417656019"/>
      </p:ext>
    </p:extLst>
  </p:cSld>
  <p:clrMapOvr>
    <a:masterClrMapping/>
  </p:clrMapOvr>
  <p:transition spd="slow">
    <p:push dir="u"/>
  </p:transition>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1CAC35-7AF0-91FB-76D8-55C6CD492E83}"/>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81CFC9C-8E57-5250-A3A4-EDFF584610F1}"/>
              </a:ext>
            </a:extLst>
          </p:cNvPr>
          <p:cNvPicPr>
            <a:picLocks noGrp="1" noChangeAspect="1"/>
          </p:cNvPicPr>
          <p:nvPr>
            <p:ph type="pic" idx="13"/>
          </p:nvPr>
        </p:nvPicPr>
        <p:blipFill>
          <a:blip r:embed="rId2"/>
          <a:srcRect l="181" r="40555"/>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4" name="Slide Number Placeholder 3">
            <a:extLst>
              <a:ext uri="{FF2B5EF4-FFF2-40B4-BE49-F238E27FC236}">
                <a16:creationId xmlns:a16="http://schemas.microsoft.com/office/drawing/2014/main" id="{6A7F03FB-E60D-B07D-25A4-86AFCB36969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120</a:t>
            </a:fld>
            <a:endParaRPr lang="en-US" dirty="0">
              <a:solidFill>
                <a:srgbClr val="FFFFFF"/>
              </a:solidFill>
            </a:endParaRPr>
          </a:p>
        </p:txBody>
      </p:sp>
      <p:sp>
        <p:nvSpPr>
          <p:cNvPr id="2" name="Title 1">
            <a:extLst>
              <a:ext uri="{FF2B5EF4-FFF2-40B4-BE49-F238E27FC236}">
                <a16:creationId xmlns:a16="http://schemas.microsoft.com/office/drawing/2014/main" id="{7D43640A-1317-191F-6047-3602A3FE1278}"/>
              </a:ext>
            </a:extLst>
          </p:cNvPr>
          <p:cNvSpPr>
            <a:spLocks noGrp="1"/>
          </p:cNvSpPr>
          <p:nvPr>
            <p:ph type="title"/>
          </p:nvPr>
        </p:nvSpPr>
        <p:spPr>
          <a:xfrm>
            <a:off x="541663" y="613920"/>
            <a:ext cx="4792337" cy="1040702"/>
          </a:xfrm>
        </p:spPr>
        <p:txBody>
          <a:bodyPr anchor="b">
            <a:normAutofit/>
          </a:bodyPr>
          <a:lstStyle/>
          <a:p>
            <a:r>
              <a:rPr lang="en-AU" sz="4000" dirty="0"/>
              <a:t>What to do</a:t>
            </a:r>
          </a:p>
        </p:txBody>
      </p:sp>
      <p:sp>
        <p:nvSpPr>
          <p:cNvPr id="3" name="Content Placeholder 2">
            <a:extLst>
              <a:ext uri="{FF2B5EF4-FFF2-40B4-BE49-F238E27FC236}">
                <a16:creationId xmlns:a16="http://schemas.microsoft.com/office/drawing/2014/main" id="{C72E0E8D-B0DF-3846-0857-D029CB03BC69}"/>
              </a:ext>
            </a:extLst>
          </p:cNvPr>
          <p:cNvSpPr>
            <a:spLocks noGrp="1"/>
          </p:cNvSpPr>
          <p:nvPr>
            <p:ph idx="4294967295"/>
          </p:nvPr>
        </p:nvSpPr>
        <p:spPr>
          <a:xfrm>
            <a:off x="541663" y="1851472"/>
            <a:ext cx="4639937" cy="3819078"/>
          </a:xfrm>
        </p:spPr>
        <p:txBody>
          <a:bodyPr anchor="t">
            <a:normAutofit/>
          </a:bodyPr>
          <a:lstStyle/>
          <a:p>
            <a:pPr marL="0" indent="0">
              <a:spcBef>
                <a:spcPts val="500"/>
              </a:spcBef>
              <a:buNone/>
            </a:pPr>
            <a:r>
              <a:rPr lang="en-US" sz="1800" dirty="0">
                <a:latin typeface="Calibri"/>
                <a:ea typeface="Calibri"/>
                <a:cs typeface="Calibri"/>
              </a:rPr>
              <a:t>If you notice one of these indicators you are </a:t>
            </a:r>
            <a:r>
              <a:rPr lang="en-US" sz="1800" b="1" dirty="0">
                <a:latin typeface="Calibri"/>
                <a:ea typeface="Calibri"/>
                <a:cs typeface="Calibri"/>
              </a:rPr>
              <a:t>not</a:t>
            </a:r>
            <a:r>
              <a:rPr lang="en-US" sz="1800" dirty="0">
                <a:latin typeface="Calibri"/>
                <a:ea typeface="Calibri"/>
                <a:cs typeface="Calibri"/>
              </a:rPr>
              <a:t> expected to investigate.</a:t>
            </a:r>
            <a:endParaRPr lang="en-US" dirty="0"/>
          </a:p>
          <a:p>
            <a:pPr marL="0" indent="0">
              <a:spcBef>
                <a:spcPts val="500"/>
              </a:spcBef>
              <a:buNone/>
            </a:pPr>
            <a:endParaRPr lang="en-US" sz="1800" dirty="0">
              <a:latin typeface="Calibri"/>
              <a:ea typeface="Calibri"/>
              <a:cs typeface="Calibri"/>
            </a:endParaRPr>
          </a:p>
          <a:p>
            <a:pPr marL="0" indent="0">
              <a:spcBef>
                <a:spcPts val="500"/>
              </a:spcBef>
              <a:buNone/>
            </a:pPr>
            <a:r>
              <a:rPr lang="en-US" sz="1800" dirty="0"/>
              <a:t>Your role:</a:t>
            </a:r>
          </a:p>
          <a:p>
            <a:pPr marL="514350" indent="-285750">
              <a:spcBef>
                <a:spcPts val="500"/>
              </a:spcBef>
            </a:pPr>
            <a:r>
              <a:rPr lang="en-US" sz="1800" dirty="0">
                <a:latin typeface="Calibri"/>
                <a:ea typeface="Calibri"/>
                <a:cs typeface="Calibri"/>
              </a:rPr>
              <a:t>know what unusual behaviour or high-risk scenarios look like</a:t>
            </a:r>
          </a:p>
          <a:p>
            <a:pPr marL="514350" indent="-285750">
              <a:spcBef>
                <a:spcPts val="500"/>
              </a:spcBef>
            </a:pPr>
            <a:r>
              <a:rPr lang="en-US" sz="1800" dirty="0"/>
              <a:t>ask reasonable questions</a:t>
            </a:r>
          </a:p>
          <a:p>
            <a:pPr marL="514350" indent="-285750">
              <a:spcBef>
                <a:spcPts val="500"/>
              </a:spcBef>
            </a:pPr>
            <a:r>
              <a:rPr lang="en-US" sz="1800" dirty="0"/>
              <a:t>follow the AML/CTF process for your agency</a:t>
            </a:r>
          </a:p>
          <a:p>
            <a:pPr marL="514350" indent="-285750">
              <a:spcBef>
                <a:spcPts val="500"/>
              </a:spcBef>
            </a:pPr>
            <a:r>
              <a:rPr lang="en-US" sz="1800" dirty="0"/>
              <a:t>escalate concerns internally.</a:t>
            </a:r>
          </a:p>
          <a:p>
            <a:pPr marL="0" indent="0">
              <a:spcBef>
                <a:spcPts val="500"/>
              </a:spcBef>
              <a:buNone/>
            </a:pPr>
            <a:endParaRPr lang="en-US" sz="1800" dirty="0"/>
          </a:p>
        </p:txBody>
      </p:sp>
    </p:spTree>
    <p:extLst>
      <p:ext uri="{BB962C8B-B14F-4D97-AF65-F5344CB8AC3E}">
        <p14:creationId xmlns:p14="http://schemas.microsoft.com/office/powerpoint/2010/main" val="3292434454"/>
      </p:ext>
    </p:extLst>
  </p:cSld>
  <p:clrMapOvr>
    <a:masterClrMapping/>
  </p:clrMapOvr>
  <p:transition spd="slow">
    <p:push/>
  </p:transition>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8E9673-707F-67A7-3CF7-9943602AF572}"/>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0800E272-B67E-0DB2-ECA2-C6F9514EE09F}"/>
              </a:ext>
            </a:extLst>
          </p:cNvPr>
          <p:cNvPicPr>
            <a:picLocks noGrp="1" noChangeAspect="1"/>
          </p:cNvPicPr>
          <p:nvPr>
            <p:ph type="pic" sz="quarter" idx="13"/>
          </p:nvPr>
        </p:nvPicPr>
        <p:blipFill>
          <a:blip r:embed="rId3"/>
          <a:srcRect l="5030" r="5030"/>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4" name="Slide Number Placeholder 3">
            <a:extLst>
              <a:ext uri="{FF2B5EF4-FFF2-40B4-BE49-F238E27FC236}">
                <a16:creationId xmlns:a16="http://schemas.microsoft.com/office/drawing/2014/main" id="{EB077162-56D3-D052-819B-41EFE8AE84B5}"/>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121</a:t>
            </a:fld>
            <a:endParaRPr lang="en-US" dirty="0">
              <a:solidFill>
                <a:srgbClr val="FFFFFF"/>
              </a:solidFill>
            </a:endParaRPr>
          </a:p>
        </p:txBody>
      </p:sp>
      <p:sp>
        <p:nvSpPr>
          <p:cNvPr id="5" name="Title 4">
            <a:extLst>
              <a:ext uri="{FF2B5EF4-FFF2-40B4-BE49-F238E27FC236}">
                <a16:creationId xmlns:a16="http://schemas.microsoft.com/office/drawing/2014/main" id="{A8D0BFF1-5950-AAB6-9FB9-F723AB304A4E}"/>
              </a:ext>
            </a:extLst>
          </p:cNvPr>
          <p:cNvSpPr>
            <a:spLocks noGrp="1"/>
          </p:cNvSpPr>
          <p:nvPr>
            <p:ph type="title"/>
          </p:nvPr>
        </p:nvSpPr>
        <p:spPr>
          <a:xfrm>
            <a:off x="6900777" y="3808141"/>
            <a:ext cx="4865218" cy="2236946"/>
          </a:xfrm>
        </p:spPr>
        <p:txBody>
          <a:bodyPr vert="horz" lIns="91440" tIns="45720" rIns="91440" bIns="45720" rtlCol="0" anchor="b">
            <a:noAutofit/>
          </a:bodyPr>
          <a:lstStyle/>
          <a:p>
            <a:r>
              <a:rPr lang="en-US" b="1" dirty="0">
                <a:latin typeface="Arial"/>
                <a:cs typeface="Arial"/>
              </a:rPr>
              <a:t>Part 4:</a:t>
            </a:r>
            <a:r>
              <a:rPr lang="en-US" dirty="0">
                <a:latin typeface="Arial"/>
                <a:cs typeface="Arial"/>
              </a:rPr>
              <a:t> </a:t>
            </a:r>
            <a:br>
              <a:rPr lang="en-US" dirty="0">
                <a:latin typeface="Arial"/>
                <a:cs typeface="Arial"/>
              </a:rPr>
            </a:br>
            <a:r>
              <a:rPr lang="en-US" dirty="0">
                <a:latin typeface="Arial"/>
                <a:cs typeface="Arial"/>
              </a:rPr>
              <a:t>customer due diligence (CDD) timing – what to do and when</a:t>
            </a:r>
          </a:p>
        </p:txBody>
      </p:sp>
    </p:spTree>
    <p:extLst>
      <p:ext uri="{BB962C8B-B14F-4D97-AF65-F5344CB8AC3E}">
        <p14:creationId xmlns:p14="http://schemas.microsoft.com/office/powerpoint/2010/main" val="2224053612"/>
      </p:ext>
    </p:extLst>
  </p:cSld>
  <p:clrMapOvr>
    <a:masterClrMapping/>
  </p:clrMapOvr>
  <p:transition spd="slow">
    <p:push/>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DBC30-BFF2-B616-0A7B-F6B64D208833}"/>
              </a:ext>
            </a:extLst>
          </p:cNvPr>
          <p:cNvSpPr>
            <a:spLocks noGrp="1"/>
          </p:cNvSpPr>
          <p:nvPr>
            <p:ph type="title"/>
          </p:nvPr>
        </p:nvSpPr>
        <p:spPr>
          <a:xfrm>
            <a:off x="574548" y="980313"/>
            <a:ext cx="10168128" cy="1179576"/>
          </a:xfrm>
        </p:spPr>
        <p:txBody>
          <a:bodyPr>
            <a:normAutofit fontScale="90000"/>
          </a:bodyPr>
          <a:lstStyle/>
          <a:p>
            <a:r>
              <a:rPr lang="en-AU" dirty="0"/>
              <a:t>When must initial customer due diligence (CDD) be completed?</a:t>
            </a:r>
          </a:p>
        </p:txBody>
      </p:sp>
      <p:sp>
        <p:nvSpPr>
          <p:cNvPr id="3" name="Content Placeholder 2">
            <a:extLst>
              <a:ext uri="{FF2B5EF4-FFF2-40B4-BE49-F238E27FC236}">
                <a16:creationId xmlns:a16="http://schemas.microsoft.com/office/drawing/2014/main" id="{0AA9F1D8-4E10-F695-9C65-F4F8E4BFDADC}"/>
              </a:ext>
            </a:extLst>
          </p:cNvPr>
          <p:cNvSpPr>
            <a:spLocks noGrp="1"/>
          </p:cNvSpPr>
          <p:nvPr>
            <p:ph idx="4294967295"/>
          </p:nvPr>
        </p:nvSpPr>
        <p:spPr>
          <a:xfrm>
            <a:off x="574548" y="2183511"/>
            <a:ext cx="10168128" cy="3694176"/>
          </a:xfrm>
        </p:spPr>
        <p:txBody>
          <a:bodyPr vert="horz" lIns="91440" tIns="45720" rIns="91440" bIns="45720" rtlCol="0" anchor="t">
            <a:normAutofit fontScale="62500" lnSpcReduction="20000"/>
          </a:bodyPr>
          <a:lstStyle/>
          <a:p>
            <a:pPr marL="0" indent="0">
              <a:spcBef>
                <a:spcPts val="500"/>
              </a:spcBef>
              <a:buNone/>
            </a:pPr>
            <a:r>
              <a:rPr lang="en-AU" b="1" dirty="0"/>
              <a:t>Customer due diligence for your client. </a:t>
            </a:r>
            <a:r>
              <a:rPr lang="en-AU" dirty="0"/>
              <a:t>For example, seller client for a listing agent, or buyer client for a buyer’s agent:</a:t>
            </a:r>
          </a:p>
          <a:p>
            <a:pPr>
              <a:spcBef>
                <a:spcPts val="500"/>
              </a:spcBef>
            </a:pPr>
            <a:r>
              <a:rPr lang="en-AU" dirty="0"/>
              <a:t>CDD must be completed </a:t>
            </a:r>
            <a:r>
              <a:rPr lang="en-AU" b="1" i="1" u="sng" dirty="0"/>
              <a:t>before</a:t>
            </a:r>
            <a:r>
              <a:rPr lang="en-AU" b="1" dirty="0"/>
              <a:t> </a:t>
            </a:r>
            <a:r>
              <a:rPr lang="en-AU" dirty="0"/>
              <a:t>providing any services.  </a:t>
            </a:r>
          </a:p>
          <a:p>
            <a:pPr>
              <a:spcBef>
                <a:spcPts val="500"/>
              </a:spcBef>
            </a:pPr>
            <a:r>
              <a:rPr lang="en-AU" b="1" dirty="0"/>
              <a:t>This means you must verify your client before acting for them.</a:t>
            </a:r>
          </a:p>
          <a:p>
            <a:pPr marL="0" indent="0">
              <a:spcBef>
                <a:spcPts val="500"/>
              </a:spcBef>
              <a:buNone/>
            </a:pPr>
            <a:endParaRPr lang="en-AU" dirty="0"/>
          </a:p>
          <a:p>
            <a:pPr marL="0" indent="0">
              <a:spcBef>
                <a:spcPts val="500"/>
              </a:spcBef>
              <a:buNone/>
            </a:pPr>
            <a:r>
              <a:rPr lang="en-AU" b="1" dirty="0"/>
              <a:t>Customer due diligence</a:t>
            </a:r>
            <a:r>
              <a:rPr lang="en-AU" dirty="0"/>
              <a:t> </a:t>
            </a:r>
            <a:r>
              <a:rPr lang="en-AU" b="1" dirty="0"/>
              <a:t>for the counterparty. </a:t>
            </a:r>
            <a:r>
              <a:rPr lang="en-AU" dirty="0"/>
              <a:t>For example, the purchaser in a sales transaction:</a:t>
            </a:r>
          </a:p>
          <a:p>
            <a:pPr>
              <a:spcBef>
                <a:spcPts val="500"/>
              </a:spcBef>
            </a:pPr>
            <a:r>
              <a:rPr lang="en-AU" dirty="0"/>
              <a:t>CDD must be completed </a:t>
            </a:r>
            <a:r>
              <a:rPr lang="en-AU" b="1" dirty="0"/>
              <a:t>within 28 days of exchange of contracts</a:t>
            </a:r>
            <a:r>
              <a:rPr lang="en-AU" dirty="0"/>
              <a:t> </a:t>
            </a:r>
            <a:r>
              <a:rPr lang="en-AU" i="1" dirty="0"/>
              <a:t>OR</a:t>
            </a:r>
            <a:r>
              <a:rPr lang="en-AU" dirty="0"/>
              <a:t> </a:t>
            </a:r>
            <a:r>
              <a:rPr lang="en-AU" b="1" dirty="0"/>
              <a:t>3 days before the initially agreed date of settlement </a:t>
            </a:r>
            <a:r>
              <a:rPr lang="en-AU" dirty="0"/>
              <a:t>— </a:t>
            </a:r>
            <a:r>
              <a:rPr lang="en-AU" u="sng" dirty="0"/>
              <a:t>whichever occurs sooner.</a:t>
            </a:r>
            <a:endParaRPr lang="en-AU" dirty="0"/>
          </a:p>
          <a:p>
            <a:pPr marL="0" indent="0">
              <a:spcBef>
                <a:spcPts val="500"/>
              </a:spcBef>
              <a:buNone/>
            </a:pPr>
            <a:endParaRPr lang="en-AU" dirty="0"/>
          </a:p>
          <a:p>
            <a:pPr marL="0" indent="0">
              <a:spcBef>
                <a:spcPts val="500"/>
              </a:spcBef>
              <a:buNone/>
            </a:pPr>
            <a:r>
              <a:rPr lang="en-AU" b="1" dirty="0">
                <a:latin typeface="Calibri"/>
                <a:ea typeface="Calibri"/>
                <a:cs typeface="Calibri"/>
              </a:rPr>
              <a:t>Note: </a:t>
            </a:r>
            <a:r>
              <a:rPr lang="en-AU" dirty="0">
                <a:latin typeface="Calibri"/>
                <a:ea typeface="Calibri"/>
                <a:cs typeface="Calibri"/>
              </a:rPr>
              <a:t>sanctions checks must be completed upon receiving the onboarding form or as soon as practical because you cannot continue providing the service if the sanctions check comes back positive.</a:t>
            </a:r>
          </a:p>
        </p:txBody>
      </p:sp>
      <p:sp>
        <p:nvSpPr>
          <p:cNvPr id="4" name="Slide Number Placeholder 3">
            <a:extLst>
              <a:ext uri="{FF2B5EF4-FFF2-40B4-BE49-F238E27FC236}">
                <a16:creationId xmlns:a16="http://schemas.microsoft.com/office/drawing/2014/main" id="{5B3F9E47-6C50-145D-4008-20E9F377BF0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122</a:t>
            </a:fld>
            <a:endParaRPr lang="en-US" dirty="0"/>
          </a:p>
        </p:txBody>
      </p:sp>
    </p:spTree>
    <p:extLst>
      <p:ext uri="{BB962C8B-B14F-4D97-AF65-F5344CB8AC3E}">
        <p14:creationId xmlns:p14="http://schemas.microsoft.com/office/powerpoint/2010/main" val="1032590910"/>
      </p:ext>
    </p:extLst>
  </p:cSld>
  <p:clrMapOvr>
    <a:masterClrMapping/>
  </p:clrMapOvr>
  <p:transition spd="slow">
    <p:push/>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E0B5B-5E1C-8A02-D0A8-EF75876AE09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5E5A5C0-6AF1-EC89-5D4E-00D7A7FF24B6}"/>
              </a:ext>
            </a:extLst>
          </p:cNvPr>
          <p:cNvSpPr>
            <a:spLocks noGrp="1"/>
          </p:cNvSpPr>
          <p:nvPr>
            <p:ph type="sldNum" sz="quarter" idx="12"/>
          </p:nvPr>
        </p:nvSpPr>
        <p:spPr/>
        <p:txBody>
          <a:bodyPr/>
          <a:lstStyle/>
          <a:p>
            <a:fld id="{B2DC25EE-239B-4C5F-AAD1-255A7D5F1EE2}" type="slidenum">
              <a:rPr lang="en-US" smtClean="0"/>
              <a:pPr/>
              <a:t>123</a:t>
            </a:fld>
            <a:endParaRPr lang="en-US" dirty="0">
              <a:solidFill>
                <a:schemeClr val="accent3"/>
              </a:solidFill>
            </a:endParaRPr>
          </a:p>
        </p:txBody>
      </p:sp>
      <p:sp>
        <p:nvSpPr>
          <p:cNvPr id="5" name="Rectangle 24">
            <a:extLst>
              <a:ext uri="{FF2B5EF4-FFF2-40B4-BE49-F238E27FC236}">
                <a16:creationId xmlns:a16="http://schemas.microsoft.com/office/drawing/2014/main" id="{C902FBD0-4002-774E-F569-FC2CC142AC8D}"/>
              </a:ext>
            </a:extLst>
          </p:cNvPr>
          <p:cNvSpPr/>
          <p:nvPr/>
        </p:nvSpPr>
        <p:spPr>
          <a:xfrm rot="10800000">
            <a:off x="1" y="0"/>
            <a:ext cx="8151977" cy="6885712"/>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0 h 6858000"/>
              <a:gd name="csX0" fmla="*/ 5275385 w 12192000"/>
              <a:gd name="csY0" fmla="*/ 10048 h 6858000"/>
              <a:gd name="csX1" fmla="*/ 12192000 w 12192000"/>
              <a:gd name="csY1" fmla="*/ 0 h 6858000"/>
              <a:gd name="csX2" fmla="*/ 12192000 w 12192000"/>
              <a:gd name="csY2" fmla="*/ 6858000 h 6858000"/>
              <a:gd name="csX3" fmla="*/ 0 w 12192000"/>
              <a:gd name="csY3" fmla="*/ 6858000 h 6858000"/>
              <a:gd name="csX4" fmla="*/ 5275385 w 12192000"/>
              <a:gd name="csY4" fmla="*/ 10048 h 6858000"/>
              <a:gd name="csX0" fmla="*/ 4792166 w 11708781"/>
              <a:gd name="csY0" fmla="*/ 10048 h 6880303"/>
              <a:gd name="csX1" fmla="*/ 11708781 w 11708781"/>
              <a:gd name="csY1" fmla="*/ 0 h 6880303"/>
              <a:gd name="csX2" fmla="*/ 11708781 w 11708781"/>
              <a:gd name="csY2" fmla="*/ 6858000 h 6880303"/>
              <a:gd name="csX3" fmla="*/ 0 w 11708781"/>
              <a:gd name="csY3" fmla="*/ 6880303 h 6880303"/>
              <a:gd name="csX4" fmla="*/ 4792166 w 11708781"/>
              <a:gd name="csY4" fmla="*/ 10048 h 6880303"/>
              <a:gd name="csX0" fmla="*/ 3060010 w 11708781"/>
              <a:gd name="csY0" fmla="*/ 0 h 6937162"/>
              <a:gd name="csX1" fmla="*/ 11708781 w 11708781"/>
              <a:gd name="csY1" fmla="*/ 56859 h 6937162"/>
              <a:gd name="csX2" fmla="*/ 11708781 w 11708781"/>
              <a:gd name="csY2" fmla="*/ 6914859 h 6937162"/>
              <a:gd name="csX3" fmla="*/ 0 w 11708781"/>
              <a:gd name="csY3" fmla="*/ 6937162 h 6937162"/>
              <a:gd name="csX4" fmla="*/ 3060010 w 11708781"/>
              <a:gd name="csY4" fmla="*/ 0 h 6937162"/>
              <a:gd name="csX0" fmla="*/ 3060010 w 11708781"/>
              <a:gd name="csY0" fmla="*/ 0 h 6937162"/>
              <a:gd name="csX1" fmla="*/ 9188605 w 11708781"/>
              <a:gd name="csY1" fmla="*/ 27122 h 6937162"/>
              <a:gd name="csX2" fmla="*/ 11708781 w 11708781"/>
              <a:gd name="csY2" fmla="*/ 6914859 h 6937162"/>
              <a:gd name="csX3" fmla="*/ 0 w 11708781"/>
              <a:gd name="csY3" fmla="*/ 6937162 h 6937162"/>
              <a:gd name="csX4" fmla="*/ 3060010 w 11708781"/>
              <a:gd name="csY4" fmla="*/ 0 h 6937162"/>
              <a:gd name="csX0" fmla="*/ 3060010 w 9188605"/>
              <a:gd name="csY0" fmla="*/ 0 h 6937162"/>
              <a:gd name="csX1" fmla="*/ 9188605 w 9188605"/>
              <a:gd name="csY1" fmla="*/ 27122 h 6937162"/>
              <a:gd name="csX2" fmla="*/ 7545659 w 9188605"/>
              <a:gd name="csY2" fmla="*/ 6929727 h 6937162"/>
              <a:gd name="csX3" fmla="*/ 0 w 9188605"/>
              <a:gd name="csY3" fmla="*/ 6937162 h 6937162"/>
              <a:gd name="csX4" fmla="*/ 3060010 w 9188605"/>
              <a:gd name="csY4" fmla="*/ 0 h 6937162"/>
              <a:gd name="csX0" fmla="*/ 3060010 w 7545659"/>
              <a:gd name="csY0" fmla="*/ 0 h 6937162"/>
              <a:gd name="csX1" fmla="*/ 7523357 w 7545659"/>
              <a:gd name="csY1" fmla="*/ 49424 h 6937162"/>
              <a:gd name="csX2" fmla="*/ 7545659 w 7545659"/>
              <a:gd name="csY2" fmla="*/ 6929727 h 6937162"/>
              <a:gd name="csX3" fmla="*/ 0 w 7545659"/>
              <a:gd name="csY3" fmla="*/ 6937162 h 6937162"/>
              <a:gd name="csX4" fmla="*/ 3060010 w 7545659"/>
              <a:gd name="csY4" fmla="*/ 0 h 6937162"/>
              <a:gd name="csX0" fmla="*/ 3031656 w 7545659"/>
              <a:gd name="csY0" fmla="*/ 0 h 6894632"/>
              <a:gd name="csX1" fmla="*/ 7523357 w 7545659"/>
              <a:gd name="csY1" fmla="*/ 6894 h 6894632"/>
              <a:gd name="csX2" fmla="*/ 7545659 w 7545659"/>
              <a:gd name="csY2" fmla="*/ 6887197 h 6894632"/>
              <a:gd name="csX3" fmla="*/ 0 w 7545659"/>
              <a:gd name="csY3" fmla="*/ 6894632 h 6894632"/>
              <a:gd name="csX4" fmla="*/ 3031656 w 7545659"/>
              <a:gd name="csY4" fmla="*/ 0 h 6894632"/>
              <a:gd name="csX0" fmla="*/ 3031656 w 7545659"/>
              <a:gd name="csY0" fmla="*/ 1058 h 6895690"/>
              <a:gd name="csX1" fmla="*/ 7459746 w 7545659"/>
              <a:gd name="csY1" fmla="*/ 0 h 6895690"/>
              <a:gd name="csX2" fmla="*/ 7545659 w 7545659"/>
              <a:gd name="csY2" fmla="*/ 6888255 h 6895690"/>
              <a:gd name="csX3" fmla="*/ 0 w 7545659"/>
              <a:gd name="csY3" fmla="*/ 6895690 h 6895690"/>
              <a:gd name="csX4" fmla="*/ 3031656 w 7545659"/>
              <a:gd name="csY4" fmla="*/ 1058 h 6895690"/>
              <a:gd name="csX0" fmla="*/ 3031656 w 7482048"/>
              <a:gd name="csY0" fmla="*/ 1058 h 6895690"/>
              <a:gd name="csX1" fmla="*/ 7459746 w 7482048"/>
              <a:gd name="csY1" fmla="*/ 0 h 6895690"/>
              <a:gd name="csX2" fmla="*/ 7482048 w 7482048"/>
              <a:gd name="csY2" fmla="*/ 6856450 h 6895690"/>
              <a:gd name="csX3" fmla="*/ 0 w 7482048"/>
              <a:gd name="csY3" fmla="*/ 6895690 h 6895690"/>
              <a:gd name="csX4" fmla="*/ 3031656 w 7482048"/>
              <a:gd name="csY4" fmla="*/ 1058 h 6895690"/>
              <a:gd name="csX0" fmla="*/ 3031656 w 7482048"/>
              <a:gd name="csY0" fmla="*/ 1058 h 6871837"/>
              <a:gd name="csX1" fmla="*/ 7459746 w 7482048"/>
              <a:gd name="csY1" fmla="*/ 0 h 6871837"/>
              <a:gd name="csX2" fmla="*/ 7482048 w 7482048"/>
              <a:gd name="csY2" fmla="*/ 6856450 h 6871837"/>
              <a:gd name="csX3" fmla="*/ 0 w 7482048"/>
              <a:gd name="csY3" fmla="*/ 6871837 h 6871837"/>
              <a:gd name="csX4" fmla="*/ 3031656 w 7482048"/>
              <a:gd name="csY4" fmla="*/ 1058 h 6871837"/>
              <a:gd name="csX0" fmla="*/ 3031656 w 7497950"/>
              <a:gd name="csY0" fmla="*/ 1058 h 6880304"/>
              <a:gd name="csX1" fmla="*/ 7459746 w 7497950"/>
              <a:gd name="csY1" fmla="*/ 0 h 6880304"/>
              <a:gd name="csX2" fmla="*/ 7497950 w 7497950"/>
              <a:gd name="csY2" fmla="*/ 6880304 h 6880304"/>
              <a:gd name="csX3" fmla="*/ 0 w 7497950"/>
              <a:gd name="csY3" fmla="*/ 6871837 h 6880304"/>
              <a:gd name="csX4" fmla="*/ 3031656 w 7497950"/>
              <a:gd name="csY4" fmla="*/ 1058 h 6880304"/>
              <a:gd name="csX0" fmla="*/ 3127071 w 7593365"/>
              <a:gd name="csY0" fmla="*/ 1058 h 6887740"/>
              <a:gd name="csX1" fmla="*/ 7555161 w 7593365"/>
              <a:gd name="csY1" fmla="*/ 0 h 6887740"/>
              <a:gd name="csX2" fmla="*/ 7593365 w 7593365"/>
              <a:gd name="csY2" fmla="*/ 6880304 h 6887740"/>
              <a:gd name="csX3" fmla="*/ 0 w 7593365"/>
              <a:gd name="csY3" fmla="*/ 6887740 h 6887740"/>
              <a:gd name="csX4" fmla="*/ 3127071 w 7593365"/>
              <a:gd name="csY4" fmla="*/ 1058 h 6887740"/>
              <a:gd name="csX0" fmla="*/ 3127071 w 7593365"/>
              <a:gd name="csY0" fmla="*/ 24912 h 6911594"/>
              <a:gd name="csX1" fmla="*/ 7555161 w 7593365"/>
              <a:gd name="csY1" fmla="*/ 0 h 6911594"/>
              <a:gd name="csX2" fmla="*/ 7593365 w 7593365"/>
              <a:gd name="csY2" fmla="*/ 6904158 h 6911594"/>
              <a:gd name="csX3" fmla="*/ 0 w 7593365"/>
              <a:gd name="csY3" fmla="*/ 6911594 h 6911594"/>
              <a:gd name="csX4" fmla="*/ 3127071 w 7593365"/>
              <a:gd name="csY4" fmla="*/ 24912 h 6911594"/>
              <a:gd name="csX0" fmla="*/ 3111168 w 7593365"/>
              <a:gd name="csY0" fmla="*/ 16961 h 6911594"/>
              <a:gd name="csX1" fmla="*/ 7555161 w 7593365"/>
              <a:gd name="csY1" fmla="*/ 0 h 6911594"/>
              <a:gd name="csX2" fmla="*/ 7593365 w 7593365"/>
              <a:gd name="csY2" fmla="*/ 6904158 h 6911594"/>
              <a:gd name="csX3" fmla="*/ 0 w 7593365"/>
              <a:gd name="csY3" fmla="*/ 6911594 h 6911594"/>
              <a:gd name="csX4" fmla="*/ 3111168 w 7593365"/>
              <a:gd name="csY4" fmla="*/ 16961 h 6911594"/>
              <a:gd name="csX0" fmla="*/ 3087314 w 7593365"/>
              <a:gd name="csY0" fmla="*/ 16961 h 6911594"/>
              <a:gd name="csX1" fmla="*/ 7555161 w 7593365"/>
              <a:gd name="csY1" fmla="*/ 0 h 6911594"/>
              <a:gd name="csX2" fmla="*/ 7593365 w 7593365"/>
              <a:gd name="csY2" fmla="*/ 6904158 h 6911594"/>
              <a:gd name="csX3" fmla="*/ 0 w 7593365"/>
              <a:gd name="csY3" fmla="*/ 6911594 h 6911594"/>
              <a:gd name="csX4" fmla="*/ 3087314 w 7593365"/>
              <a:gd name="csY4" fmla="*/ 16961 h 6911594"/>
              <a:gd name="csX0" fmla="*/ 3087314 w 7593365"/>
              <a:gd name="csY0" fmla="*/ 16961 h 6919545"/>
              <a:gd name="csX1" fmla="*/ 7555161 w 7593365"/>
              <a:gd name="csY1" fmla="*/ 0 h 6919545"/>
              <a:gd name="csX2" fmla="*/ 7593365 w 7593365"/>
              <a:gd name="csY2" fmla="*/ 6904158 h 6919545"/>
              <a:gd name="csX3" fmla="*/ 0 w 7593365"/>
              <a:gd name="csY3" fmla="*/ 6919545 h 6919545"/>
              <a:gd name="csX4" fmla="*/ 3087314 w 7593365"/>
              <a:gd name="csY4" fmla="*/ 16961 h 6919545"/>
              <a:gd name="csX0" fmla="*/ 3087314 w 7555161"/>
              <a:gd name="csY0" fmla="*/ 16961 h 6919545"/>
              <a:gd name="csX1" fmla="*/ 7555161 w 7555161"/>
              <a:gd name="csY1" fmla="*/ 0 h 6919545"/>
              <a:gd name="csX2" fmla="*/ 7475573 w 7555161"/>
              <a:gd name="csY2" fmla="*/ 6766683 h 6919545"/>
              <a:gd name="csX3" fmla="*/ 0 w 7555161"/>
              <a:gd name="csY3" fmla="*/ 6919545 h 6919545"/>
              <a:gd name="csX4" fmla="*/ 3087314 w 7555161"/>
              <a:gd name="csY4" fmla="*/ 16961 h 6919545"/>
              <a:gd name="csX0" fmla="*/ 3087314 w 7555161"/>
              <a:gd name="csY0" fmla="*/ 16961 h 6919545"/>
              <a:gd name="csX1" fmla="*/ 7555161 w 7555161"/>
              <a:gd name="csY1" fmla="*/ 0 h 6919545"/>
              <a:gd name="csX2" fmla="*/ 7519745 w 7555161"/>
              <a:gd name="csY2" fmla="*/ 6904158 h 6919545"/>
              <a:gd name="csX3" fmla="*/ 0 w 7555161"/>
              <a:gd name="csY3" fmla="*/ 6919545 h 6919545"/>
              <a:gd name="csX4" fmla="*/ 3087314 w 7555161"/>
              <a:gd name="csY4" fmla="*/ 16961 h 6919545"/>
              <a:gd name="csX0" fmla="*/ 3087314 w 7519745"/>
              <a:gd name="csY0" fmla="*/ 0 h 6902584"/>
              <a:gd name="csX1" fmla="*/ 7290129 w 7519745"/>
              <a:gd name="csY1" fmla="*/ 647499 h 6902584"/>
              <a:gd name="csX2" fmla="*/ 7519745 w 7519745"/>
              <a:gd name="csY2" fmla="*/ 6887197 h 6902584"/>
              <a:gd name="csX3" fmla="*/ 0 w 7519745"/>
              <a:gd name="csY3" fmla="*/ 6902584 h 6902584"/>
              <a:gd name="csX4" fmla="*/ 3087314 w 7519745"/>
              <a:gd name="csY4" fmla="*/ 0 h 6902584"/>
              <a:gd name="csX0" fmla="*/ 3087314 w 7525712"/>
              <a:gd name="csY0" fmla="*/ 0 h 6902584"/>
              <a:gd name="csX1" fmla="*/ 7525712 w 7525712"/>
              <a:gd name="csY1" fmla="*/ 303814 h 6902584"/>
              <a:gd name="csX2" fmla="*/ 7519745 w 7525712"/>
              <a:gd name="csY2" fmla="*/ 6887197 h 6902584"/>
              <a:gd name="csX3" fmla="*/ 0 w 7525712"/>
              <a:gd name="csY3" fmla="*/ 6902584 h 6902584"/>
              <a:gd name="csX4" fmla="*/ 3087314 w 7525712"/>
              <a:gd name="csY4" fmla="*/ 0 h 6902584"/>
              <a:gd name="csX0" fmla="*/ 2888540 w 7525712"/>
              <a:gd name="csY0" fmla="*/ 1684 h 6598770"/>
              <a:gd name="csX1" fmla="*/ 7525712 w 7525712"/>
              <a:gd name="csY1" fmla="*/ 0 h 6598770"/>
              <a:gd name="csX2" fmla="*/ 7519745 w 7525712"/>
              <a:gd name="csY2" fmla="*/ 6583383 h 6598770"/>
              <a:gd name="csX3" fmla="*/ 0 w 7525712"/>
              <a:gd name="csY3" fmla="*/ 6598770 h 6598770"/>
              <a:gd name="csX4" fmla="*/ 2888540 w 7525712"/>
              <a:gd name="csY4" fmla="*/ 1684 h 6598770"/>
              <a:gd name="csX0" fmla="*/ 2299580 w 6936752"/>
              <a:gd name="csY0" fmla="*/ 1684 h 6621682"/>
              <a:gd name="csX1" fmla="*/ 6936752 w 6936752"/>
              <a:gd name="csY1" fmla="*/ 0 h 6621682"/>
              <a:gd name="csX2" fmla="*/ 6930785 w 6936752"/>
              <a:gd name="csY2" fmla="*/ 6583383 h 6621682"/>
              <a:gd name="csX3" fmla="*/ 0 w 6936752"/>
              <a:gd name="csY3" fmla="*/ 6621682 h 6621682"/>
              <a:gd name="csX4" fmla="*/ 2299580 w 6936752"/>
              <a:gd name="csY4" fmla="*/ 1684 h 6621682"/>
              <a:gd name="csX0" fmla="*/ 2844368 w 7481540"/>
              <a:gd name="csY0" fmla="*/ 1684 h 6606407"/>
              <a:gd name="csX1" fmla="*/ 7481540 w 7481540"/>
              <a:gd name="csY1" fmla="*/ 0 h 6606407"/>
              <a:gd name="csX2" fmla="*/ 7475573 w 7481540"/>
              <a:gd name="csY2" fmla="*/ 6583383 h 6606407"/>
              <a:gd name="csX3" fmla="*/ 0 w 7481540"/>
              <a:gd name="csY3" fmla="*/ 6606407 h 6606407"/>
              <a:gd name="csX4" fmla="*/ 2844368 w 7481540"/>
              <a:gd name="csY4" fmla="*/ 1684 h 6606407"/>
              <a:gd name="csX0" fmla="*/ 2844368 w 7481540"/>
              <a:gd name="csY0" fmla="*/ 1684 h 6613934"/>
              <a:gd name="csX1" fmla="*/ 7481540 w 7481540"/>
              <a:gd name="csY1" fmla="*/ 0 h 6613934"/>
              <a:gd name="csX2" fmla="*/ 7475574 w 7481540"/>
              <a:gd name="csY2" fmla="*/ 6613934 h 6613934"/>
              <a:gd name="csX3" fmla="*/ 0 w 7481540"/>
              <a:gd name="csY3" fmla="*/ 6606407 h 6613934"/>
              <a:gd name="csX4" fmla="*/ 2844368 w 7481540"/>
              <a:gd name="csY4" fmla="*/ 1684 h 6613934"/>
            </a:gdLst>
            <a:ahLst/>
            <a:cxnLst>
              <a:cxn ang="0">
                <a:pos x="csX0" y="csY0"/>
              </a:cxn>
              <a:cxn ang="0">
                <a:pos x="csX1" y="csY1"/>
              </a:cxn>
              <a:cxn ang="0">
                <a:pos x="csX2" y="csY2"/>
              </a:cxn>
              <a:cxn ang="0">
                <a:pos x="csX3" y="csY3"/>
              </a:cxn>
              <a:cxn ang="0">
                <a:pos x="csX4" y="csY4"/>
              </a:cxn>
            </a:cxnLst>
            <a:rect l="l" t="t" r="r" b="b"/>
            <a:pathLst>
              <a:path w="7481540" h="6613934">
                <a:moveTo>
                  <a:pt x="2844368" y="1684"/>
                </a:moveTo>
                <a:lnTo>
                  <a:pt x="7481540" y="0"/>
                </a:lnTo>
                <a:cubicBezTo>
                  <a:pt x="7479551" y="2204645"/>
                  <a:pt x="7477563" y="4409289"/>
                  <a:pt x="7475574" y="6613934"/>
                </a:cubicBezTo>
                <a:lnTo>
                  <a:pt x="0" y="6606407"/>
                </a:lnTo>
                <a:lnTo>
                  <a:pt x="2844368" y="1684"/>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itle 3">
            <a:extLst>
              <a:ext uri="{FF2B5EF4-FFF2-40B4-BE49-F238E27FC236}">
                <a16:creationId xmlns:a16="http://schemas.microsoft.com/office/drawing/2014/main" id="{E583A0D5-DDBC-5597-5C0F-47116E7BE8B6}"/>
              </a:ext>
            </a:extLst>
          </p:cNvPr>
          <p:cNvSpPr>
            <a:spLocks noGrp="1"/>
          </p:cNvSpPr>
          <p:nvPr>
            <p:ph type="title"/>
          </p:nvPr>
        </p:nvSpPr>
        <p:spPr/>
        <p:txBody>
          <a:bodyPr/>
          <a:lstStyle/>
          <a:p>
            <a:r>
              <a:rPr lang="en-AU" dirty="0"/>
              <a:t>Questions</a:t>
            </a:r>
          </a:p>
        </p:txBody>
      </p:sp>
      <p:cxnSp>
        <p:nvCxnSpPr>
          <p:cNvPr id="9" name="Straight Connector 8">
            <a:extLst>
              <a:ext uri="{FF2B5EF4-FFF2-40B4-BE49-F238E27FC236}">
                <a16:creationId xmlns:a16="http://schemas.microsoft.com/office/drawing/2014/main" id="{80175790-4394-8CA4-E3A6-CFB88FCB67B8}"/>
              </a:ext>
            </a:extLst>
          </p:cNvPr>
          <p:cNvCxnSpPr>
            <a:cxnSpLocks/>
          </p:cNvCxnSpPr>
          <p:nvPr/>
        </p:nvCxnSpPr>
        <p:spPr>
          <a:xfrm flipV="1">
            <a:off x="4625524" y="-132929"/>
            <a:ext cx="3175792" cy="7123858"/>
          </a:xfrm>
          <a:prstGeom prst="line">
            <a:avLst/>
          </a:prstGeom>
          <a:ln>
            <a:solidFill>
              <a:schemeClr val="bg1"/>
            </a:solidFill>
          </a:ln>
        </p:spPr>
        <p:style>
          <a:lnRef idx="1">
            <a:schemeClr val="accent2"/>
          </a:lnRef>
          <a:fillRef idx="0">
            <a:schemeClr val="accent2"/>
          </a:fillRef>
          <a:effectRef idx="0">
            <a:schemeClr val="accent2"/>
          </a:effectRef>
          <a:fontRef idx="minor">
            <a:schemeClr val="tx1"/>
          </a:fontRef>
        </p:style>
      </p:cxnSp>
      <p:pic>
        <p:nvPicPr>
          <p:cNvPr id="6" name="Picture Placeholder 6">
            <a:extLst>
              <a:ext uri="{FF2B5EF4-FFF2-40B4-BE49-F238E27FC236}">
                <a16:creationId xmlns:a16="http://schemas.microsoft.com/office/drawing/2014/main" id="{86E9308D-17B9-353B-647E-3196B6D5D34F}"/>
              </a:ext>
            </a:extLst>
          </p:cNvPr>
          <p:cNvPicPr>
            <a:picLocks noGrp="1" noChangeAspect="1"/>
          </p:cNvPicPr>
          <p:nvPr>
            <p:ph type="pic" idx="13"/>
          </p:nvPr>
        </p:nvPicPr>
        <p:blipFill>
          <a:blip r:embed="rId2"/>
          <a:srcRect l="36" r="36"/>
          <a:stretch/>
        </p:blipFill>
        <p:spPr>
          <a:xfrm>
            <a:off x="5032067" y="0"/>
            <a:ext cx="7225531" cy="6858000"/>
          </a:xfrm>
          <a:solidFill>
            <a:srgbClr val="B7D3D3">
              <a:lumMod val="40000"/>
              <a:lumOff val="60000"/>
            </a:srgbClr>
          </a:solidFill>
        </p:spPr>
      </p:pic>
    </p:spTree>
    <p:extLst>
      <p:ext uri="{BB962C8B-B14F-4D97-AF65-F5344CB8AC3E}">
        <p14:creationId xmlns:p14="http://schemas.microsoft.com/office/powerpoint/2010/main" val="284915399"/>
      </p:ext>
    </p:extLst>
  </p:cSld>
  <p:clrMapOvr>
    <a:masterClrMapping/>
  </p:clrMapOvr>
  <p:transition spd="slow">
    <p:push/>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6CFA8A6-1A1D-ECEB-FF99-52A4174CA72A}"/>
              </a:ext>
            </a:extLst>
          </p:cNvPr>
          <p:cNvPicPr>
            <a:picLocks noGrp="1" noChangeAspect="1"/>
          </p:cNvPicPr>
          <p:nvPr>
            <p:ph type="pic" sz="quarter" idx="13"/>
          </p:nvPr>
        </p:nvPicPr>
        <p:blipFill rotWithShape="1">
          <a:blip r:embed="rId2"/>
          <a:srcRect l="933" t="8991" r="-933" b="2999"/>
          <a:stretch>
            <a:fillRect/>
          </a:stretch>
        </p:blipFill>
        <p:spPr>
          <a:xfrm>
            <a:off x="1125"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3" name="Slide Number Placeholder 2">
            <a:extLst>
              <a:ext uri="{FF2B5EF4-FFF2-40B4-BE49-F238E27FC236}">
                <a16:creationId xmlns:a16="http://schemas.microsoft.com/office/drawing/2014/main" id="{50C855D8-E491-C3EE-EE2E-BD1BADC56970}"/>
              </a:ext>
            </a:extLst>
          </p:cNvPr>
          <p:cNvSpPr>
            <a:spLocks noGrp="1"/>
          </p:cNvSpPr>
          <p:nvPr>
            <p:ph type="sldNum" sz="quarter" idx="12"/>
          </p:nvPr>
        </p:nvSpPr>
        <p:spPr/>
        <p:txBody>
          <a:bodyPr/>
          <a:lstStyle/>
          <a:p>
            <a:fld id="{B2DC25EE-239B-4C5F-AAD1-255A7D5F1EE2}" type="slidenum">
              <a:rPr lang="en-US" smtClean="0"/>
              <a:pPr/>
              <a:t>124</a:t>
            </a:fld>
            <a:endParaRPr lang="en-US" dirty="0">
              <a:solidFill>
                <a:schemeClr val="accent3"/>
              </a:solidFill>
            </a:endParaRPr>
          </a:p>
        </p:txBody>
      </p:sp>
      <p:sp>
        <p:nvSpPr>
          <p:cNvPr id="4" name="Title 3">
            <a:extLst>
              <a:ext uri="{FF2B5EF4-FFF2-40B4-BE49-F238E27FC236}">
                <a16:creationId xmlns:a16="http://schemas.microsoft.com/office/drawing/2014/main" id="{AD70EE64-271A-2657-7CFC-FC93666B910B}"/>
              </a:ext>
            </a:extLst>
          </p:cNvPr>
          <p:cNvSpPr>
            <a:spLocks noGrp="1"/>
          </p:cNvSpPr>
          <p:nvPr>
            <p:ph type="title"/>
          </p:nvPr>
        </p:nvSpPr>
        <p:spPr>
          <a:xfrm>
            <a:off x="7323150" y="2827317"/>
            <a:ext cx="4118001" cy="2236946"/>
          </a:xfrm>
        </p:spPr>
        <p:txBody>
          <a:bodyPr/>
          <a:lstStyle/>
          <a:p>
            <a:r>
              <a:rPr lang="en-AU" b="1" dirty="0">
                <a:latin typeface="Arial"/>
                <a:cs typeface="Arial"/>
              </a:rPr>
              <a:t>Module 3:</a:t>
            </a:r>
            <a:r>
              <a:rPr lang="en-AU" dirty="0">
                <a:latin typeface="Arial"/>
                <a:cs typeface="Arial"/>
              </a:rPr>
              <a:t> AML/CTF</a:t>
            </a:r>
            <a:br>
              <a:rPr lang="en-AU" dirty="0"/>
            </a:br>
            <a:r>
              <a:rPr lang="en-AU" dirty="0">
                <a:latin typeface="Arial"/>
                <a:cs typeface="Arial"/>
              </a:rPr>
              <a:t>in practice</a:t>
            </a:r>
          </a:p>
        </p:txBody>
      </p:sp>
    </p:spTree>
    <p:extLst>
      <p:ext uri="{BB962C8B-B14F-4D97-AF65-F5344CB8AC3E}">
        <p14:creationId xmlns:p14="http://schemas.microsoft.com/office/powerpoint/2010/main" val="3289175220"/>
      </p:ext>
    </p:extLst>
  </p:cSld>
  <p:clrMapOvr>
    <a:masterClrMapping/>
  </p:clrMapOvr>
  <p:transition spd="slow">
    <p:push dir="u"/>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BA1173-7381-7149-2753-93EEC1B452B7}"/>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125</a:t>
            </a:fld>
            <a:endParaRPr lang="en-US" dirty="0"/>
          </a:p>
        </p:txBody>
      </p:sp>
      <p:sp>
        <p:nvSpPr>
          <p:cNvPr id="2" name="Title 1">
            <a:extLst>
              <a:ext uri="{FF2B5EF4-FFF2-40B4-BE49-F238E27FC236}">
                <a16:creationId xmlns:a16="http://schemas.microsoft.com/office/drawing/2014/main" id="{B2D414A6-0191-6172-C913-9DC690E43420}"/>
              </a:ext>
            </a:extLst>
          </p:cNvPr>
          <p:cNvSpPr>
            <a:spLocks noGrp="1"/>
          </p:cNvSpPr>
          <p:nvPr>
            <p:ph type="title"/>
          </p:nvPr>
        </p:nvSpPr>
        <p:spPr>
          <a:xfrm>
            <a:off x="544068" y="685800"/>
            <a:ext cx="10168128" cy="1179576"/>
          </a:xfrm>
        </p:spPr>
        <p:txBody>
          <a:bodyPr/>
          <a:lstStyle/>
          <a:p>
            <a:r>
              <a:rPr lang="en-AU" dirty="0"/>
              <a:t>Module 3: AML/CTF in practice</a:t>
            </a:r>
          </a:p>
        </p:txBody>
      </p:sp>
      <p:sp>
        <p:nvSpPr>
          <p:cNvPr id="3" name="Content Placeholder 2">
            <a:extLst>
              <a:ext uri="{FF2B5EF4-FFF2-40B4-BE49-F238E27FC236}">
                <a16:creationId xmlns:a16="http://schemas.microsoft.com/office/drawing/2014/main" id="{90F64CF6-3DE2-F8CA-7FC3-F4874A22A9F5}"/>
              </a:ext>
            </a:extLst>
          </p:cNvPr>
          <p:cNvSpPr>
            <a:spLocks noGrp="1"/>
          </p:cNvSpPr>
          <p:nvPr>
            <p:ph idx="1"/>
          </p:nvPr>
        </p:nvSpPr>
        <p:spPr>
          <a:xfrm>
            <a:off x="544259" y="1962150"/>
            <a:ext cx="10352341" cy="4210050"/>
          </a:xfrm>
        </p:spPr>
        <p:txBody>
          <a:bodyPr vert="horz" lIns="91440" tIns="45720" rIns="91440" bIns="45720" rtlCol="0" anchor="t">
            <a:normAutofit/>
          </a:bodyPr>
          <a:lstStyle/>
          <a:p>
            <a:pPr marL="0" indent="0">
              <a:spcBef>
                <a:spcPts val="500"/>
              </a:spcBef>
              <a:spcAft>
                <a:spcPts val="0"/>
              </a:spcAft>
              <a:buNone/>
            </a:pPr>
            <a:r>
              <a:rPr lang="en-AU" dirty="0"/>
              <a:t>By the end of this module, you’ll be able to:</a:t>
            </a:r>
            <a:endParaRPr lang="en-US" dirty="0"/>
          </a:p>
          <a:p>
            <a:pPr marL="685800" indent="-457200">
              <a:spcBef>
                <a:spcPts val="500"/>
              </a:spcBef>
              <a:spcAft>
                <a:spcPts val="0"/>
              </a:spcAft>
            </a:pPr>
            <a:r>
              <a:rPr lang="en-AU" dirty="0"/>
              <a:t>confidently manage AML/CTF-related client conversations</a:t>
            </a:r>
          </a:p>
          <a:p>
            <a:pPr marL="685800" indent="-457200">
              <a:spcBef>
                <a:spcPts val="500"/>
              </a:spcBef>
              <a:spcAft>
                <a:spcPts val="0"/>
              </a:spcAft>
            </a:pPr>
            <a:r>
              <a:rPr lang="en-AU" dirty="0"/>
              <a:t>handle resistance or pushback in a professional and compliant way</a:t>
            </a:r>
          </a:p>
          <a:p>
            <a:pPr marL="685800" indent="-457200">
              <a:spcBef>
                <a:spcPts val="500"/>
              </a:spcBef>
              <a:spcAft>
                <a:spcPts val="0"/>
              </a:spcAft>
            </a:pPr>
            <a:r>
              <a:rPr lang="en-AU" dirty="0"/>
              <a:t>apply escalation processes appropriately</a:t>
            </a:r>
          </a:p>
          <a:p>
            <a:pPr marL="685800" indent="-457200">
              <a:spcBef>
                <a:spcPts val="500"/>
              </a:spcBef>
              <a:spcAft>
                <a:spcPts val="0"/>
              </a:spcAft>
            </a:pPr>
            <a:r>
              <a:rPr lang="en-AU" dirty="0">
                <a:latin typeface="Calibri"/>
                <a:ea typeface="Calibri"/>
                <a:cs typeface="Calibri"/>
              </a:rPr>
              <a:t>take action without disrupting the transaction unnecessarily.</a:t>
            </a:r>
          </a:p>
        </p:txBody>
      </p:sp>
    </p:spTree>
    <p:extLst>
      <p:ext uri="{BB962C8B-B14F-4D97-AF65-F5344CB8AC3E}">
        <p14:creationId xmlns:p14="http://schemas.microsoft.com/office/powerpoint/2010/main" val="936491749"/>
      </p:ext>
    </p:extLst>
  </p:cSld>
  <p:clrMapOvr>
    <a:masterClrMapping/>
  </p:clrMapOvr>
  <p:transition spd="slow">
    <p:push/>
  </p:transition>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41EEF5C-CF6C-97F8-9318-430BCCDC62A3}"/>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126</a:t>
            </a:fld>
            <a:endParaRPr lang="en-US" dirty="0">
              <a:solidFill>
                <a:srgbClr val="FFFFFF"/>
              </a:solidFill>
            </a:endParaRPr>
          </a:p>
        </p:txBody>
      </p:sp>
      <p:sp>
        <p:nvSpPr>
          <p:cNvPr id="2" name="Title 1">
            <a:extLst>
              <a:ext uri="{FF2B5EF4-FFF2-40B4-BE49-F238E27FC236}">
                <a16:creationId xmlns:a16="http://schemas.microsoft.com/office/drawing/2014/main" id="{9456291E-2440-5905-F06C-26C1CAACB900}"/>
              </a:ext>
            </a:extLst>
          </p:cNvPr>
          <p:cNvSpPr>
            <a:spLocks noGrp="1"/>
          </p:cNvSpPr>
          <p:nvPr>
            <p:ph type="title"/>
          </p:nvPr>
        </p:nvSpPr>
        <p:spPr>
          <a:xfrm>
            <a:off x="541663" y="556447"/>
            <a:ext cx="4252973" cy="1040702"/>
          </a:xfrm>
        </p:spPr>
        <p:txBody>
          <a:bodyPr anchor="b">
            <a:normAutofit/>
          </a:bodyPr>
          <a:lstStyle/>
          <a:p>
            <a:r>
              <a:rPr lang="en-AU" sz="4000" dirty="0"/>
              <a:t>Module format</a:t>
            </a:r>
          </a:p>
        </p:txBody>
      </p:sp>
      <p:sp>
        <p:nvSpPr>
          <p:cNvPr id="3" name="Content Placeholder 2">
            <a:extLst>
              <a:ext uri="{FF2B5EF4-FFF2-40B4-BE49-F238E27FC236}">
                <a16:creationId xmlns:a16="http://schemas.microsoft.com/office/drawing/2014/main" id="{23C477F6-F515-93A3-380F-C49147C6293F}"/>
              </a:ext>
            </a:extLst>
          </p:cNvPr>
          <p:cNvSpPr>
            <a:spLocks noGrp="1"/>
          </p:cNvSpPr>
          <p:nvPr>
            <p:ph sz="half" idx="1"/>
          </p:nvPr>
        </p:nvSpPr>
        <p:spPr>
          <a:xfrm>
            <a:off x="335385" y="1688658"/>
            <a:ext cx="4696682" cy="4123749"/>
          </a:xfrm>
        </p:spPr>
        <p:txBody>
          <a:bodyPr anchor="t">
            <a:normAutofit/>
          </a:bodyPr>
          <a:lstStyle/>
          <a:p>
            <a:pPr marL="0" indent="0">
              <a:spcBef>
                <a:spcPts val="500"/>
              </a:spcBef>
              <a:buNone/>
            </a:pPr>
            <a:endParaRPr lang="en-AU" sz="2000" dirty="0"/>
          </a:p>
          <a:p>
            <a:pPr indent="0">
              <a:spcBef>
                <a:spcPts val="500"/>
              </a:spcBef>
              <a:buNone/>
            </a:pPr>
            <a:r>
              <a:rPr lang="en-AU" sz="2000" b="1" dirty="0"/>
              <a:t>Part 1: </a:t>
            </a:r>
            <a:r>
              <a:rPr lang="en-AU" sz="2000" dirty="0"/>
              <a:t>Client conversations in practice.</a:t>
            </a:r>
          </a:p>
          <a:p>
            <a:pPr indent="0">
              <a:spcBef>
                <a:spcPts val="500"/>
              </a:spcBef>
              <a:buNone/>
            </a:pPr>
            <a:r>
              <a:rPr lang="en-AU" sz="2000" b="1" dirty="0"/>
              <a:t>Part 2: </a:t>
            </a:r>
            <a:r>
              <a:rPr lang="en-AU" sz="2000" dirty="0"/>
              <a:t>Handling resistance and objections.</a:t>
            </a:r>
          </a:p>
          <a:p>
            <a:pPr indent="0">
              <a:spcBef>
                <a:spcPts val="500"/>
              </a:spcBef>
              <a:buNone/>
            </a:pPr>
            <a:r>
              <a:rPr lang="en-AU" sz="2000" b="1" dirty="0"/>
              <a:t>Part 3: </a:t>
            </a:r>
            <a:r>
              <a:rPr lang="en-AU" sz="2000" dirty="0"/>
              <a:t>Avoiding ‘tipping off’.</a:t>
            </a:r>
          </a:p>
          <a:p>
            <a:pPr indent="0">
              <a:spcBef>
                <a:spcPts val="500"/>
              </a:spcBef>
              <a:buNone/>
            </a:pPr>
            <a:r>
              <a:rPr lang="en-AU" sz="2000" b="1" dirty="0"/>
              <a:t>Part 4: </a:t>
            </a:r>
            <a:r>
              <a:rPr lang="en-AU" sz="2000" dirty="0"/>
              <a:t>Escalation and next steps.</a:t>
            </a:r>
          </a:p>
        </p:txBody>
      </p:sp>
      <p:pic>
        <p:nvPicPr>
          <p:cNvPr id="8" name="Picture Placeholder 7">
            <a:extLst>
              <a:ext uri="{FF2B5EF4-FFF2-40B4-BE49-F238E27FC236}">
                <a16:creationId xmlns:a16="http://schemas.microsoft.com/office/drawing/2014/main" id="{DACE2E92-5545-80F5-36DA-D00A556364F9}"/>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530018312"/>
      </p:ext>
    </p:extLst>
  </p:cSld>
  <p:clrMapOvr>
    <a:masterClrMapping/>
  </p:clrMapOvr>
  <p:transition spd="slow">
    <p:push/>
  </p:transition>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375C15-42E5-1DA3-99AC-71063A0AFD54}"/>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127</a:t>
            </a:fld>
            <a:endParaRPr lang="en-US" dirty="0">
              <a:solidFill>
                <a:srgbClr val="FFFFFF"/>
              </a:solidFill>
            </a:endParaRPr>
          </a:p>
        </p:txBody>
      </p:sp>
      <p:sp>
        <p:nvSpPr>
          <p:cNvPr id="2" name="Title 1">
            <a:extLst>
              <a:ext uri="{FF2B5EF4-FFF2-40B4-BE49-F238E27FC236}">
                <a16:creationId xmlns:a16="http://schemas.microsoft.com/office/drawing/2014/main" id="{BA1A3DD6-4D48-08C5-7C64-2BFDBE5A362C}"/>
              </a:ext>
            </a:extLst>
          </p:cNvPr>
          <p:cNvSpPr>
            <a:spLocks noGrp="1"/>
          </p:cNvSpPr>
          <p:nvPr>
            <p:ph type="title"/>
          </p:nvPr>
        </p:nvSpPr>
        <p:spPr>
          <a:xfrm>
            <a:off x="655319" y="2480172"/>
            <a:ext cx="4786476" cy="2314465"/>
          </a:xfrm>
        </p:spPr>
        <p:txBody>
          <a:bodyPr vert="horz" lIns="91440" tIns="45720" rIns="91440" bIns="45720" rtlCol="0" anchor="b">
            <a:normAutofit fontScale="90000"/>
          </a:bodyPr>
          <a:lstStyle/>
          <a:p>
            <a:r>
              <a:rPr lang="en-US" b="1" dirty="0">
                <a:solidFill>
                  <a:schemeClr val="bg1"/>
                </a:solidFill>
              </a:rPr>
              <a:t>Part 1: </a:t>
            </a:r>
            <a:br>
              <a:rPr lang="en-US" b="1" dirty="0">
                <a:solidFill>
                  <a:schemeClr val="bg1"/>
                </a:solidFill>
              </a:rPr>
            </a:br>
            <a:r>
              <a:rPr lang="en-AU" b="1" dirty="0"/>
              <a:t>c</a:t>
            </a:r>
            <a:r>
              <a:rPr lang="en-AU" dirty="0">
                <a:solidFill>
                  <a:schemeClr val="bg1"/>
                </a:solidFill>
              </a:rPr>
              <a:t>lient conversations in practice</a:t>
            </a:r>
            <a:endParaRPr lang="en-US" dirty="0">
              <a:solidFill>
                <a:schemeClr val="bg1"/>
              </a:solidFill>
            </a:endParaRPr>
          </a:p>
        </p:txBody>
      </p:sp>
      <p:pic>
        <p:nvPicPr>
          <p:cNvPr id="7" name="Picture Placeholder 6">
            <a:extLst>
              <a:ext uri="{FF2B5EF4-FFF2-40B4-BE49-F238E27FC236}">
                <a16:creationId xmlns:a16="http://schemas.microsoft.com/office/drawing/2014/main" id="{950D4098-9546-2211-9F52-D5644AEF37E0}"/>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873433708"/>
      </p:ext>
    </p:extLst>
  </p:cSld>
  <p:clrMapOvr>
    <a:masterClrMapping/>
  </p:clrMapOvr>
  <p:transition spd="slow">
    <p:push/>
  </p:transition>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CE7394-8ADF-ACC8-4533-11C0736B7053}"/>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128</a:t>
            </a:fld>
            <a:endParaRPr lang="en-US" dirty="0">
              <a:solidFill>
                <a:srgbClr val="FFFFFF"/>
              </a:solidFill>
            </a:endParaRPr>
          </a:p>
        </p:txBody>
      </p:sp>
      <p:sp>
        <p:nvSpPr>
          <p:cNvPr id="4" name="Title 3">
            <a:extLst>
              <a:ext uri="{FF2B5EF4-FFF2-40B4-BE49-F238E27FC236}">
                <a16:creationId xmlns:a16="http://schemas.microsoft.com/office/drawing/2014/main" id="{E06C7E41-C562-92A2-4D7F-A1EC224BBA07}"/>
              </a:ext>
            </a:extLst>
          </p:cNvPr>
          <p:cNvSpPr>
            <a:spLocks noGrp="1"/>
          </p:cNvSpPr>
          <p:nvPr>
            <p:ph type="title"/>
          </p:nvPr>
        </p:nvSpPr>
        <p:spPr>
          <a:xfrm>
            <a:off x="7785609" y="1828658"/>
            <a:ext cx="4252973" cy="1040702"/>
          </a:xfrm>
        </p:spPr>
        <p:txBody>
          <a:bodyPr anchor="b">
            <a:noAutofit/>
          </a:bodyPr>
          <a:lstStyle/>
          <a:p>
            <a:r>
              <a:rPr lang="en-AU" sz="4000" dirty="0"/>
              <a:t>The goal of AML/CTF conversations</a:t>
            </a:r>
          </a:p>
        </p:txBody>
      </p:sp>
      <p:sp>
        <p:nvSpPr>
          <p:cNvPr id="5" name="Content Placeholder 4">
            <a:extLst>
              <a:ext uri="{FF2B5EF4-FFF2-40B4-BE49-F238E27FC236}">
                <a16:creationId xmlns:a16="http://schemas.microsoft.com/office/drawing/2014/main" id="{3336BFCA-4CD0-B8CE-E3BD-CCF7B1A016EB}"/>
              </a:ext>
            </a:extLst>
          </p:cNvPr>
          <p:cNvSpPr>
            <a:spLocks noGrp="1"/>
          </p:cNvSpPr>
          <p:nvPr>
            <p:ph sz="half" idx="1"/>
          </p:nvPr>
        </p:nvSpPr>
        <p:spPr>
          <a:xfrm>
            <a:off x="7785452" y="2969769"/>
            <a:ext cx="4260230" cy="3019733"/>
          </a:xfrm>
        </p:spPr>
        <p:txBody>
          <a:bodyPr anchor="t">
            <a:normAutofit lnSpcReduction="10000"/>
          </a:bodyPr>
          <a:lstStyle/>
          <a:p>
            <a:pPr marL="0" indent="0">
              <a:lnSpc>
                <a:spcPct val="100000"/>
              </a:lnSpc>
              <a:spcBef>
                <a:spcPts val="500"/>
              </a:spcBef>
              <a:buNone/>
            </a:pPr>
            <a:r>
              <a:rPr lang="en-AU" sz="1600" dirty="0"/>
              <a:t>Good AML/CTF conversations should:</a:t>
            </a:r>
            <a:endParaRPr lang="en-US" dirty="0"/>
          </a:p>
          <a:p>
            <a:pPr marL="514350" indent="-285750">
              <a:lnSpc>
                <a:spcPct val="100000"/>
              </a:lnSpc>
              <a:spcBef>
                <a:spcPts val="500"/>
              </a:spcBef>
            </a:pPr>
            <a:r>
              <a:rPr lang="en-AU" sz="1600" dirty="0"/>
              <a:t>feel professional and routine</a:t>
            </a:r>
          </a:p>
          <a:p>
            <a:pPr marL="514350" indent="-285750">
              <a:lnSpc>
                <a:spcPct val="100000"/>
              </a:lnSpc>
              <a:spcBef>
                <a:spcPts val="500"/>
              </a:spcBef>
            </a:pPr>
            <a:r>
              <a:rPr lang="en-AU" sz="1600" dirty="0"/>
              <a:t>build trust, not suspicion</a:t>
            </a:r>
          </a:p>
          <a:p>
            <a:pPr marL="514350" indent="-285750">
              <a:lnSpc>
                <a:spcPct val="100000"/>
              </a:lnSpc>
              <a:spcBef>
                <a:spcPts val="500"/>
              </a:spcBef>
            </a:pPr>
            <a:r>
              <a:rPr lang="en-AU" sz="1600" dirty="0"/>
              <a:t>be clear, calm and confident</a:t>
            </a:r>
          </a:p>
          <a:p>
            <a:pPr marL="514350" indent="-285750">
              <a:lnSpc>
                <a:spcPct val="100000"/>
              </a:lnSpc>
              <a:spcBef>
                <a:spcPts val="500"/>
              </a:spcBef>
            </a:pPr>
            <a:r>
              <a:rPr lang="en-AU" sz="1600" dirty="0"/>
              <a:t>explain why information is required.</a:t>
            </a:r>
          </a:p>
          <a:p>
            <a:pPr marL="514350" indent="-285750">
              <a:lnSpc>
                <a:spcPct val="100000"/>
              </a:lnSpc>
              <a:spcBef>
                <a:spcPts val="500"/>
              </a:spcBef>
            </a:pPr>
            <a:endParaRPr lang="en-AU" sz="1600" dirty="0">
              <a:latin typeface="Calibri"/>
              <a:ea typeface="Calibri"/>
              <a:cs typeface="Calibri"/>
            </a:endParaRPr>
          </a:p>
          <a:p>
            <a:pPr marL="0" indent="0">
              <a:lnSpc>
                <a:spcPct val="100000"/>
              </a:lnSpc>
              <a:spcBef>
                <a:spcPts val="500"/>
              </a:spcBef>
              <a:buNone/>
            </a:pPr>
            <a:r>
              <a:rPr lang="en-AU" sz="1600" dirty="0"/>
              <a:t>The </a:t>
            </a:r>
            <a:r>
              <a:rPr lang="en-AU" sz="1600" b="1" dirty="0"/>
              <a:t>goal</a:t>
            </a:r>
            <a:r>
              <a:rPr lang="en-AU" sz="1600" dirty="0"/>
              <a:t> is not to interrogate the client.</a:t>
            </a:r>
          </a:p>
          <a:p>
            <a:pPr marL="0" indent="0">
              <a:lnSpc>
                <a:spcPct val="100000"/>
              </a:lnSpc>
              <a:spcBef>
                <a:spcPts val="500"/>
              </a:spcBef>
              <a:buNone/>
            </a:pPr>
            <a:endParaRPr lang="en-AU" sz="1600" dirty="0">
              <a:latin typeface="Calibri"/>
              <a:ea typeface="Calibri"/>
              <a:cs typeface="Calibri"/>
            </a:endParaRPr>
          </a:p>
          <a:p>
            <a:pPr marL="0" indent="0">
              <a:lnSpc>
                <a:spcPct val="100000"/>
              </a:lnSpc>
              <a:spcBef>
                <a:spcPts val="500"/>
              </a:spcBef>
              <a:buNone/>
            </a:pPr>
            <a:r>
              <a:rPr lang="en-AU" sz="1600" dirty="0"/>
              <a:t>The </a:t>
            </a:r>
            <a:r>
              <a:rPr lang="en-AU" sz="1600" b="1" dirty="0"/>
              <a:t>goal</a:t>
            </a:r>
            <a:r>
              <a:rPr lang="en-AU" sz="1600" dirty="0"/>
              <a:t> is to guide them through a standard process.</a:t>
            </a:r>
          </a:p>
        </p:txBody>
      </p:sp>
      <p:pic>
        <p:nvPicPr>
          <p:cNvPr id="8" name="Picture Placeholder 7">
            <a:extLst>
              <a:ext uri="{FF2B5EF4-FFF2-40B4-BE49-F238E27FC236}">
                <a16:creationId xmlns:a16="http://schemas.microsoft.com/office/drawing/2014/main" id="{0951D9AE-0CC6-FC2A-AEF9-ED99528231B4}"/>
              </a:ext>
            </a:extLst>
          </p:cNvPr>
          <p:cNvPicPr>
            <a:picLocks noGrp="1" noChangeAspect="1"/>
          </p:cNvPicPr>
          <p:nvPr>
            <p:ph type="pic" sz="quarter" idx="13"/>
          </p:nvPr>
        </p:nvPicPr>
        <p:blipFill>
          <a:blip r:embed="rId3"/>
          <a:srcRect l="36242" r="-148"/>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2" name="Slide Number Placeholder 4">
            <a:extLst>
              <a:ext uri="{FF2B5EF4-FFF2-40B4-BE49-F238E27FC236}">
                <a16:creationId xmlns:a16="http://schemas.microsoft.com/office/drawing/2014/main" id="{C4CE9216-7E99-25D4-5FAD-851B09232CF4}"/>
              </a:ext>
            </a:extLst>
          </p:cNvPr>
          <p:cNvSpPr txBox="1">
            <a:spLocks/>
          </p:cNvSpPr>
          <p:nvPr/>
        </p:nvSpPr>
        <p:spPr>
          <a:xfrm>
            <a:off x="8540496"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accent3"/>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2DC25EE-239B-4C5F-AAD1-255A7D5F1EE2}" type="slidenum">
              <a:rPr lang="en-US" smtClean="0"/>
              <a:pPr/>
              <a:t>128</a:t>
            </a:fld>
            <a:endParaRPr lang="en-US" dirty="0"/>
          </a:p>
        </p:txBody>
      </p:sp>
    </p:spTree>
    <p:extLst>
      <p:ext uri="{BB962C8B-B14F-4D97-AF65-F5344CB8AC3E}">
        <p14:creationId xmlns:p14="http://schemas.microsoft.com/office/powerpoint/2010/main" val="1413590979"/>
      </p:ext>
    </p:extLst>
  </p:cSld>
  <p:clrMapOvr>
    <a:masterClrMapping/>
  </p:clrMapOvr>
  <p:transition spd="slow">
    <p:push/>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C684A-ECC6-A0DB-EEAA-0FCCF9DAAC2F}"/>
              </a:ext>
            </a:extLst>
          </p:cNvPr>
          <p:cNvSpPr>
            <a:spLocks noGrp="1"/>
          </p:cNvSpPr>
          <p:nvPr>
            <p:ph type="ctrTitle"/>
          </p:nvPr>
        </p:nvSpPr>
        <p:spPr>
          <a:xfrm>
            <a:off x="1266119" y="1281455"/>
            <a:ext cx="9438199" cy="890545"/>
          </a:xfrm>
        </p:spPr>
        <p:txBody>
          <a:bodyPr>
            <a:noAutofit/>
          </a:bodyPr>
          <a:lstStyle/>
          <a:p>
            <a:r>
              <a:rPr lang="en-AU" sz="4000" dirty="0"/>
              <a:t>Practical tips for confident AML/CTF conversations</a:t>
            </a:r>
          </a:p>
        </p:txBody>
      </p:sp>
      <p:sp>
        <p:nvSpPr>
          <p:cNvPr id="3" name="Content Placeholder 2">
            <a:extLst>
              <a:ext uri="{FF2B5EF4-FFF2-40B4-BE49-F238E27FC236}">
                <a16:creationId xmlns:a16="http://schemas.microsoft.com/office/drawing/2014/main" id="{C15D3F3F-E201-5811-4E4A-68F915B40AC7}"/>
              </a:ext>
            </a:extLst>
          </p:cNvPr>
          <p:cNvSpPr>
            <a:spLocks noGrp="1"/>
          </p:cNvSpPr>
          <p:nvPr>
            <p:ph type="subTitle" idx="1"/>
          </p:nvPr>
        </p:nvSpPr>
        <p:spPr>
          <a:xfrm>
            <a:off x="1266118" y="2421268"/>
            <a:ext cx="9438199" cy="2984920"/>
          </a:xfrm>
        </p:spPr>
        <p:txBody>
          <a:bodyPr vert="horz" lIns="91440" tIns="45720" rIns="91440" bIns="45720" rtlCol="0" anchor="t">
            <a:noAutofit/>
          </a:bodyPr>
          <a:lstStyle/>
          <a:p>
            <a:pPr marL="457200" indent="-457200">
              <a:spcBef>
                <a:spcPts val="500"/>
              </a:spcBef>
              <a:buChar char="•"/>
            </a:pPr>
            <a:r>
              <a:rPr lang="en-AU" sz="2400" dirty="0">
                <a:latin typeface="Calibri"/>
                <a:ea typeface="Calibri"/>
                <a:cs typeface="Calibri"/>
              </a:rPr>
              <a:t>Be confident, not apologetic - 'We’re required to…' not 'Sorry, we have to ask…'</a:t>
            </a:r>
            <a:endParaRPr lang="en-US" sz="2400" dirty="0">
              <a:latin typeface="Calibri"/>
              <a:ea typeface="Calibri"/>
              <a:cs typeface="Calibri"/>
            </a:endParaRPr>
          </a:p>
          <a:p>
            <a:pPr marL="457200" indent="-457200">
              <a:spcBef>
                <a:spcPts val="500"/>
              </a:spcBef>
              <a:buChar char="•"/>
            </a:pPr>
            <a:r>
              <a:rPr lang="en-AU" sz="2400" dirty="0">
                <a:latin typeface="Calibri"/>
                <a:ea typeface="Calibri"/>
                <a:cs typeface="Calibri"/>
              </a:rPr>
              <a:t>Keep it simple - avoid jargon and explain things clearly.</a:t>
            </a:r>
          </a:p>
          <a:p>
            <a:pPr marL="457200" indent="-457200">
              <a:spcBef>
                <a:spcPts val="500"/>
              </a:spcBef>
              <a:buChar char="•"/>
            </a:pPr>
            <a:r>
              <a:rPr lang="en-AU" sz="2400" dirty="0">
                <a:latin typeface="Calibri"/>
                <a:ea typeface="Calibri"/>
                <a:cs typeface="Calibri"/>
              </a:rPr>
              <a:t>Use analogies - 'It’s similar to opening a bank account.'</a:t>
            </a:r>
          </a:p>
          <a:p>
            <a:pPr marL="457200" indent="-457200">
              <a:spcBef>
                <a:spcPts val="500"/>
              </a:spcBef>
              <a:buChar char="•"/>
            </a:pPr>
            <a:r>
              <a:rPr lang="en-AU" sz="2400" dirty="0">
                <a:latin typeface="Calibri"/>
                <a:ea typeface="Calibri"/>
                <a:cs typeface="Calibri"/>
              </a:rPr>
              <a:t>Use normalising language - 'This applies to all clients.'</a:t>
            </a:r>
          </a:p>
          <a:p>
            <a:pPr marL="457200" indent="-457200">
              <a:spcBef>
                <a:spcPts val="500"/>
              </a:spcBef>
              <a:buChar char="•"/>
            </a:pPr>
            <a:r>
              <a:rPr lang="en-AU" sz="2400" dirty="0">
                <a:latin typeface="Calibri"/>
                <a:ea typeface="Calibri"/>
                <a:cs typeface="Calibri"/>
              </a:rPr>
              <a:t>Use inclusive 'we' language - 'We need to complete these checks because…'</a:t>
            </a:r>
          </a:p>
        </p:txBody>
      </p:sp>
      <p:sp>
        <p:nvSpPr>
          <p:cNvPr id="4" name="Slide Number Placeholder 3">
            <a:extLst>
              <a:ext uri="{FF2B5EF4-FFF2-40B4-BE49-F238E27FC236}">
                <a16:creationId xmlns:a16="http://schemas.microsoft.com/office/drawing/2014/main" id="{7DFFBAAF-F2C3-D086-E38F-5F7347F82310}"/>
              </a:ext>
            </a:extLst>
          </p:cNvPr>
          <p:cNvSpPr>
            <a:spLocks noGrp="1"/>
          </p:cNvSpPr>
          <p:nvPr>
            <p:ph type="sldNum" sz="quarter" idx="12"/>
          </p:nvPr>
        </p:nvSpPr>
        <p:spPr/>
        <p:txBody>
          <a:bodyPr/>
          <a:lstStyle/>
          <a:p>
            <a:fld id="{B2DC25EE-239B-4C5F-AAD1-255A7D5F1EE2}" type="slidenum">
              <a:rPr lang="en-US" smtClean="0"/>
              <a:t>129</a:t>
            </a:fld>
            <a:endParaRPr lang="en-US" dirty="0"/>
          </a:p>
        </p:txBody>
      </p:sp>
    </p:spTree>
    <p:extLst>
      <p:ext uri="{BB962C8B-B14F-4D97-AF65-F5344CB8AC3E}">
        <p14:creationId xmlns:p14="http://schemas.microsoft.com/office/powerpoint/2010/main" val="2517305276"/>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7A186A-2987-76E1-C2FA-1A63998AC7CA}"/>
              </a:ext>
            </a:extLst>
          </p:cNvPr>
          <p:cNvSpPr>
            <a:spLocks noGrp="1"/>
          </p:cNvSpPr>
          <p:nvPr>
            <p:ph idx="1"/>
          </p:nvPr>
        </p:nvSpPr>
        <p:spPr>
          <a:xfrm>
            <a:off x="557849" y="1957451"/>
            <a:ext cx="10168128" cy="4209585"/>
          </a:xfrm>
        </p:spPr>
        <p:txBody>
          <a:bodyPr vert="horz" lIns="91440" tIns="45720" rIns="91440" bIns="45720" rtlCol="0" anchor="t">
            <a:normAutofit/>
          </a:bodyPr>
          <a:lstStyle/>
          <a:p>
            <a:pPr marL="0" indent="0">
              <a:buNone/>
            </a:pPr>
            <a:r>
              <a:rPr lang="en-AU" dirty="0"/>
              <a:t>By the end of the module, you should:</a:t>
            </a:r>
          </a:p>
          <a:p>
            <a:r>
              <a:rPr lang="en-AU" dirty="0">
                <a:latin typeface="Calibri"/>
                <a:ea typeface="Calibri"/>
                <a:cs typeface="Calibri"/>
              </a:rPr>
              <a:t>understand why AML/CTF matters in the context of real estate</a:t>
            </a:r>
          </a:p>
          <a:p>
            <a:r>
              <a:rPr lang="en-AU" dirty="0">
                <a:latin typeface="Calibri"/>
                <a:ea typeface="Calibri"/>
                <a:cs typeface="Calibri"/>
              </a:rPr>
              <a:t>recognise that money laundering can occur in typical transactions</a:t>
            </a:r>
          </a:p>
          <a:p>
            <a:r>
              <a:rPr lang="en-AU" dirty="0">
                <a:latin typeface="Calibri"/>
                <a:ea typeface="Calibri"/>
                <a:cs typeface="Calibri"/>
              </a:rPr>
              <a:t>begin to think critically about risk.</a:t>
            </a:r>
          </a:p>
        </p:txBody>
      </p:sp>
      <p:sp>
        <p:nvSpPr>
          <p:cNvPr id="5" name="Slide Number Placeholder 4">
            <a:extLst>
              <a:ext uri="{FF2B5EF4-FFF2-40B4-BE49-F238E27FC236}">
                <a16:creationId xmlns:a16="http://schemas.microsoft.com/office/drawing/2014/main" id="{E5EE640B-B64F-F36F-8AA2-DD7D5544F69F}"/>
              </a:ext>
            </a:extLst>
          </p:cNvPr>
          <p:cNvSpPr>
            <a:spLocks noGrp="1"/>
          </p:cNvSpPr>
          <p:nvPr>
            <p:ph type="sldNum" sz="quarter" idx="12"/>
          </p:nvPr>
        </p:nvSpPr>
        <p:spPr/>
        <p:txBody>
          <a:bodyPr/>
          <a:lstStyle/>
          <a:p>
            <a:fld id="{B2DC25EE-239B-4C5F-AAD1-255A7D5F1EE2}" type="slidenum">
              <a:rPr lang="en-US" smtClean="0"/>
              <a:t>13</a:t>
            </a:fld>
            <a:endParaRPr lang="en-US" dirty="0"/>
          </a:p>
        </p:txBody>
      </p:sp>
      <p:sp>
        <p:nvSpPr>
          <p:cNvPr id="4" name="Title 3">
            <a:extLst>
              <a:ext uri="{FF2B5EF4-FFF2-40B4-BE49-F238E27FC236}">
                <a16:creationId xmlns:a16="http://schemas.microsoft.com/office/drawing/2014/main" id="{196397E3-5902-DFF3-EFAE-C98383B452D2}"/>
              </a:ext>
            </a:extLst>
          </p:cNvPr>
          <p:cNvSpPr>
            <a:spLocks noGrp="1"/>
          </p:cNvSpPr>
          <p:nvPr>
            <p:ph type="title"/>
          </p:nvPr>
        </p:nvSpPr>
        <p:spPr>
          <a:xfrm>
            <a:off x="557849" y="690964"/>
            <a:ext cx="10168128" cy="1179576"/>
          </a:xfrm>
        </p:spPr>
        <p:txBody>
          <a:bodyPr/>
          <a:lstStyle/>
          <a:p>
            <a:r>
              <a:rPr lang="en-AU" dirty="0"/>
              <a:t>Module 1: why AML/CTF matters</a:t>
            </a:r>
          </a:p>
        </p:txBody>
      </p:sp>
    </p:spTree>
    <p:extLst>
      <p:ext uri="{BB962C8B-B14F-4D97-AF65-F5344CB8AC3E}">
        <p14:creationId xmlns:p14="http://schemas.microsoft.com/office/powerpoint/2010/main" val="4212402609"/>
      </p:ext>
    </p:extLst>
  </p:cSld>
  <p:clrMapOvr>
    <a:masterClrMapping/>
  </p:clrMapOvr>
  <p:transition spd="slow">
    <p:push/>
  </p:transition>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FCA91-08A9-FD5F-587D-ECBC3E888D36}"/>
              </a:ext>
            </a:extLst>
          </p:cNvPr>
          <p:cNvSpPr>
            <a:spLocks noGrp="1"/>
          </p:cNvSpPr>
          <p:nvPr>
            <p:ph type="title"/>
          </p:nvPr>
        </p:nvSpPr>
        <p:spPr>
          <a:xfrm>
            <a:off x="541663" y="1192115"/>
            <a:ext cx="4252973" cy="1040702"/>
          </a:xfrm>
        </p:spPr>
        <p:txBody>
          <a:bodyPr anchor="b">
            <a:noAutofit/>
          </a:bodyPr>
          <a:lstStyle/>
          <a:p>
            <a:r>
              <a:rPr lang="en-AU" sz="4000" dirty="0"/>
              <a:t>How to start the conversation</a:t>
            </a:r>
          </a:p>
        </p:txBody>
      </p:sp>
      <p:sp>
        <p:nvSpPr>
          <p:cNvPr id="3" name="Content Placeholder 2">
            <a:extLst>
              <a:ext uri="{FF2B5EF4-FFF2-40B4-BE49-F238E27FC236}">
                <a16:creationId xmlns:a16="http://schemas.microsoft.com/office/drawing/2014/main" id="{9342BB5E-601C-E3EC-8CA6-C0281CCFEB87}"/>
              </a:ext>
            </a:extLst>
          </p:cNvPr>
          <p:cNvSpPr>
            <a:spLocks noGrp="1"/>
          </p:cNvSpPr>
          <p:nvPr>
            <p:ph sz="half" idx="1"/>
          </p:nvPr>
        </p:nvSpPr>
        <p:spPr>
          <a:xfrm>
            <a:off x="541663" y="2324384"/>
            <a:ext cx="4793958" cy="4123749"/>
          </a:xfrm>
        </p:spPr>
        <p:txBody>
          <a:bodyPr anchor="t">
            <a:normAutofit/>
          </a:bodyPr>
          <a:lstStyle/>
          <a:p>
            <a:pPr marL="0" indent="0">
              <a:lnSpc>
                <a:spcPct val="100000"/>
              </a:lnSpc>
              <a:spcBef>
                <a:spcPts val="500"/>
              </a:spcBef>
              <a:buNone/>
            </a:pPr>
            <a:r>
              <a:rPr lang="en-AU" sz="1600" dirty="0"/>
              <a:t>Good AML/CTF conversations should:</a:t>
            </a:r>
            <a:endParaRPr lang="en-US" dirty="0"/>
          </a:p>
          <a:p>
            <a:pPr marL="514350" indent="-285750">
              <a:lnSpc>
                <a:spcPct val="100000"/>
              </a:lnSpc>
              <a:spcBef>
                <a:spcPts val="500"/>
              </a:spcBef>
              <a:buFont typeface="Wingdings" panose="05000000000000000000" pitchFamily="2" charset="2"/>
              <a:buChar char="ü"/>
            </a:pPr>
            <a:r>
              <a:rPr lang="en-AU" sz="1600" dirty="0"/>
              <a:t>be professional and routine</a:t>
            </a:r>
          </a:p>
          <a:p>
            <a:pPr marL="514350" indent="-285750">
              <a:lnSpc>
                <a:spcPct val="100000"/>
              </a:lnSpc>
              <a:spcBef>
                <a:spcPts val="500"/>
              </a:spcBef>
              <a:buFont typeface="Wingdings" panose="05000000000000000000" pitchFamily="2" charset="2"/>
              <a:buChar char="ü"/>
            </a:pPr>
            <a:r>
              <a:rPr lang="en-AU" sz="1600" dirty="0"/>
              <a:t>be clear, calm and confident</a:t>
            </a:r>
          </a:p>
          <a:p>
            <a:pPr marL="514350" indent="-285750">
              <a:lnSpc>
                <a:spcPct val="100000"/>
              </a:lnSpc>
              <a:spcBef>
                <a:spcPts val="500"/>
              </a:spcBef>
              <a:buFont typeface="Wingdings" panose="05000000000000000000" pitchFamily="2" charset="2"/>
              <a:buChar char="ü"/>
            </a:pPr>
            <a:r>
              <a:rPr lang="en-AU" sz="1600" dirty="0"/>
              <a:t>explain why information is required.</a:t>
            </a:r>
          </a:p>
          <a:p>
            <a:pPr marL="0" indent="0">
              <a:lnSpc>
                <a:spcPct val="100000"/>
              </a:lnSpc>
              <a:spcBef>
                <a:spcPts val="500"/>
              </a:spcBef>
              <a:buNone/>
            </a:pPr>
            <a:endParaRPr lang="en-AU" sz="1600" dirty="0"/>
          </a:p>
          <a:p>
            <a:pPr marL="0" indent="0">
              <a:lnSpc>
                <a:spcPct val="100000"/>
              </a:lnSpc>
              <a:spcBef>
                <a:spcPts val="500"/>
              </a:spcBef>
              <a:buNone/>
            </a:pPr>
            <a:r>
              <a:rPr lang="en-AU" sz="1600" b="1" u="sng" dirty="0"/>
              <a:t>Example (new client for a listing)</a:t>
            </a:r>
          </a:p>
          <a:p>
            <a:pPr marL="0" indent="0">
              <a:lnSpc>
                <a:spcPct val="100000"/>
              </a:lnSpc>
              <a:spcBef>
                <a:spcPts val="500"/>
              </a:spcBef>
              <a:buNone/>
            </a:pPr>
            <a:endParaRPr lang="en-AU" sz="1600" b="1" u="sng" dirty="0"/>
          </a:p>
          <a:p>
            <a:pPr marL="0" indent="0">
              <a:lnSpc>
                <a:spcPct val="100000"/>
              </a:lnSpc>
              <a:spcBef>
                <a:spcPts val="500"/>
              </a:spcBef>
              <a:buNone/>
            </a:pPr>
            <a:r>
              <a:rPr lang="en-AU" sz="1600" dirty="0"/>
              <a:t>‘As part of Australia’s anti-money laundering laws, we’re required to verify the identity of all clients before we can proceed. It’s a standard process that applies across the industry.</a:t>
            </a:r>
          </a:p>
          <a:p>
            <a:pPr marL="0" indent="0">
              <a:lnSpc>
                <a:spcPct val="100000"/>
              </a:lnSpc>
              <a:spcBef>
                <a:spcPts val="500"/>
              </a:spcBef>
              <a:buNone/>
            </a:pPr>
            <a:r>
              <a:rPr lang="en-AU" sz="1600" dirty="0"/>
              <a:t>I’ll guide you through the process and let you know exactly what’s needed.’</a:t>
            </a:r>
          </a:p>
          <a:p>
            <a:pPr marL="0" indent="0">
              <a:lnSpc>
                <a:spcPct val="100000"/>
              </a:lnSpc>
              <a:buNone/>
            </a:pPr>
            <a:endParaRPr lang="en-AU" sz="1600" dirty="0"/>
          </a:p>
        </p:txBody>
      </p:sp>
      <p:pic>
        <p:nvPicPr>
          <p:cNvPr id="11" name="Picture Placeholder 10">
            <a:extLst>
              <a:ext uri="{FF2B5EF4-FFF2-40B4-BE49-F238E27FC236}">
                <a16:creationId xmlns:a16="http://schemas.microsoft.com/office/drawing/2014/main" id="{BDAB31F6-94C5-06EA-DBB0-F99DC5D02543}"/>
              </a:ext>
            </a:extLst>
          </p:cNvPr>
          <p:cNvPicPr>
            <a:picLocks noGrp="1" noChangeAspect="1"/>
          </p:cNvPicPr>
          <p:nvPr>
            <p:ph type="pic" idx="13"/>
          </p:nvPr>
        </p:nvPicPr>
        <p:blipFill>
          <a:blip r:embed="rId2"/>
          <a:srcRect l="10082" r="19708"/>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847043970"/>
      </p:ext>
    </p:extLst>
  </p:cSld>
  <p:clrMapOvr>
    <a:masterClrMapping/>
  </p:clrMapOvr>
  <p:transition spd="slow">
    <p:push/>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E27E1-77CA-A570-102B-C6FC5A492351}"/>
              </a:ext>
            </a:extLst>
          </p:cNvPr>
          <p:cNvSpPr>
            <a:spLocks noGrp="1"/>
          </p:cNvSpPr>
          <p:nvPr>
            <p:ph type="title"/>
          </p:nvPr>
        </p:nvSpPr>
        <p:spPr>
          <a:xfrm>
            <a:off x="566928" y="708660"/>
            <a:ext cx="10168128" cy="1179576"/>
          </a:xfrm>
        </p:spPr>
        <p:txBody>
          <a:bodyPr/>
          <a:lstStyle/>
          <a:p>
            <a:r>
              <a:rPr lang="en-AU" dirty="0"/>
              <a:t>Starting the conversation</a:t>
            </a:r>
          </a:p>
        </p:txBody>
      </p:sp>
      <p:sp>
        <p:nvSpPr>
          <p:cNvPr id="3" name="Content Placeholder 2">
            <a:extLst>
              <a:ext uri="{FF2B5EF4-FFF2-40B4-BE49-F238E27FC236}">
                <a16:creationId xmlns:a16="http://schemas.microsoft.com/office/drawing/2014/main" id="{062BC1E2-CA20-2AE9-FD47-32EE30859DE7}"/>
              </a:ext>
            </a:extLst>
          </p:cNvPr>
          <p:cNvSpPr>
            <a:spLocks noGrp="1"/>
          </p:cNvSpPr>
          <p:nvPr>
            <p:ph idx="4294967295"/>
          </p:nvPr>
        </p:nvSpPr>
        <p:spPr>
          <a:xfrm>
            <a:off x="566928" y="1787870"/>
            <a:ext cx="10168128" cy="3694176"/>
          </a:xfrm>
        </p:spPr>
        <p:txBody>
          <a:bodyPr vert="horz" lIns="91440" tIns="45720" rIns="91440" bIns="45720" rtlCol="0" anchor="t">
            <a:noAutofit/>
          </a:bodyPr>
          <a:lstStyle/>
          <a:p>
            <a:pPr marL="0" indent="0">
              <a:spcBef>
                <a:spcPts val="500"/>
              </a:spcBef>
              <a:buNone/>
            </a:pPr>
            <a:r>
              <a:rPr lang="en-AU" sz="2400" b="1" dirty="0">
                <a:latin typeface="Calibri"/>
                <a:ea typeface="Calibri"/>
                <a:cs typeface="Calibri"/>
              </a:rPr>
              <a:t>Example (buyer)</a:t>
            </a:r>
            <a:endParaRPr lang="en-US" sz="2400" dirty="0"/>
          </a:p>
          <a:p>
            <a:pPr marL="0" indent="0">
              <a:spcBef>
                <a:spcPts val="500"/>
              </a:spcBef>
              <a:buNone/>
            </a:pPr>
            <a:r>
              <a:rPr lang="en-AU" sz="2400" dirty="0">
                <a:latin typeface="Calibri"/>
                <a:ea typeface="Calibri"/>
                <a:cs typeface="Calibri"/>
              </a:rPr>
              <a:t>‘As we move toward settlement, there are a few compliance steps we now need to complete as part of Australia’s new anti-money laundering requirements for real estate transactions.</a:t>
            </a:r>
          </a:p>
          <a:p>
            <a:pPr marL="0" indent="0">
              <a:spcBef>
                <a:spcPts val="500"/>
              </a:spcBef>
              <a:buNone/>
            </a:pPr>
            <a:r>
              <a:rPr lang="en-AU" sz="2400" dirty="0">
                <a:latin typeface="Calibri"/>
                <a:ea typeface="Calibri"/>
                <a:cs typeface="Calibri"/>
              </a:rPr>
              <a:t>This includes verifying your identity and collecting some basic information about the transaction and how the property is being purchased.</a:t>
            </a:r>
          </a:p>
          <a:p>
            <a:pPr marL="0" indent="0">
              <a:spcBef>
                <a:spcPts val="500"/>
              </a:spcBef>
              <a:buNone/>
            </a:pPr>
            <a:r>
              <a:rPr lang="en-AU" sz="2400" dirty="0">
                <a:latin typeface="Calibri"/>
                <a:ea typeface="Calibri"/>
                <a:cs typeface="Calibri"/>
              </a:rPr>
              <a:t>Your conveyancer may have done this already, but I’ll guide you through the process and let you know exactly what’s needed.’</a:t>
            </a:r>
          </a:p>
        </p:txBody>
      </p:sp>
      <p:sp>
        <p:nvSpPr>
          <p:cNvPr id="4" name="Slide Number Placeholder 3">
            <a:extLst>
              <a:ext uri="{FF2B5EF4-FFF2-40B4-BE49-F238E27FC236}">
                <a16:creationId xmlns:a16="http://schemas.microsoft.com/office/drawing/2014/main" id="{143FF92D-E23C-E14A-91C8-18E9DDA789B5}"/>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131</a:t>
            </a:fld>
            <a:endParaRPr lang="en-US" dirty="0"/>
          </a:p>
        </p:txBody>
      </p:sp>
    </p:spTree>
    <p:extLst>
      <p:ext uri="{BB962C8B-B14F-4D97-AF65-F5344CB8AC3E}">
        <p14:creationId xmlns:p14="http://schemas.microsoft.com/office/powerpoint/2010/main" val="1674916454"/>
      </p:ext>
    </p:extLst>
  </p:cSld>
  <p:clrMapOvr>
    <a:masterClrMapping/>
  </p:clrMapOvr>
  <p:transition spd="slow">
    <p:push/>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C6E9-1F4D-C49D-4060-B8D311ABF992}"/>
              </a:ext>
            </a:extLst>
          </p:cNvPr>
          <p:cNvSpPr>
            <a:spLocks noGrp="1"/>
          </p:cNvSpPr>
          <p:nvPr>
            <p:ph type="title"/>
          </p:nvPr>
        </p:nvSpPr>
        <p:spPr>
          <a:xfrm>
            <a:off x="1078992" y="1938528"/>
            <a:ext cx="10177272" cy="2990088"/>
          </a:xfrm>
        </p:spPr>
        <p:txBody>
          <a:bodyPr>
            <a:normAutofit/>
          </a:bodyPr>
          <a:lstStyle/>
          <a:p>
            <a:r>
              <a:rPr lang="en-AU" dirty="0"/>
              <a:t>Role play activity – </a:t>
            </a:r>
            <a:br>
              <a:rPr lang="en-AU" dirty="0"/>
            </a:br>
            <a:r>
              <a:rPr lang="en-AU" dirty="0"/>
              <a:t>Client conversations in practice</a:t>
            </a:r>
          </a:p>
        </p:txBody>
      </p:sp>
      <p:sp>
        <p:nvSpPr>
          <p:cNvPr id="4" name="Slide Number Placeholder 3">
            <a:extLst>
              <a:ext uri="{FF2B5EF4-FFF2-40B4-BE49-F238E27FC236}">
                <a16:creationId xmlns:a16="http://schemas.microsoft.com/office/drawing/2014/main" id="{C9E6483A-11FA-3A38-21DA-82BB56E18ED2}"/>
              </a:ext>
            </a:extLst>
          </p:cNvPr>
          <p:cNvSpPr>
            <a:spLocks noGrp="1"/>
          </p:cNvSpPr>
          <p:nvPr>
            <p:ph type="sldNum" sz="quarter" idx="12"/>
          </p:nvPr>
        </p:nvSpPr>
        <p:spPr>
          <a:xfrm>
            <a:off x="8610600" y="6262080"/>
            <a:ext cx="2743200" cy="365125"/>
          </a:xfrm>
        </p:spPr>
        <p:txBody>
          <a:bodyPr/>
          <a:lstStyle/>
          <a:p>
            <a:fld id="{B2DC25EE-239B-4C5F-AAD1-255A7D5F1EE2}" type="slidenum">
              <a:rPr lang="en-US" smtClean="0"/>
              <a:pPr/>
              <a:t>132</a:t>
            </a:fld>
            <a:endParaRPr lang="en-US" dirty="0"/>
          </a:p>
        </p:txBody>
      </p:sp>
    </p:spTree>
    <p:extLst>
      <p:ext uri="{BB962C8B-B14F-4D97-AF65-F5344CB8AC3E}">
        <p14:creationId xmlns:p14="http://schemas.microsoft.com/office/powerpoint/2010/main" val="864980741"/>
      </p:ext>
    </p:extLst>
  </p:cSld>
  <p:clrMapOvr>
    <a:masterClrMapping/>
  </p:clrMapOvr>
  <p:transition spd="slow">
    <p:push/>
  </p:transition>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C5AFFE-7492-F526-C298-8F35524E2B60}"/>
              </a:ext>
            </a:extLst>
          </p:cNvPr>
          <p:cNvSpPr>
            <a:spLocks noGrp="1"/>
          </p:cNvSpPr>
          <p:nvPr>
            <p:ph type="sldNum" sz="quarter" idx="12"/>
          </p:nvPr>
        </p:nvSpPr>
        <p:spPr/>
        <p:txBody>
          <a:bodyPr>
            <a:normAutofit/>
          </a:bodyPr>
          <a:lstStyle/>
          <a:p>
            <a:fld id="{B2DC25EE-239B-4C5F-AAD1-255A7D5F1EE2}" type="slidenum">
              <a:rPr lang="en-US" smtClean="0"/>
              <a:pPr/>
              <a:t>133</a:t>
            </a:fld>
            <a:endParaRPr lang="en-US" dirty="0"/>
          </a:p>
        </p:txBody>
      </p:sp>
      <p:sp>
        <p:nvSpPr>
          <p:cNvPr id="3" name="Title 2">
            <a:extLst>
              <a:ext uri="{FF2B5EF4-FFF2-40B4-BE49-F238E27FC236}">
                <a16:creationId xmlns:a16="http://schemas.microsoft.com/office/drawing/2014/main" id="{64E7FD2A-20F1-C45C-9903-BEB99984AD9C}"/>
              </a:ext>
            </a:extLst>
          </p:cNvPr>
          <p:cNvSpPr>
            <a:spLocks noGrp="1"/>
          </p:cNvSpPr>
          <p:nvPr>
            <p:ph type="title"/>
          </p:nvPr>
        </p:nvSpPr>
        <p:spPr>
          <a:xfrm>
            <a:off x="541663" y="593630"/>
            <a:ext cx="5992952" cy="1040702"/>
          </a:xfrm>
        </p:spPr>
        <p:txBody>
          <a:bodyPr anchor="ctr">
            <a:noAutofit/>
          </a:bodyPr>
          <a:lstStyle/>
          <a:p>
            <a:r>
              <a:rPr lang="en-AU" sz="3200" dirty="0"/>
              <a:t>Role play activity – </a:t>
            </a:r>
            <a:br>
              <a:rPr lang="en-AU" sz="3200" dirty="0"/>
            </a:br>
            <a:r>
              <a:rPr lang="en-AU" sz="3200" dirty="0"/>
              <a:t>Client conversations in practice</a:t>
            </a:r>
          </a:p>
        </p:txBody>
      </p:sp>
      <p:sp>
        <p:nvSpPr>
          <p:cNvPr id="4" name="Content Placeholder 3">
            <a:extLst>
              <a:ext uri="{FF2B5EF4-FFF2-40B4-BE49-F238E27FC236}">
                <a16:creationId xmlns:a16="http://schemas.microsoft.com/office/drawing/2014/main" id="{035DCA9F-C2C0-0076-1770-AD93B644B4D9}"/>
              </a:ext>
            </a:extLst>
          </p:cNvPr>
          <p:cNvSpPr>
            <a:spLocks noGrp="1"/>
          </p:cNvSpPr>
          <p:nvPr>
            <p:ph sz="half" idx="1"/>
          </p:nvPr>
        </p:nvSpPr>
        <p:spPr>
          <a:xfrm>
            <a:off x="541663" y="1707527"/>
            <a:ext cx="4252973" cy="4123749"/>
          </a:xfrm>
        </p:spPr>
        <p:txBody>
          <a:bodyPr vert="horz" lIns="91440" tIns="45720" rIns="91440" bIns="45720" rtlCol="0" anchor="t">
            <a:noAutofit/>
          </a:bodyPr>
          <a:lstStyle/>
          <a:p>
            <a:pPr marL="0" indent="0">
              <a:spcBef>
                <a:spcPts val="500"/>
              </a:spcBef>
              <a:buNone/>
            </a:pPr>
            <a:r>
              <a:rPr lang="en-AU" sz="1400" dirty="0">
                <a:latin typeface="Calibri"/>
                <a:ea typeface="Calibri"/>
                <a:cs typeface="Calibri"/>
              </a:rPr>
              <a:t>Participants work in pairs:</a:t>
            </a:r>
            <a:endParaRPr lang="en-US" sz="1400" dirty="0">
              <a:latin typeface="Calibri"/>
              <a:ea typeface="Calibri"/>
              <a:cs typeface="Calibri"/>
            </a:endParaRPr>
          </a:p>
          <a:p>
            <a:pPr marL="514350" indent="-285750">
              <a:spcBef>
                <a:spcPts val="500"/>
              </a:spcBef>
            </a:pPr>
            <a:r>
              <a:rPr lang="en-AU" sz="1400" dirty="0">
                <a:latin typeface="Calibri"/>
                <a:ea typeface="Calibri"/>
                <a:cs typeface="Calibri"/>
              </a:rPr>
              <a:t>one participant plays the Agent</a:t>
            </a:r>
          </a:p>
          <a:p>
            <a:pPr marL="514350" indent="-285750">
              <a:spcBef>
                <a:spcPts val="500"/>
              </a:spcBef>
            </a:pPr>
            <a:r>
              <a:rPr lang="en-AU" sz="1400" dirty="0">
                <a:latin typeface="Calibri"/>
                <a:ea typeface="Calibri"/>
                <a:cs typeface="Calibri"/>
              </a:rPr>
              <a:t>one participant plays the Client.</a:t>
            </a:r>
          </a:p>
          <a:p>
            <a:pPr marL="514350" indent="-285750">
              <a:spcBef>
                <a:spcPts val="500"/>
              </a:spcBef>
            </a:pPr>
            <a:endParaRPr lang="en-AU" sz="1400" dirty="0">
              <a:latin typeface="Calibri"/>
              <a:ea typeface="Calibri"/>
              <a:cs typeface="Calibri"/>
            </a:endParaRPr>
          </a:p>
          <a:p>
            <a:pPr marL="0" indent="0">
              <a:spcBef>
                <a:spcPts val="500"/>
              </a:spcBef>
              <a:buNone/>
            </a:pPr>
            <a:r>
              <a:rPr lang="en-AU" sz="1400" dirty="0">
                <a:latin typeface="Calibri"/>
                <a:ea typeface="Calibri"/>
                <a:cs typeface="Calibri"/>
              </a:rPr>
              <a:t>The activity simulates a real onboarding conversation for a buyer after contracts have been exchanged.</a:t>
            </a:r>
          </a:p>
          <a:p>
            <a:pPr marL="514350" indent="-285750">
              <a:spcBef>
                <a:spcPts val="500"/>
              </a:spcBef>
            </a:pPr>
            <a:r>
              <a:rPr lang="en-AU" sz="1400" dirty="0">
                <a:latin typeface="Calibri"/>
                <a:ea typeface="Calibri"/>
                <a:cs typeface="Calibri"/>
              </a:rPr>
              <a:t>The Client will use the </a:t>
            </a:r>
            <a:r>
              <a:rPr lang="en-AU" sz="1400" b="1" dirty="0">
                <a:latin typeface="Calibri"/>
                <a:ea typeface="Calibri"/>
                <a:cs typeface="Calibri"/>
              </a:rPr>
              <a:t>client prompt cards </a:t>
            </a:r>
            <a:r>
              <a:rPr lang="en-AU" sz="1400" dirty="0">
                <a:latin typeface="Calibri"/>
                <a:ea typeface="Calibri"/>
                <a:cs typeface="Calibri"/>
              </a:rPr>
              <a:t>to guide their responses</a:t>
            </a:r>
          </a:p>
          <a:p>
            <a:pPr marL="514350" indent="-285750">
              <a:spcBef>
                <a:spcPts val="500"/>
              </a:spcBef>
            </a:pPr>
            <a:r>
              <a:rPr lang="en-AU" sz="1400" dirty="0">
                <a:latin typeface="Calibri"/>
                <a:ea typeface="Calibri"/>
                <a:cs typeface="Calibri"/>
              </a:rPr>
              <a:t>The Agent will use the </a:t>
            </a:r>
            <a:r>
              <a:rPr lang="en-AU" sz="1400" b="1" dirty="0">
                <a:latin typeface="Calibri"/>
                <a:ea typeface="Calibri"/>
                <a:cs typeface="Calibri"/>
              </a:rPr>
              <a:t>AML/CTF client FAQ guide </a:t>
            </a:r>
            <a:r>
              <a:rPr lang="en-AU" sz="1400" dirty="0">
                <a:latin typeface="Calibri"/>
                <a:ea typeface="Calibri"/>
                <a:cs typeface="Calibri"/>
              </a:rPr>
              <a:t>to help respond to client questions professionally</a:t>
            </a:r>
          </a:p>
          <a:p>
            <a:pPr marL="514350" indent="-285750">
              <a:spcBef>
                <a:spcPts val="500"/>
              </a:spcBef>
            </a:pPr>
            <a:endParaRPr lang="en-AU" sz="1400" dirty="0">
              <a:latin typeface="Calibri"/>
              <a:ea typeface="Calibri"/>
              <a:cs typeface="Calibri"/>
            </a:endParaRPr>
          </a:p>
          <a:p>
            <a:pPr marL="0" indent="0">
              <a:spcBef>
                <a:spcPts val="500"/>
              </a:spcBef>
              <a:buNone/>
            </a:pPr>
            <a:r>
              <a:rPr lang="en-AU" sz="1400" dirty="0">
                <a:latin typeface="Calibri"/>
                <a:ea typeface="Calibri"/>
                <a:cs typeface="Calibri"/>
              </a:rPr>
              <a:t>After a few minutes of practice:</a:t>
            </a:r>
          </a:p>
          <a:p>
            <a:pPr marL="514350" indent="-285750">
              <a:spcBef>
                <a:spcPts val="500"/>
              </a:spcBef>
            </a:pPr>
            <a:r>
              <a:rPr lang="en-AU" sz="1400" dirty="0">
                <a:latin typeface="Calibri"/>
                <a:ea typeface="Calibri"/>
                <a:cs typeface="Calibri"/>
              </a:rPr>
              <a:t>swap roles</a:t>
            </a:r>
          </a:p>
          <a:p>
            <a:pPr marL="514350" indent="-285750">
              <a:spcBef>
                <a:spcPts val="500"/>
              </a:spcBef>
            </a:pPr>
            <a:r>
              <a:rPr lang="en-AU" sz="1400" dirty="0">
                <a:latin typeface="Calibri"/>
                <a:ea typeface="Calibri"/>
                <a:cs typeface="Calibri"/>
              </a:rPr>
              <a:t>repeat the activity with others as required.</a:t>
            </a:r>
          </a:p>
        </p:txBody>
      </p:sp>
      <p:pic>
        <p:nvPicPr>
          <p:cNvPr id="8" name="Picture Placeholder 7" descr="Businesswomen in meeting">
            <a:extLst>
              <a:ext uri="{FF2B5EF4-FFF2-40B4-BE49-F238E27FC236}">
                <a16:creationId xmlns:a16="http://schemas.microsoft.com/office/drawing/2014/main" id="{0933EF70-F2F8-400E-89B5-5790FB1FE9C8}"/>
              </a:ext>
            </a:extLst>
          </p:cNvPr>
          <p:cNvPicPr>
            <a:picLocks noGrp="1" noChangeAspect="1"/>
          </p:cNvPicPr>
          <p:nvPr>
            <p:ph type="pic" idx="13"/>
          </p:nvPr>
        </p:nvPicPr>
        <p:blipFill rotWithShape="1">
          <a:blip r:embed="rId3"/>
          <a:srcRect l="139" r="29621"/>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556308513"/>
      </p:ext>
    </p:extLst>
  </p:cSld>
  <p:clrMapOvr>
    <a:masterClrMapping/>
  </p:clrMapOvr>
  <p:transition spd="slow">
    <p:push/>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FC91F21-5F89-0251-B2F8-2FA74F3AA002}"/>
              </a:ext>
            </a:extLst>
          </p:cNvPr>
          <p:cNvSpPr>
            <a:spLocks noGrp="1"/>
          </p:cNvSpPr>
          <p:nvPr>
            <p:ph type="title"/>
          </p:nvPr>
        </p:nvSpPr>
        <p:spPr/>
        <p:txBody>
          <a:bodyPr/>
          <a:lstStyle/>
          <a:p>
            <a:endParaRPr lang="en-AU" dirty="0"/>
          </a:p>
        </p:txBody>
      </p:sp>
      <p:sp>
        <p:nvSpPr>
          <p:cNvPr id="16" name="Text Placeholder 15">
            <a:extLst>
              <a:ext uri="{FF2B5EF4-FFF2-40B4-BE49-F238E27FC236}">
                <a16:creationId xmlns:a16="http://schemas.microsoft.com/office/drawing/2014/main" id="{761F98C4-2A1E-D20A-A80C-C9659B7468C6}"/>
              </a:ext>
            </a:extLst>
          </p:cNvPr>
          <p:cNvSpPr>
            <a:spLocks noGrp="1"/>
          </p:cNvSpPr>
          <p:nvPr>
            <p:ph type="body" sz="half" idx="2"/>
          </p:nvPr>
        </p:nvSpPr>
        <p:spPr/>
        <p:txBody>
          <a:bodyPr/>
          <a:lstStyle/>
          <a:p>
            <a:endParaRPr lang="en-AU" dirty="0"/>
          </a:p>
        </p:txBody>
      </p:sp>
      <p:sp>
        <p:nvSpPr>
          <p:cNvPr id="4" name="Slide Number Placeholder 3">
            <a:extLst>
              <a:ext uri="{FF2B5EF4-FFF2-40B4-BE49-F238E27FC236}">
                <a16:creationId xmlns:a16="http://schemas.microsoft.com/office/drawing/2014/main" id="{C40DD281-61E6-9044-1609-E9B1701E8CA2}"/>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134</a:t>
            </a:fld>
            <a:endParaRPr lang="en-US" dirty="0"/>
          </a:p>
        </p:txBody>
      </p:sp>
      <p:grpSp>
        <p:nvGrpSpPr>
          <p:cNvPr id="3" name="Group 2">
            <a:extLst>
              <a:ext uri="{FF2B5EF4-FFF2-40B4-BE49-F238E27FC236}">
                <a16:creationId xmlns:a16="http://schemas.microsoft.com/office/drawing/2014/main" id="{4AE9F811-AEC0-1317-AA7B-D33437A7C637}"/>
              </a:ext>
            </a:extLst>
          </p:cNvPr>
          <p:cNvGrpSpPr/>
          <p:nvPr/>
        </p:nvGrpSpPr>
        <p:grpSpPr>
          <a:xfrm>
            <a:off x="10896600" y="136525"/>
            <a:ext cx="914400" cy="1283732"/>
            <a:chOff x="10906836" y="133066"/>
            <a:chExt cx="914400" cy="1283732"/>
          </a:xfrm>
        </p:grpSpPr>
        <p:pic>
          <p:nvPicPr>
            <p:cNvPr id="5" name="Graphic 4" descr="Stopwatch 33% with solid fill">
              <a:extLst>
                <a:ext uri="{FF2B5EF4-FFF2-40B4-BE49-F238E27FC236}">
                  <a16:creationId xmlns:a16="http://schemas.microsoft.com/office/drawing/2014/main" id="{70D50BCD-0935-B64A-24D4-3524C9A17E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7" name="TextBox 6">
              <a:extLst>
                <a:ext uri="{FF2B5EF4-FFF2-40B4-BE49-F238E27FC236}">
                  <a16:creationId xmlns:a16="http://schemas.microsoft.com/office/drawing/2014/main" id="{88E10911-E265-52C1-50FD-D550597DF325}"/>
                </a:ext>
              </a:extLst>
            </p:cNvPr>
            <p:cNvSpPr txBox="1"/>
            <p:nvPr/>
          </p:nvSpPr>
          <p:spPr>
            <a:xfrm>
              <a:off x="10906836" y="1047466"/>
              <a:ext cx="914400" cy="369332"/>
            </a:xfrm>
            <a:prstGeom prst="rect">
              <a:avLst/>
            </a:prstGeom>
            <a:noFill/>
          </p:spPr>
          <p:txBody>
            <a:bodyPr wrap="square" rtlCol="0">
              <a:spAutoFit/>
            </a:bodyPr>
            <a:lstStyle/>
            <a:p>
              <a:pPr algn="ctr"/>
              <a:r>
                <a:rPr lang="en-AU" dirty="0">
                  <a:solidFill>
                    <a:schemeClr val="accent6"/>
                  </a:solidFill>
                </a:rPr>
                <a:t>5min</a:t>
              </a:r>
            </a:p>
          </p:txBody>
        </p:sp>
      </p:grpSp>
      <p:pic>
        <p:nvPicPr>
          <p:cNvPr id="9" name="Picture 8">
            <a:extLst>
              <a:ext uri="{FF2B5EF4-FFF2-40B4-BE49-F238E27FC236}">
                <a16:creationId xmlns:a16="http://schemas.microsoft.com/office/drawing/2014/main" id="{B3ABB48B-F4A9-3ADE-364D-349AE931F65F}"/>
              </a:ext>
            </a:extLst>
          </p:cNvPr>
          <p:cNvPicPr>
            <a:picLocks noChangeAspect="1"/>
          </p:cNvPicPr>
          <p:nvPr/>
        </p:nvPicPr>
        <p:blipFill>
          <a:blip r:embed="rId4"/>
          <a:stretch>
            <a:fillRect/>
          </a:stretch>
        </p:blipFill>
        <p:spPr>
          <a:xfrm>
            <a:off x="5904339" y="419912"/>
            <a:ext cx="4114303" cy="5926630"/>
          </a:xfrm>
          <a:prstGeom prst="rect">
            <a:avLst/>
          </a:prstGeom>
        </p:spPr>
      </p:pic>
      <p:pic>
        <p:nvPicPr>
          <p:cNvPr id="11" name="Picture 10">
            <a:extLst>
              <a:ext uri="{FF2B5EF4-FFF2-40B4-BE49-F238E27FC236}">
                <a16:creationId xmlns:a16="http://schemas.microsoft.com/office/drawing/2014/main" id="{A8673140-FC5C-4F7A-877F-E6C1B998FE16}"/>
              </a:ext>
            </a:extLst>
          </p:cNvPr>
          <p:cNvPicPr>
            <a:picLocks noChangeAspect="1"/>
          </p:cNvPicPr>
          <p:nvPr/>
        </p:nvPicPr>
        <p:blipFill>
          <a:blip r:embed="rId5"/>
          <a:stretch>
            <a:fillRect/>
          </a:stretch>
        </p:blipFill>
        <p:spPr>
          <a:xfrm>
            <a:off x="838201" y="419912"/>
            <a:ext cx="4191071" cy="5936438"/>
          </a:xfrm>
          <a:prstGeom prst="rect">
            <a:avLst/>
          </a:prstGeom>
        </p:spPr>
      </p:pic>
    </p:spTree>
    <p:extLst>
      <p:ext uri="{BB962C8B-B14F-4D97-AF65-F5344CB8AC3E}">
        <p14:creationId xmlns:p14="http://schemas.microsoft.com/office/powerpoint/2010/main" val="2825191644"/>
      </p:ext>
    </p:extLst>
  </p:cSld>
  <p:clrMapOvr>
    <a:masterClrMapping/>
  </p:clrMapOvr>
  <p:transition spd="slow">
    <p:push/>
  </p:transition>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270F6-84CE-BA4D-F05D-CEAE4EE194AE}"/>
              </a:ext>
            </a:extLst>
          </p:cNvPr>
          <p:cNvSpPr>
            <a:spLocks noGrp="1"/>
          </p:cNvSpPr>
          <p:nvPr>
            <p:ph type="sldNum" sz="quarter" idx="12"/>
          </p:nvPr>
        </p:nvSpPr>
        <p:spPr/>
        <p:txBody>
          <a:bodyPr>
            <a:normAutofit/>
          </a:bodyPr>
          <a:lstStyle/>
          <a:p>
            <a:fld id="{B2DC25EE-239B-4C5F-AAD1-255A7D5F1EE2}" type="slidenum">
              <a:rPr lang="en-US" smtClean="0"/>
              <a:pPr/>
              <a:t>135</a:t>
            </a:fld>
            <a:endParaRPr lang="en-US" dirty="0"/>
          </a:p>
        </p:txBody>
      </p:sp>
      <p:sp>
        <p:nvSpPr>
          <p:cNvPr id="3" name="Title 2">
            <a:extLst>
              <a:ext uri="{FF2B5EF4-FFF2-40B4-BE49-F238E27FC236}">
                <a16:creationId xmlns:a16="http://schemas.microsoft.com/office/drawing/2014/main" id="{78BFE0A7-85D2-99C9-9A74-E564DC1538A9}"/>
              </a:ext>
            </a:extLst>
          </p:cNvPr>
          <p:cNvSpPr>
            <a:spLocks noGrp="1"/>
          </p:cNvSpPr>
          <p:nvPr>
            <p:ph type="title"/>
          </p:nvPr>
        </p:nvSpPr>
        <p:spPr>
          <a:xfrm>
            <a:off x="541663" y="771691"/>
            <a:ext cx="4252973" cy="1040702"/>
          </a:xfrm>
        </p:spPr>
        <p:txBody>
          <a:bodyPr anchor="ctr">
            <a:normAutofit/>
          </a:bodyPr>
          <a:lstStyle/>
          <a:p>
            <a:r>
              <a:rPr lang="en-AU" sz="4000" dirty="0"/>
              <a:t>Discussion</a:t>
            </a:r>
          </a:p>
        </p:txBody>
      </p:sp>
      <p:sp>
        <p:nvSpPr>
          <p:cNvPr id="4" name="Content Placeholder 3">
            <a:extLst>
              <a:ext uri="{FF2B5EF4-FFF2-40B4-BE49-F238E27FC236}">
                <a16:creationId xmlns:a16="http://schemas.microsoft.com/office/drawing/2014/main" id="{B78DE90C-EA56-8CE7-3998-EF84DF06B1BD}"/>
              </a:ext>
            </a:extLst>
          </p:cNvPr>
          <p:cNvSpPr>
            <a:spLocks noGrp="1"/>
          </p:cNvSpPr>
          <p:nvPr>
            <p:ph sz="half" idx="1"/>
          </p:nvPr>
        </p:nvSpPr>
        <p:spPr>
          <a:xfrm>
            <a:off x="541663" y="1812393"/>
            <a:ext cx="4988511" cy="4123749"/>
          </a:xfrm>
        </p:spPr>
        <p:txBody>
          <a:bodyPr anchor="t">
            <a:normAutofit/>
          </a:bodyPr>
          <a:lstStyle/>
          <a:p>
            <a:pPr marL="0" indent="0">
              <a:spcBef>
                <a:spcPts val="500"/>
              </a:spcBef>
              <a:buNone/>
            </a:pPr>
            <a:r>
              <a:rPr lang="en-AU" sz="2000" dirty="0">
                <a:latin typeface="Calibri"/>
                <a:ea typeface="Calibri"/>
                <a:cs typeface="Calibri"/>
              </a:rPr>
              <a:t>After the role play, discuss:</a:t>
            </a:r>
            <a:endParaRPr lang="en-US" sz="2000" dirty="0"/>
          </a:p>
          <a:p>
            <a:pPr marL="571500" indent="-342900"/>
            <a:r>
              <a:rPr lang="en-AU" sz="2000" dirty="0">
                <a:latin typeface="Calibri"/>
                <a:ea typeface="Calibri"/>
                <a:cs typeface="Calibri"/>
              </a:rPr>
              <a:t>What language helped reduce tension?</a:t>
            </a:r>
          </a:p>
          <a:p>
            <a:pPr marL="571500" indent="-342900"/>
            <a:r>
              <a:rPr lang="en-AU" sz="2000" dirty="0">
                <a:latin typeface="Calibri"/>
                <a:ea typeface="Calibri"/>
                <a:cs typeface="Calibri"/>
              </a:rPr>
              <a:t>What responses sounded confident and professional?</a:t>
            </a:r>
          </a:p>
          <a:p>
            <a:pPr marL="571500" indent="-342900"/>
            <a:r>
              <a:rPr lang="en-AU" sz="2000" dirty="0">
                <a:latin typeface="Calibri"/>
                <a:ea typeface="Calibri"/>
                <a:cs typeface="Calibri"/>
              </a:rPr>
              <a:t>What phrases helped normalise the process?</a:t>
            </a:r>
          </a:p>
          <a:p>
            <a:pPr marL="571500" indent="-342900"/>
            <a:r>
              <a:rPr lang="en-AU" sz="2000" dirty="0">
                <a:latin typeface="Calibri"/>
                <a:ea typeface="Calibri"/>
                <a:cs typeface="Calibri"/>
              </a:rPr>
              <a:t>Did the explanation sound simple and clear?</a:t>
            </a:r>
          </a:p>
          <a:p>
            <a:pPr marL="571500" indent="-342900"/>
            <a:r>
              <a:rPr lang="en-AU" sz="2000" dirty="0">
                <a:latin typeface="Calibri"/>
                <a:ea typeface="Calibri"/>
                <a:cs typeface="Calibri"/>
              </a:rPr>
              <a:t>What could be improved?</a:t>
            </a:r>
          </a:p>
        </p:txBody>
      </p:sp>
      <p:pic>
        <p:nvPicPr>
          <p:cNvPr id="13" name="Picture Placeholder 12" descr="People at work">
            <a:extLst>
              <a:ext uri="{FF2B5EF4-FFF2-40B4-BE49-F238E27FC236}">
                <a16:creationId xmlns:a16="http://schemas.microsoft.com/office/drawing/2014/main" id="{CFADC651-41B7-8CF9-7189-17E01DA99DDC}"/>
              </a:ext>
            </a:extLst>
          </p:cNvPr>
          <p:cNvPicPr>
            <a:picLocks noGrp="1" noChangeAspect="1"/>
          </p:cNvPicPr>
          <p:nvPr>
            <p:ph type="pic" idx="13"/>
          </p:nvPr>
        </p:nvPicPr>
        <p:blipFill>
          <a:blip r:embed="rId3"/>
          <a:srcRect l="14880" r="14880"/>
          <a:stretch/>
        </p:blipFill>
        <p:spPr>
          <a:xfrm>
            <a:off x="5032067" y="0"/>
            <a:ext cx="7225531" cy="6858000"/>
          </a:xfrm>
        </p:spPr>
      </p:pic>
    </p:spTree>
    <p:extLst>
      <p:ext uri="{BB962C8B-B14F-4D97-AF65-F5344CB8AC3E}">
        <p14:creationId xmlns:p14="http://schemas.microsoft.com/office/powerpoint/2010/main" val="1818250475"/>
      </p:ext>
    </p:extLst>
  </p:cSld>
  <p:clrMapOvr>
    <a:masterClrMapping/>
  </p:clrMapOvr>
  <p:transition spd="slow">
    <p:push/>
  </p:transition>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3004265-8A9C-643E-0B78-CA4BCD910ADF}"/>
              </a:ext>
            </a:extLst>
          </p:cNvPr>
          <p:cNvSpPr>
            <a:spLocks noGrp="1"/>
          </p:cNvSpPr>
          <p:nvPr>
            <p:ph type="sldNum" sz="quarter" idx="12"/>
          </p:nvPr>
        </p:nvSpPr>
        <p:spPr/>
        <p:txBody>
          <a:bodyPr>
            <a:normAutofit/>
          </a:bodyPr>
          <a:lstStyle/>
          <a:p>
            <a:fld id="{B2DC25EE-239B-4C5F-AAD1-255A7D5F1EE2}" type="slidenum">
              <a:rPr lang="en-US" smtClean="0"/>
              <a:pPr/>
              <a:t>136</a:t>
            </a:fld>
            <a:endParaRPr lang="en-US" dirty="0"/>
          </a:p>
        </p:txBody>
      </p:sp>
      <p:sp>
        <p:nvSpPr>
          <p:cNvPr id="2" name="Title 1">
            <a:extLst>
              <a:ext uri="{FF2B5EF4-FFF2-40B4-BE49-F238E27FC236}">
                <a16:creationId xmlns:a16="http://schemas.microsoft.com/office/drawing/2014/main" id="{4FA44253-1CE6-16FC-8C33-577BDA1CCE83}"/>
              </a:ext>
            </a:extLst>
          </p:cNvPr>
          <p:cNvSpPr>
            <a:spLocks noGrp="1"/>
          </p:cNvSpPr>
          <p:nvPr>
            <p:ph type="title"/>
          </p:nvPr>
        </p:nvSpPr>
        <p:spPr>
          <a:xfrm>
            <a:off x="7998812" y="653424"/>
            <a:ext cx="4252973" cy="1040702"/>
          </a:xfrm>
        </p:spPr>
        <p:txBody>
          <a:bodyPr anchor="b">
            <a:normAutofit/>
          </a:bodyPr>
          <a:lstStyle/>
          <a:p>
            <a:r>
              <a:rPr lang="en-AU" sz="4000" dirty="0"/>
              <a:t>Key takeaways</a:t>
            </a:r>
          </a:p>
        </p:txBody>
      </p:sp>
      <p:sp>
        <p:nvSpPr>
          <p:cNvPr id="3" name="Content Placeholder 2">
            <a:extLst>
              <a:ext uri="{FF2B5EF4-FFF2-40B4-BE49-F238E27FC236}">
                <a16:creationId xmlns:a16="http://schemas.microsoft.com/office/drawing/2014/main" id="{C8CD974E-A711-82B3-FDDB-1E485B76EC0A}"/>
              </a:ext>
            </a:extLst>
          </p:cNvPr>
          <p:cNvSpPr>
            <a:spLocks noGrp="1"/>
          </p:cNvSpPr>
          <p:nvPr>
            <p:ph sz="half" idx="1"/>
          </p:nvPr>
        </p:nvSpPr>
        <p:spPr>
          <a:xfrm>
            <a:off x="7557365" y="1887840"/>
            <a:ext cx="4252973" cy="3484190"/>
          </a:xfrm>
        </p:spPr>
        <p:txBody>
          <a:bodyPr anchor="t">
            <a:normAutofit/>
          </a:bodyPr>
          <a:lstStyle/>
          <a:p>
            <a:pPr marL="457200" indent="-457200">
              <a:buAutoNum type="arabicPeriod"/>
            </a:pPr>
            <a:r>
              <a:rPr lang="en-AU" sz="2400" dirty="0"/>
              <a:t>Clients often take cues from the confidence of the agent.</a:t>
            </a:r>
          </a:p>
          <a:p>
            <a:pPr marL="457200" indent="-457200">
              <a:buAutoNum type="arabicPeriod"/>
            </a:pPr>
            <a:r>
              <a:rPr lang="en-AU" sz="2400" dirty="0"/>
              <a:t>If the process feels calm, professional and normal, clients are far more likely to respond positively.</a:t>
            </a:r>
          </a:p>
        </p:txBody>
      </p:sp>
      <p:pic>
        <p:nvPicPr>
          <p:cNvPr id="11" name="Picture Placeholder 10" descr="Portrait of person in office">
            <a:extLst>
              <a:ext uri="{FF2B5EF4-FFF2-40B4-BE49-F238E27FC236}">
                <a16:creationId xmlns:a16="http://schemas.microsoft.com/office/drawing/2014/main" id="{6162238B-56BA-AD9B-0F07-DC25EE32B2CD}"/>
              </a:ext>
            </a:extLst>
          </p:cNvPr>
          <p:cNvPicPr>
            <a:picLocks noGrp="1" noChangeAspect="1"/>
          </p:cNvPicPr>
          <p:nvPr>
            <p:ph type="pic" sz="quarter" idx="13"/>
          </p:nvPr>
        </p:nvPicPr>
        <p:blipFill rotWithShape="1">
          <a:blip r:embed="rId3"/>
          <a:srcRect l="17459" r="6793"/>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Tree>
    <p:extLst>
      <p:ext uri="{BB962C8B-B14F-4D97-AF65-F5344CB8AC3E}">
        <p14:creationId xmlns:p14="http://schemas.microsoft.com/office/powerpoint/2010/main" val="2390830658"/>
      </p:ext>
    </p:extLst>
  </p:cSld>
  <p:clrMapOvr>
    <a:masterClrMapping/>
  </p:clrMapOvr>
  <p:transition spd="slow">
    <p:push/>
  </p:transition>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BBC2F-CDCE-3F8D-A695-4D8FDD7674D8}"/>
              </a:ext>
            </a:extLst>
          </p:cNvPr>
          <p:cNvSpPr>
            <a:spLocks noGrp="1"/>
          </p:cNvSpPr>
          <p:nvPr>
            <p:ph type="title"/>
          </p:nvPr>
        </p:nvSpPr>
        <p:spPr>
          <a:xfrm>
            <a:off x="534295" y="2271767"/>
            <a:ext cx="4656151" cy="2314465"/>
          </a:xfrm>
        </p:spPr>
        <p:txBody>
          <a:bodyPr vert="horz" lIns="91440" tIns="45720" rIns="91440" bIns="45720" rtlCol="0" anchor="b">
            <a:normAutofit fontScale="90000"/>
          </a:bodyPr>
          <a:lstStyle/>
          <a:p>
            <a:r>
              <a:rPr lang="en-US" sz="4400" b="1" dirty="0">
                <a:latin typeface="Arial"/>
                <a:cs typeface="Arial"/>
              </a:rPr>
              <a:t>Part 2:</a:t>
            </a:r>
            <a:r>
              <a:rPr lang="en-US" sz="4400" dirty="0">
                <a:latin typeface="Arial"/>
                <a:cs typeface="Arial"/>
              </a:rPr>
              <a:t> </a:t>
            </a:r>
            <a:br>
              <a:rPr lang="en-US" sz="4400" dirty="0">
                <a:latin typeface="Arial"/>
                <a:cs typeface="Arial"/>
              </a:rPr>
            </a:br>
            <a:r>
              <a:rPr lang="en-US" sz="4400" dirty="0">
                <a:latin typeface="Arial"/>
                <a:cs typeface="Arial"/>
              </a:rPr>
              <a:t>handling resistance and objections</a:t>
            </a:r>
          </a:p>
        </p:txBody>
      </p:sp>
      <p:pic>
        <p:nvPicPr>
          <p:cNvPr id="25" name="Picture Placeholder 24">
            <a:extLst>
              <a:ext uri="{FF2B5EF4-FFF2-40B4-BE49-F238E27FC236}">
                <a16:creationId xmlns:a16="http://schemas.microsoft.com/office/drawing/2014/main" id="{EB598B89-9042-C45B-E038-250998383316}"/>
              </a:ext>
            </a:extLst>
          </p:cNvPr>
          <p:cNvPicPr>
            <a:picLocks noGrp="1" noChangeAspect="1"/>
          </p:cNvPicPr>
          <p:nvPr>
            <p:ph type="pic" idx="13"/>
          </p:nvPr>
        </p:nvPicPr>
        <p:blipFill rotWithShape="1">
          <a:blip r:embed="rId3"/>
          <a:srcRect l="8268" r="21510"/>
          <a:stretch>
            <a:fillRect/>
          </a:stretch>
        </p:blipFill>
        <p:spPr>
          <a:xfrm>
            <a:off x="5073714"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867826429"/>
      </p:ext>
    </p:extLst>
  </p:cSld>
  <p:clrMapOvr>
    <a:masterClrMapping/>
  </p:clrMapOvr>
  <p:transition spd="slow">
    <p:push/>
  </p:transition>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685C4D-8F26-8137-EB70-988BFDF86FC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138</a:t>
            </a:fld>
            <a:endParaRPr lang="en-US" dirty="0">
              <a:solidFill>
                <a:srgbClr val="FFFFFF"/>
              </a:solidFill>
            </a:endParaRPr>
          </a:p>
        </p:txBody>
      </p:sp>
      <p:sp>
        <p:nvSpPr>
          <p:cNvPr id="2" name="Title 1">
            <a:extLst>
              <a:ext uri="{FF2B5EF4-FFF2-40B4-BE49-F238E27FC236}">
                <a16:creationId xmlns:a16="http://schemas.microsoft.com/office/drawing/2014/main" id="{22136989-7D91-F97D-EEEC-F1539EC4ADEB}"/>
              </a:ext>
            </a:extLst>
          </p:cNvPr>
          <p:cNvSpPr>
            <a:spLocks noGrp="1"/>
          </p:cNvSpPr>
          <p:nvPr>
            <p:ph type="title"/>
          </p:nvPr>
        </p:nvSpPr>
        <p:spPr>
          <a:xfrm>
            <a:off x="541663" y="1074607"/>
            <a:ext cx="4252973" cy="1040702"/>
          </a:xfrm>
        </p:spPr>
        <p:txBody>
          <a:bodyPr anchor="b">
            <a:noAutofit/>
          </a:bodyPr>
          <a:lstStyle/>
          <a:p>
            <a:r>
              <a:rPr lang="en-AU" sz="3200" dirty="0"/>
              <a:t>Handling difficult client conversations</a:t>
            </a:r>
          </a:p>
        </p:txBody>
      </p:sp>
      <p:sp>
        <p:nvSpPr>
          <p:cNvPr id="3" name="Content Placeholder 2">
            <a:extLst>
              <a:ext uri="{FF2B5EF4-FFF2-40B4-BE49-F238E27FC236}">
                <a16:creationId xmlns:a16="http://schemas.microsoft.com/office/drawing/2014/main" id="{F45BA379-2FD2-DB6B-B172-6E5A1BD1BE04}"/>
              </a:ext>
            </a:extLst>
          </p:cNvPr>
          <p:cNvSpPr>
            <a:spLocks noGrp="1"/>
          </p:cNvSpPr>
          <p:nvPr>
            <p:ph sz="half" idx="1"/>
          </p:nvPr>
        </p:nvSpPr>
        <p:spPr>
          <a:xfrm>
            <a:off x="541663" y="2305878"/>
            <a:ext cx="4686954" cy="3127020"/>
          </a:xfrm>
        </p:spPr>
        <p:txBody>
          <a:bodyPr anchor="t">
            <a:noAutofit/>
          </a:bodyPr>
          <a:lstStyle/>
          <a:p>
            <a:pPr marL="0" indent="0">
              <a:lnSpc>
                <a:spcPct val="100000"/>
              </a:lnSpc>
              <a:buNone/>
            </a:pPr>
            <a:r>
              <a:rPr lang="en-AU" sz="1800" i="1" dirty="0"/>
              <a:t>‘How do I manage difficult AML/CTF conversations without damaging the client relationship or losing the deal?’</a:t>
            </a:r>
          </a:p>
          <a:p>
            <a:pPr marL="0" indent="0">
              <a:lnSpc>
                <a:spcPct val="100000"/>
              </a:lnSpc>
              <a:buNone/>
            </a:pPr>
            <a:endParaRPr lang="en-AU" sz="1800" i="1" dirty="0"/>
          </a:p>
          <a:p>
            <a:pPr marL="0" indent="0">
              <a:lnSpc>
                <a:spcPct val="100000"/>
              </a:lnSpc>
              <a:buNone/>
            </a:pPr>
            <a:r>
              <a:rPr lang="en-AU" sz="1800" dirty="0"/>
              <a:t>Difficult conversations become easier when clients feel:</a:t>
            </a:r>
          </a:p>
          <a:p>
            <a:pPr>
              <a:lnSpc>
                <a:spcPct val="100000"/>
              </a:lnSpc>
              <a:buFont typeface="Wingdings" panose="05000000000000000000" pitchFamily="2" charset="2"/>
              <a:buChar char="ü"/>
            </a:pPr>
            <a:r>
              <a:rPr lang="en-AU" sz="1800" dirty="0"/>
              <a:t>heard</a:t>
            </a:r>
          </a:p>
          <a:p>
            <a:pPr>
              <a:lnSpc>
                <a:spcPct val="100000"/>
              </a:lnSpc>
              <a:buFont typeface="Wingdings" panose="05000000000000000000" pitchFamily="2" charset="2"/>
              <a:buChar char="ü"/>
            </a:pPr>
            <a:r>
              <a:rPr lang="en-AU" sz="1800" dirty="0"/>
              <a:t>understood</a:t>
            </a:r>
          </a:p>
          <a:p>
            <a:pPr>
              <a:lnSpc>
                <a:spcPct val="100000"/>
              </a:lnSpc>
              <a:buFont typeface="Wingdings" panose="05000000000000000000" pitchFamily="2" charset="2"/>
              <a:buChar char="ü"/>
            </a:pPr>
            <a:r>
              <a:rPr lang="en-AU" sz="1800" dirty="0"/>
              <a:t>Respected.</a:t>
            </a:r>
          </a:p>
        </p:txBody>
      </p:sp>
      <p:pic>
        <p:nvPicPr>
          <p:cNvPr id="33" name="Picture Placeholder 32">
            <a:extLst>
              <a:ext uri="{FF2B5EF4-FFF2-40B4-BE49-F238E27FC236}">
                <a16:creationId xmlns:a16="http://schemas.microsoft.com/office/drawing/2014/main" id="{DA6380CC-6DE5-664A-5D6A-B5EC19800CCE}"/>
              </a:ext>
            </a:extLst>
          </p:cNvPr>
          <p:cNvPicPr>
            <a:picLocks noGrp="1" noChangeAspect="1"/>
          </p:cNvPicPr>
          <p:nvPr>
            <p:ph type="pic" idx="13"/>
          </p:nvPr>
        </p:nvPicPr>
        <p:blipFill rotWithShape="1">
          <a:blip r:embed="rId3"/>
          <a:srcRect l="7220" r="12218"/>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707155214"/>
      </p:ext>
    </p:extLst>
  </p:cSld>
  <p:clrMapOvr>
    <a:masterClrMapping/>
  </p:clrMapOvr>
  <p:transition spd="slow">
    <p:push/>
  </p:transition>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1753D5-4E30-C54E-3D82-5B0F96DD17CF}"/>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139</a:t>
            </a:fld>
            <a:endParaRPr lang="en-US" dirty="0">
              <a:solidFill>
                <a:srgbClr val="FFFFFF"/>
              </a:solidFill>
            </a:endParaRPr>
          </a:p>
        </p:txBody>
      </p:sp>
      <p:sp>
        <p:nvSpPr>
          <p:cNvPr id="2" name="Title 1">
            <a:extLst>
              <a:ext uri="{FF2B5EF4-FFF2-40B4-BE49-F238E27FC236}">
                <a16:creationId xmlns:a16="http://schemas.microsoft.com/office/drawing/2014/main" id="{D193EAA1-2F2B-9AF2-03B1-EFBDF5FF9256}"/>
              </a:ext>
            </a:extLst>
          </p:cNvPr>
          <p:cNvSpPr>
            <a:spLocks noGrp="1"/>
          </p:cNvSpPr>
          <p:nvPr>
            <p:ph type="title"/>
          </p:nvPr>
        </p:nvSpPr>
        <p:spPr>
          <a:xfrm>
            <a:off x="534995" y="964166"/>
            <a:ext cx="5399146" cy="1040702"/>
          </a:xfrm>
        </p:spPr>
        <p:txBody>
          <a:bodyPr anchor="b">
            <a:noAutofit/>
          </a:bodyPr>
          <a:lstStyle/>
          <a:p>
            <a:r>
              <a:rPr lang="en-AU" dirty="0">
                <a:latin typeface="Arial"/>
                <a:cs typeface="Arial"/>
              </a:rPr>
              <a:t>The key technique: </a:t>
            </a:r>
            <a:br>
              <a:rPr lang="en-AU" dirty="0">
                <a:latin typeface="Arial"/>
                <a:cs typeface="Arial"/>
              </a:rPr>
            </a:br>
            <a:r>
              <a:rPr lang="en-AU" dirty="0">
                <a:latin typeface="Arial"/>
                <a:cs typeface="Arial"/>
              </a:rPr>
              <a:t>acknowledge before you explain</a:t>
            </a:r>
          </a:p>
        </p:txBody>
      </p:sp>
      <p:sp>
        <p:nvSpPr>
          <p:cNvPr id="3" name="Content Placeholder 2">
            <a:extLst>
              <a:ext uri="{FF2B5EF4-FFF2-40B4-BE49-F238E27FC236}">
                <a16:creationId xmlns:a16="http://schemas.microsoft.com/office/drawing/2014/main" id="{BEF9908F-7746-4F9C-C60B-D9BCD8608A3D}"/>
              </a:ext>
            </a:extLst>
          </p:cNvPr>
          <p:cNvSpPr>
            <a:spLocks noGrp="1"/>
          </p:cNvSpPr>
          <p:nvPr>
            <p:ph sz="half" idx="1"/>
          </p:nvPr>
        </p:nvSpPr>
        <p:spPr>
          <a:xfrm>
            <a:off x="529380" y="2184017"/>
            <a:ext cx="4442704" cy="4172333"/>
          </a:xfrm>
        </p:spPr>
        <p:txBody>
          <a:bodyPr vert="horz" lIns="91440" tIns="45720" rIns="91440" bIns="45720" rtlCol="0" anchor="t">
            <a:noAutofit/>
          </a:bodyPr>
          <a:lstStyle/>
          <a:p>
            <a:pPr marL="0" indent="0">
              <a:lnSpc>
                <a:spcPct val="100000"/>
              </a:lnSpc>
              <a:spcBef>
                <a:spcPts val="500"/>
              </a:spcBef>
              <a:buNone/>
            </a:pPr>
            <a:r>
              <a:rPr lang="en-AU" sz="1800" dirty="0">
                <a:latin typeface="Calibri"/>
                <a:ea typeface="Calibri"/>
                <a:cs typeface="Calibri"/>
              </a:rPr>
              <a:t>If people feel ignored or dismissed, they’re more likely to:</a:t>
            </a:r>
          </a:p>
          <a:p>
            <a:pPr marL="514350" indent="-285750">
              <a:lnSpc>
                <a:spcPct val="100000"/>
              </a:lnSpc>
              <a:spcBef>
                <a:spcPts val="500"/>
              </a:spcBef>
            </a:pPr>
            <a:r>
              <a:rPr lang="en-AU" sz="1800" dirty="0">
                <a:latin typeface="Calibri"/>
                <a:ea typeface="Calibri"/>
                <a:cs typeface="Calibri"/>
              </a:rPr>
              <a:t>become defensive</a:t>
            </a:r>
          </a:p>
          <a:p>
            <a:pPr marL="514350" indent="-285750">
              <a:lnSpc>
                <a:spcPct val="100000"/>
              </a:lnSpc>
              <a:spcBef>
                <a:spcPts val="500"/>
              </a:spcBef>
            </a:pPr>
            <a:r>
              <a:rPr lang="en-AU" sz="1800" dirty="0">
                <a:latin typeface="Calibri"/>
                <a:ea typeface="Calibri"/>
                <a:cs typeface="Calibri"/>
              </a:rPr>
              <a:t>repeat objections</a:t>
            </a:r>
          </a:p>
          <a:p>
            <a:pPr marL="514350" indent="-285750">
              <a:lnSpc>
                <a:spcPct val="100000"/>
              </a:lnSpc>
              <a:spcBef>
                <a:spcPts val="500"/>
              </a:spcBef>
            </a:pPr>
            <a:r>
              <a:rPr lang="en-AU" sz="1800" dirty="0">
                <a:latin typeface="Calibri"/>
                <a:ea typeface="Calibri"/>
                <a:cs typeface="Calibri"/>
              </a:rPr>
              <a:t>escalate emotionally.</a:t>
            </a:r>
          </a:p>
          <a:p>
            <a:pPr marL="514350" indent="-285750">
              <a:lnSpc>
                <a:spcPct val="100000"/>
              </a:lnSpc>
              <a:spcBef>
                <a:spcPts val="500"/>
              </a:spcBef>
            </a:pPr>
            <a:endParaRPr lang="en-AU" sz="1800" dirty="0">
              <a:latin typeface="Calibri"/>
              <a:ea typeface="Calibri"/>
              <a:cs typeface="Calibri"/>
            </a:endParaRPr>
          </a:p>
          <a:p>
            <a:pPr marL="0" indent="0">
              <a:lnSpc>
                <a:spcPct val="100000"/>
              </a:lnSpc>
              <a:spcBef>
                <a:spcPts val="500"/>
              </a:spcBef>
              <a:buNone/>
            </a:pPr>
            <a:r>
              <a:rPr lang="en-AU" sz="1800" dirty="0">
                <a:latin typeface="Calibri"/>
                <a:ea typeface="Calibri"/>
                <a:cs typeface="Calibri"/>
              </a:rPr>
              <a:t>Before explaining the AML/CTF process first acknowledge the client’s concern.</a:t>
            </a:r>
          </a:p>
          <a:p>
            <a:pPr marL="514350" indent="-285750">
              <a:lnSpc>
                <a:spcPct val="100000"/>
              </a:lnSpc>
              <a:spcBef>
                <a:spcPts val="500"/>
              </a:spcBef>
            </a:pPr>
            <a:endParaRPr lang="en-AU" sz="1800" dirty="0">
              <a:latin typeface="Calibri"/>
              <a:ea typeface="Calibri"/>
              <a:cs typeface="Calibri"/>
            </a:endParaRPr>
          </a:p>
          <a:p>
            <a:pPr marL="0" indent="0">
              <a:lnSpc>
                <a:spcPct val="100000"/>
              </a:lnSpc>
              <a:spcBef>
                <a:spcPts val="500"/>
              </a:spcBef>
              <a:buNone/>
            </a:pPr>
            <a:r>
              <a:rPr lang="en-AU" sz="1800" dirty="0">
                <a:latin typeface="Calibri"/>
                <a:ea typeface="Calibri"/>
                <a:cs typeface="Calibri"/>
              </a:rPr>
              <a:t>This behavioural technique is known as </a:t>
            </a:r>
            <a:r>
              <a:rPr lang="en-AU" sz="1800" b="1" dirty="0">
                <a:latin typeface="Calibri"/>
                <a:ea typeface="Calibri"/>
                <a:cs typeface="Calibri"/>
              </a:rPr>
              <a:t>tactical empathy </a:t>
            </a:r>
            <a:r>
              <a:rPr lang="en-AU" sz="1800" dirty="0">
                <a:latin typeface="Calibri"/>
                <a:ea typeface="Calibri"/>
                <a:cs typeface="Calibri"/>
              </a:rPr>
              <a:t>–</a:t>
            </a:r>
            <a:r>
              <a:rPr lang="en-AU" sz="1800" b="1" dirty="0">
                <a:latin typeface="Calibri"/>
                <a:ea typeface="Calibri"/>
                <a:cs typeface="Calibri"/>
              </a:rPr>
              <a:t> </a:t>
            </a:r>
            <a:r>
              <a:rPr lang="en-AU" sz="1800" dirty="0">
                <a:latin typeface="Calibri"/>
                <a:ea typeface="Calibri"/>
                <a:cs typeface="Calibri"/>
              </a:rPr>
              <a:t>recognising and validating the client’s concern before responding.</a:t>
            </a:r>
          </a:p>
        </p:txBody>
      </p:sp>
      <p:pic>
        <p:nvPicPr>
          <p:cNvPr id="12" name="Picture Placeholder 11">
            <a:extLst>
              <a:ext uri="{FF2B5EF4-FFF2-40B4-BE49-F238E27FC236}">
                <a16:creationId xmlns:a16="http://schemas.microsoft.com/office/drawing/2014/main" id="{F0A55334-6C54-0E79-4FF1-8BCA142102F0}"/>
              </a:ext>
            </a:extLst>
          </p:cNvPr>
          <p:cNvPicPr>
            <a:picLocks noGrp="1" noChangeAspect="1"/>
          </p:cNvPicPr>
          <p:nvPr>
            <p:ph type="pic" idx="13"/>
          </p:nvPr>
        </p:nvPicPr>
        <p:blipFill>
          <a:blip r:embed="rId3"/>
          <a:srcRect l="-79" t="50" r="49544" b="3125"/>
          <a:stretch>
            <a:fillRect/>
          </a:stretch>
        </p:blipFill>
        <p:spPr>
          <a:xfrm>
            <a:off x="4966469" y="-39291"/>
            <a:ext cx="7225531" cy="6936581"/>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650770092"/>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99468B-89D5-FE93-D1FC-F40EFE9E968E}"/>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14</a:t>
            </a:fld>
            <a:endParaRPr lang="en-US" dirty="0">
              <a:solidFill>
                <a:srgbClr val="FFFFFF"/>
              </a:solidFill>
            </a:endParaRPr>
          </a:p>
        </p:txBody>
      </p:sp>
      <p:sp>
        <p:nvSpPr>
          <p:cNvPr id="2" name="Title 1">
            <a:extLst>
              <a:ext uri="{FF2B5EF4-FFF2-40B4-BE49-F238E27FC236}">
                <a16:creationId xmlns:a16="http://schemas.microsoft.com/office/drawing/2014/main" id="{8F38F793-BBF4-F9FE-05CC-EA7308D72FB9}"/>
              </a:ext>
            </a:extLst>
          </p:cNvPr>
          <p:cNvSpPr>
            <a:spLocks noGrp="1"/>
          </p:cNvSpPr>
          <p:nvPr>
            <p:ph type="title"/>
          </p:nvPr>
        </p:nvSpPr>
        <p:spPr>
          <a:xfrm>
            <a:off x="541663" y="600221"/>
            <a:ext cx="4490404" cy="1040702"/>
          </a:xfrm>
        </p:spPr>
        <p:txBody>
          <a:bodyPr vert="horz" lIns="91440" tIns="45720" rIns="91440" bIns="45720" rtlCol="0" anchor="b">
            <a:normAutofit fontScale="90000"/>
          </a:bodyPr>
          <a:lstStyle/>
          <a:p>
            <a:r>
              <a:rPr lang="en-US" sz="4400" dirty="0"/>
              <a:t>What we will cover</a:t>
            </a:r>
          </a:p>
        </p:txBody>
      </p:sp>
      <p:sp>
        <p:nvSpPr>
          <p:cNvPr id="3" name="Content Placeholder 2">
            <a:extLst>
              <a:ext uri="{FF2B5EF4-FFF2-40B4-BE49-F238E27FC236}">
                <a16:creationId xmlns:a16="http://schemas.microsoft.com/office/drawing/2014/main" id="{CA54B4A3-B148-E6BD-430B-309D325F3CDD}"/>
              </a:ext>
            </a:extLst>
          </p:cNvPr>
          <p:cNvSpPr>
            <a:spLocks noGrp="1"/>
          </p:cNvSpPr>
          <p:nvPr>
            <p:ph idx="4294967295"/>
          </p:nvPr>
        </p:nvSpPr>
        <p:spPr>
          <a:xfrm>
            <a:off x="541663" y="2051934"/>
            <a:ext cx="4252975" cy="2197527"/>
          </a:xfrm>
        </p:spPr>
        <p:txBody>
          <a:bodyPr vert="horz" lIns="91440" tIns="45720" rIns="91440" bIns="45720" rtlCol="0" anchor="t">
            <a:normAutofit lnSpcReduction="10000"/>
          </a:bodyPr>
          <a:lstStyle/>
          <a:p>
            <a:pPr marL="0" indent="0">
              <a:buNone/>
            </a:pPr>
            <a:r>
              <a:rPr lang="en-US" sz="2000" dirty="0"/>
              <a:t>Module 1 is structured around 2 core interactive activities:</a:t>
            </a:r>
          </a:p>
          <a:p>
            <a:r>
              <a:rPr lang="en-US" sz="2000" b="1" dirty="0"/>
              <a:t>Activity 1: </a:t>
            </a:r>
            <a:r>
              <a:rPr lang="en-US" sz="2000" dirty="0"/>
              <a:t>AML/CTF myths – </a:t>
            </a:r>
            <a:br>
              <a:rPr lang="en-US" sz="2000" dirty="0"/>
            </a:br>
            <a:r>
              <a:rPr lang="en-US" sz="2000" dirty="0"/>
              <a:t>Busted or believable? (10 min)</a:t>
            </a:r>
          </a:p>
          <a:p>
            <a:r>
              <a:rPr lang="en-US" sz="2000" b="1" dirty="0"/>
              <a:t>Activity 2</a:t>
            </a:r>
            <a:r>
              <a:rPr lang="en-US" sz="2000" dirty="0"/>
              <a:t>: case study exercise – Guess who? (20 min)</a:t>
            </a:r>
            <a:endParaRPr lang="en-US" sz="1800" b="1" dirty="0"/>
          </a:p>
        </p:txBody>
      </p:sp>
      <p:pic>
        <p:nvPicPr>
          <p:cNvPr id="10" name="Picture Placeholder 9">
            <a:extLst>
              <a:ext uri="{FF2B5EF4-FFF2-40B4-BE49-F238E27FC236}">
                <a16:creationId xmlns:a16="http://schemas.microsoft.com/office/drawing/2014/main" id="{BF924FE4-898C-DB27-11F7-61DFDE32A57E}"/>
              </a:ext>
            </a:extLst>
          </p:cNvPr>
          <p:cNvPicPr>
            <a:picLocks noGrp="1" noChangeAspect="1"/>
          </p:cNvPicPr>
          <p:nvPr>
            <p:ph type="pic" idx="13"/>
          </p:nvPr>
        </p:nvPicPr>
        <p:blipFill rotWithShape="1">
          <a:blip r:embed="rId3"/>
          <a:srcRect l="5779" r="34957"/>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419876924"/>
      </p:ext>
    </p:extLst>
  </p:cSld>
  <p:clrMapOvr>
    <a:masterClrMapping/>
  </p:clrMapOvr>
  <p:transition spd="slow">
    <p:push/>
  </p:transition>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485EE9-D297-30CC-1482-98C36D23A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6A0B7-9C89-1EB3-0F22-8497ED14D743}"/>
              </a:ext>
            </a:extLst>
          </p:cNvPr>
          <p:cNvSpPr>
            <a:spLocks noGrp="1"/>
          </p:cNvSpPr>
          <p:nvPr>
            <p:ph type="title"/>
          </p:nvPr>
        </p:nvSpPr>
        <p:spPr>
          <a:xfrm>
            <a:off x="553002" y="437235"/>
            <a:ext cx="10168128" cy="1179576"/>
          </a:xfrm>
        </p:spPr>
        <p:txBody>
          <a:bodyPr anchor="b">
            <a:noAutofit/>
          </a:bodyPr>
          <a:lstStyle/>
          <a:p>
            <a:r>
              <a:rPr lang="en-AU" sz="4000" dirty="0"/>
              <a:t>Simple tactical empathy formula</a:t>
            </a:r>
          </a:p>
        </p:txBody>
      </p:sp>
      <p:graphicFrame>
        <p:nvGraphicFramePr>
          <p:cNvPr id="14" name="Diagram 13">
            <a:extLst>
              <a:ext uri="{FF2B5EF4-FFF2-40B4-BE49-F238E27FC236}">
                <a16:creationId xmlns:a16="http://schemas.microsoft.com/office/drawing/2014/main" id="{9A3A0EB6-1739-9533-CBAE-C4E16343D01C}"/>
              </a:ext>
            </a:extLst>
          </p:cNvPr>
          <p:cNvGraphicFramePr/>
          <p:nvPr>
            <p:extLst>
              <p:ext uri="{D42A27DB-BD31-4B8C-83A1-F6EECF244321}">
                <p14:modId xmlns:p14="http://schemas.microsoft.com/office/powerpoint/2010/main" val="4052077203"/>
              </p:ext>
            </p:extLst>
          </p:nvPr>
        </p:nvGraphicFramePr>
        <p:xfrm>
          <a:off x="2011175" y="2158569"/>
          <a:ext cx="4320480" cy="3672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ounded Rectangle 3">
            <a:extLst>
              <a:ext uri="{FF2B5EF4-FFF2-40B4-BE49-F238E27FC236}">
                <a16:creationId xmlns:a16="http://schemas.microsoft.com/office/drawing/2014/main" id="{E9E760F0-8A29-B95A-8C34-30BB5F9A33AB}"/>
              </a:ext>
            </a:extLst>
          </p:cNvPr>
          <p:cNvSpPr/>
          <p:nvPr/>
        </p:nvSpPr>
        <p:spPr>
          <a:xfrm>
            <a:off x="6043623" y="2204919"/>
            <a:ext cx="3836100" cy="936104"/>
          </a:xfrm>
          <a:prstGeom prst="roundRect">
            <a:avLst/>
          </a:prstGeom>
          <a:solidFill>
            <a:srgbClr val="BFDEDE"/>
          </a:solidFill>
          <a:ln w="25400" cap="flat" cmpd="sng" algn="ctr">
            <a:solidFill>
              <a:srgbClr val="007A7C"/>
            </a:solidFill>
            <a:prstDash val="solid"/>
          </a:ln>
          <a:effectLst/>
        </p:spPr>
        <p:txBody>
          <a:bodyPr rtlCol="0" anchor="ctr"/>
          <a:lstStyle/>
          <a:p>
            <a:pPr marL="0" marR="0" lvl="0" indent="0" algn="ctr" defTabSz="914400" eaLnBrk="1" fontAlgn="auto" latinLnBrk="0" hangingPunct="1">
              <a:lnSpc>
                <a:spcPct val="115000"/>
              </a:lnSpc>
              <a:spcBef>
                <a:spcPts val="0"/>
              </a:spcBef>
              <a:spcAft>
                <a:spcPts val="0"/>
              </a:spcAft>
              <a:buClrTx/>
              <a:buSzTx/>
              <a:buFontTx/>
              <a:buNone/>
              <a:tabLst/>
              <a:defRPr/>
            </a:pPr>
            <a:r>
              <a:rPr lang="en-AU" sz="2000" kern="0" dirty="0">
                <a:solidFill>
                  <a:srgbClr val="3F3F3F"/>
                </a:solidFill>
                <a:latin typeface="Calibri"/>
                <a:ea typeface="Calibri" panose="020F0502020204030204" pitchFamily="34" charset="0"/>
                <a:cs typeface="Calibri" panose="020F0502020204030204" pitchFamily="34" charset="0"/>
              </a:rPr>
              <a:t>r</a:t>
            </a:r>
            <a:r>
              <a:rPr kumimoji="0" lang="en-AU" sz="2000" b="0" i="0" u="none" strike="noStrike" kern="0" cap="none" spc="0" normalizeH="0" baseline="0" noProof="0" dirty="0">
                <a:ln>
                  <a:noFill/>
                </a:ln>
                <a:solidFill>
                  <a:srgbClr val="3F3F3F"/>
                </a:solidFill>
                <a:effectLst/>
                <a:uLnTx/>
                <a:uFillTx/>
                <a:latin typeface="Calibri"/>
                <a:ea typeface="Calibri" panose="020F0502020204030204" pitchFamily="34" charset="0"/>
                <a:cs typeface="Calibri" panose="020F0502020204030204" pitchFamily="34" charset="0"/>
              </a:rPr>
              <a:t>ecognise the client’s concern</a:t>
            </a:r>
            <a:endParaRPr kumimoji="0" lang="en-AU" b="0" i="0" u="none" strike="noStrike" kern="0" cap="none" spc="0" normalizeH="0" baseline="0" noProof="0" dirty="0">
              <a:ln>
                <a:noFill/>
              </a:ln>
              <a:solidFill>
                <a:srgbClr val="3F3F3F"/>
              </a:solidFill>
              <a:effectLst/>
              <a:uLnTx/>
              <a:uFillTx/>
              <a:latin typeface="Calibri"/>
              <a:ea typeface="Calibri" panose="020F0502020204030204" pitchFamily="34" charset="0"/>
              <a:cs typeface="Times New Roman" panose="02020603050405020304" pitchFamily="18" charset="0"/>
            </a:endParaRPr>
          </a:p>
        </p:txBody>
      </p:sp>
      <p:sp>
        <p:nvSpPr>
          <p:cNvPr id="16" name="Rounded Rectangle 11">
            <a:extLst>
              <a:ext uri="{FF2B5EF4-FFF2-40B4-BE49-F238E27FC236}">
                <a16:creationId xmlns:a16="http://schemas.microsoft.com/office/drawing/2014/main" id="{83C1EC3A-E3D4-CDF4-988F-CE18B9D7C0C2}"/>
              </a:ext>
            </a:extLst>
          </p:cNvPr>
          <p:cNvSpPr/>
          <p:nvPr/>
        </p:nvSpPr>
        <p:spPr>
          <a:xfrm>
            <a:off x="6027111" y="3480205"/>
            <a:ext cx="3852612" cy="936104"/>
          </a:xfrm>
          <a:prstGeom prst="roundRect">
            <a:avLst/>
          </a:prstGeom>
          <a:solidFill>
            <a:srgbClr val="BFDEDE"/>
          </a:solidFill>
          <a:ln w="25400" cap="flat" cmpd="sng" algn="ctr">
            <a:solidFill>
              <a:srgbClr val="4CA2A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a:solidFill>
                  <a:srgbClr val="3F3F3F">
                    <a:lumMod val="95000"/>
                    <a:lumOff val="5000"/>
                  </a:srgbClr>
                </a:solidFill>
                <a:latin typeface="Calibri"/>
              </a:rPr>
              <a:t>reassure them their reaction is understandable</a:t>
            </a:r>
            <a:endParaRPr kumimoji="0" lang="en-US" sz="2000" b="0" i="0" u="none" strike="noStrike" kern="0" cap="none" spc="0" normalizeH="0" baseline="0" noProof="0" dirty="0">
              <a:ln>
                <a:noFill/>
              </a:ln>
              <a:solidFill>
                <a:srgbClr val="3F3F3F">
                  <a:lumMod val="95000"/>
                  <a:lumOff val="5000"/>
                </a:srgbClr>
              </a:solidFill>
              <a:effectLst/>
              <a:uLnTx/>
              <a:uFillTx/>
              <a:latin typeface="Calibri"/>
              <a:ea typeface="+mn-ea"/>
              <a:cs typeface="+mn-cs"/>
            </a:endParaRPr>
          </a:p>
        </p:txBody>
      </p:sp>
      <p:sp>
        <p:nvSpPr>
          <p:cNvPr id="17" name="Rounded Rectangle 13">
            <a:extLst>
              <a:ext uri="{FF2B5EF4-FFF2-40B4-BE49-F238E27FC236}">
                <a16:creationId xmlns:a16="http://schemas.microsoft.com/office/drawing/2014/main" id="{2292070E-290D-CE87-D2BE-9BEEF7C7945C}"/>
              </a:ext>
            </a:extLst>
          </p:cNvPr>
          <p:cNvSpPr/>
          <p:nvPr/>
        </p:nvSpPr>
        <p:spPr>
          <a:xfrm>
            <a:off x="6043623" y="4678849"/>
            <a:ext cx="3836100" cy="1059096"/>
          </a:xfrm>
          <a:prstGeom prst="roundRect">
            <a:avLst/>
          </a:prstGeom>
          <a:solidFill>
            <a:srgbClr val="BFDEDE"/>
          </a:solidFill>
          <a:ln w="25400" cap="flat" cmpd="sng" algn="ctr">
            <a:solidFill>
              <a:srgbClr val="7FBCBD"/>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0" dirty="0">
                <a:solidFill>
                  <a:srgbClr val="3F3F3F">
                    <a:lumMod val="95000"/>
                    <a:lumOff val="5000"/>
                  </a:srgbClr>
                </a:solidFill>
                <a:latin typeface="Calibri"/>
              </a:rPr>
              <a:t>c</a:t>
            </a:r>
            <a:r>
              <a:rPr kumimoji="0" lang="en-US" sz="2000" b="0" i="0" u="none" strike="noStrike" kern="0" cap="none" spc="0" normalizeH="0" baseline="0" noProof="0" dirty="0">
                <a:ln>
                  <a:noFill/>
                </a:ln>
                <a:solidFill>
                  <a:srgbClr val="3F3F3F">
                    <a:lumMod val="95000"/>
                    <a:lumOff val="5000"/>
                  </a:srgbClr>
                </a:solidFill>
                <a:effectLst/>
                <a:uLnTx/>
                <a:uFillTx/>
                <a:latin typeface="Calibri"/>
                <a:ea typeface="+mn-ea"/>
                <a:cs typeface="+mn-cs"/>
              </a:rPr>
              <a:t>almly explain the process or next step</a:t>
            </a:r>
            <a:endParaRPr kumimoji="0" lang="en-AU" sz="2000" b="0" i="0" u="none" strike="noStrike" kern="0" cap="none" spc="0" normalizeH="0" baseline="0" noProof="0" dirty="0">
              <a:ln>
                <a:noFill/>
              </a:ln>
              <a:solidFill>
                <a:srgbClr val="3F3F3F">
                  <a:lumMod val="95000"/>
                  <a:lumOff val="5000"/>
                </a:srgbClr>
              </a:solidFill>
              <a:effectLst/>
              <a:uLnTx/>
              <a:uFillTx/>
              <a:latin typeface="Calibri"/>
              <a:ea typeface="+mn-ea"/>
              <a:cs typeface="+mn-cs"/>
            </a:endParaRPr>
          </a:p>
        </p:txBody>
      </p:sp>
    </p:spTree>
    <p:extLst>
      <p:ext uri="{BB962C8B-B14F-4D97-AF65-F5344CB8AC3E}">
        <p14:creationId xmlns:p14="http://schemas.microsoft.com/office/powerpoint/2010/main" val="1664944675"/>
      </p:ext>
    </p:extLst>
  </p:cSld>
  <p:clrMapOvr>
    <a:masterClrMapping/>
  </p:clrMapOvr>
  <p:transition spd="slow">
    <p:push/>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EF3EA-A4FE-52BD-44B6-4165B86E0DA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4C0D7E-FBEE-6240-E369-BC3D668A4F27}"/>
              </a:ext>
            </a:extLst>
          </p:cNvPr>
          <p:cNvSpPr>
            <a:spLocks noGrp="1"/>
          </p:cNvSpPr>
          <p:nvPr>
            <p:ph type="sldNum" sz="quarter" idx="12"/>
          </p:nvPr>
        </p:nvSpPr>
        <p:spPr/>
        <p:txBody>
          <a:bodyPr/>
          <a:lstStyle/>
          <a:p>
            <a:fld id="{B2DC25EE-239B-4C5F-AAD1-255A7D5F1EE2}" type="slidenum">
              <a:rPr lang="en-US" smtClean="0"/>
              <a:t>141</a:t>
            </a:fld>
            <a:endParaRPr lang="en-US" dirty="0"/>
          </a:p>
        </p:txBody>
      </p:sp>
      <p:sp>
        <p:nvSpPr>
          <p:cNvPr id="13" name="TextBox 12">
            <a:extLst>
              <a:ext uri="{FF2B5EF4-FFF2-40B4-BE49-F238E27FC236}">
                <a16:creationId xmlns:a16="http://schemas.microsoft.com/office/drawing/2014/main" id="{34FDF868-C21C-A919-BB6A-77DE6E3B5AC6}"/>
              </a:ext>
            </a:extLst>
          </p:cNvPr>
          <p:cNvSpPr txBox="1"/>
          <p:nvPr/>
        </p:nvSpPr>
        <p:spPr>
          <a:xfrm>
            <a:off x="1307117" y="2637884"/>
            <a:ext cx="4598316" cy="3439942"/>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14" name="Rectangle 13">
            <a:extLst>
              <a:ext uri="{FF2B5EF4-FFF2-40B4-BE49-F238E27FC236}">
                <a16:creationId xmlns:a16="http://schemas.microsoft.com/office/drawing/2014/main" id="{37E3086B-7A1E-B4B1-C36F-A10C6BA8834C}"/>
              </a:ext>
            </a:extLst>
          </p:cNvPr>
          <p:cNvSpPr/>
          <p:nvPr/>
        </p:nvSpPr>
        <p:spPr>
          <a:xfrm>
            <a:off x="1525326" y="2796090"/>
            <a:ext cx="4161898" cy="3416320"/>
          </a:xfrm>
          <a:prstGeom prst="rect">
            <a:avLst/>
          </a:prstGeom>
        </p:spPr>
        <p:txBody>
          <a:bodyPr wrap="square">
            <a:spAutoFit/>
          </a:bodyPr>
          <a:lstStyle/>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Client </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‘This is way more complicated than it used to be.’</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endPar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Poor response</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‘Well, these are the new rules.’</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endPar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Better response</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‘I completely understand – a lot of clients are surprised by how much the process has changed. The new AML/CTF laws now apply across the industry, so we’re required to complete these checks for all transactions.’</a:t>
            </a:r>
          </a:p>
          <a:p>
            <a:pPr marL="285750" indent="-285750">
              <a:buFont typeface="Arial" panose="020B0604020202020204" pitchFamily="34" charset="0"/>
              <a:buChar char="•"/>
            </a:pPr>
            <a:endParaRPr lang="en-AU" dirty="0">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2E79A019-8C6A-86E6-E138-362177BB1C23}"/>
              </a:ext>
            </a:extLst>
          </p:cNvPr>
          <p:cNvGrpSpPr/>
          <p:nvPr/>
        </p:nvGrpSpPr>
        <p:grpSpPr>
          <a:xfrm>
            <a:off x="1307117" y="1789143"/>
            <a:ext cx="4598316" cy="648072"/>
            <a:chOff x="7392144" y="1626582"/>
            <a:chExt cx="3803578" cy="648072"/>
          </a:xfrm>
          <a:solidFill>
            <a:srgbClr val="007A7C">
              <a:alpha val="74902"/>
            </a:srgbClr>
          </a:solidFill>
        </p:grpSpPr>
        <p:sp>
          <p:nvSpPr>
            <p:cNvPr id="16" name="Rectangle 15">
              <a:extLst>
                <a:ext uri="{FF2B5EF4-FFF2-40B4-BE49-F238E27FC236}">
                  <a16:creationId xmlns:a16="http://schemas.microsoft.com/office/drawing/2014/main" id="{CE448678-19F1-1587-FB73-A568358B046C}"/>
                </a:ext>
              </a:extLst>
            </p:cNvPr>
            <p:cNvSpPr/>
            <p:nvPr/>
          </p:nvSpPr>
          <p:spPr>
            <a:xfrm>
              <a:off x="7392144" y="1626582"/>
              <a:ext cx="380357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DE678E96-CAD0-44BD-E911-42B7F81589CC}"/>
                </a:ext>
              </a:extLst>
            </p:cNvPr>
            <p:cNvSpPr/>
            <p:nvPr/>
          </p:nvSpPr>
          <p:spPr>
            <a:xfrm>
              <a:off x="7921824" y="1723405"/>
              <a:ext cx="2893658" cy="461665"/>
            </a:xfrm>
            <a:prstGeom prst="rect">
              <a:avLst/>
            </a:prstGeom>
            <a:noFill/>
          </p:spPr>
          <p:txBody>
            <a:bodyPr wrap="square">
              <a:spAutoFit/>
            </a:bodyPr>
            <a:lstStyle/>
            <a:p>
              <a:pPr algn="ctr"/>
              <a:r>
                <a:rPr lang="en-AU" sz="2400" b="1" dirty="0">
                  <a:solidFill>
                    <a:schemeClr val="bg1"/>
                  </a:solidFill>
                  <a:latin typeface="Calibri" panose="020F0502020204030204" pitchFamily="34" charset="0"/>
                  <a:ea typeface="Calibri" panose="020F0502020204030204" pitchFamily="34" charset="0"/>
                  <a:cs typeface="Calibri" panose="020F0502020204030204" pitchFamily="34" charset="0"/>
                </a:rPr>
                <a:t>Client feels frustrated</a:t>
              </a:r>
            </a:p>
          </p:txBody>
        </p:sp>
      </p:grpSp>
      <p:sp>
        <p:nvSpPr>
          <p:cNvPr id="21" name="TextBox 20">
            <a:extLst>
              <a:ext uri="{FF2B5EF4-FFF2-40B4-BE49-F238E27FC236}">
                <a16:creationId xmlns:a16="http://schemas.microsoft.com/office/drawing/2014/main" id="{ECE8125E-C882-6B27-BF45-10CA9FB92F48}"/>
              </a:ext>
            </a:extLst>
          </p:cNvPr>
          <p:cNvSpPr txBox="1"/>
          <p:nvPr/>
        </p:nvSpPr>
        <p:spPr>
          <a:xfrm>
            <a:off x="6150655" y="2644683"/>
            <a:ext cx="4598316" cy="3433142"/>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22" name="Rectangle 21">
            <a:extLst>
              <a:ext uri="{FF2B5EF4-FFF2-40B4-BE49-F238E27FC236}">
                <a16:creationId xmlns:a16="http://schemas.microsoft.com/office/drawing/2014/main" id="{2A558853-0F8B-DC60-519E-0181C82FC211}"/>
              </a:ext>
            </a:extLst>
          </p:cNvPr>
          <p:cNvSpPr/>
          <p:nvPr/>
        </p:nvSpPr>
        <p:spPr>
          <a:xfrm>
            <a:off x="6285519" y="2796090"/>
            <a:ext cx="4226242" cy="3126625"/>
          </a:xfrm>
          <a:prstGeom prst="rect">
            <a:avLst/>
          </a:prstGeom>
        </p:spPr>
        <p:txBody>
          <a:bodyPr wrap="square">
            <a:spAutoFit/>
          </a:bodyPr>
          <a:lstStyle/>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Client</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‘Why are you asking where my money came from?’</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endPar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Poor response</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‘Because compliance told us to.’</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endPar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Better response</a:t>
            </a:r>
          </a:p>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r>
              <a:rPr kumimoji="0" lang="en-AU" sz="15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‘That’s a really common question. For some transactions, we’re required to understand the source of funds as part of the AML/CTF requirements that now apply to real estate – it’s similar to what banks already do.’</a:t>
            </a:r>
          </a:p>
        </p:txBody>
      </p:sp>
      <p:grpSp>
        <p:nvGrpSpPr>
          <p:cNvPr id="23" name="Group 22">
            <a:extLst>
              <a:ext uri="{FF2B5EF4-FFF2-40B4-BE49-F238E27FC236}">
                <a16:creationId xmlns:a16="http://schemas.microsoft.com/office/drawing/2014/main" id="{37EACD12-3138-D2CF-D9DC-430FE192D420}"/>
              </a:ext>
            </a:extLst>
          </p:cNvPr>
          <p:cNvGrpSpPr/>
          <p:nvPr/>
        </p:nvGrpSpPr>
        <p:grpSpPr>
          <a:xfrm>
            <a:off x="6150655" y="1789143"/>
            <a:ext cx="4598316" cy="648072"/>
            <a:chOff x="7346935" y="1592213"/>
            <a:chExt cx="3803578" cy="648072"/>
          </a:xfrm>
          <a:solidFill>
            <a:srgbClr val="007A7C">
              <a:alpha val="74902"/>
            </a:srgbClr>
          </a:solidFill>
        </p:grpSpPr>
        <p:sp>
          <p:nvSpPr>
            <p:cNvPr id="24" name="Rectangle 23">
              <a:extLst>
                <a:ext uri="{FF2B5EF4-FFF2-40B4-BE49-F238E27FC236}">
                  <a16:creationId xmlns:a16="http://schemas.microsoft.com/office/drawing/2014/main" id="{B3484E38-60C6-845B-7A15-B253A1DCAFFA}"/>
                </a:ext>
              </a:extLst>
            </p:cNvPr>
            <p:cNvSpPr/>
            <p:nvPr/>
          </p:nvSpPr>
          <p:spPr>
            <a:xfrm>
              <a:off x="7346935" y="1592213"/>
              <a:ext cx="380357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24">
              <a:extLst>
                <a:ext uri="{FF2B5EF4-FFF2-40B4-BE49-F238E27FC236}">
                  <a16:creationId xmlns:a16="http://schemas.microsoft.com/office/drawing/2014/main" id="{88421D16-FEAB-2764-B891-265CFAA632BF}"/>
                </a:ext>
              </a:extLst>
            </p:cNvPr>
            <p:cNvSpPr/>
            <p:nvPr/>
          </p:nvSpPr>
          <p:spPr>
            <a:xfrm>
              <a:off x="7816394" y="1694384"/>
              <a:ext cx="2796248" cy="461665"/>
            </a:xfrm>
            <a:prstGeom prst="rect">
              <a:avLst/>
            </a:prstGeom>
            <a:noFill/>
          </p:spPr>
          <p:txBody>
            <a:bodyPr wrap="square">
              <a:spAutoFit/>
            </a:bodyPr>
            <a:lstStyle/>
            <a:p>
              <a:pPr algn="ctr">
                <a:spcAft>
                  <a:spcPts val="1200"/>
                </a:spcAft>
              </a:pPr>
              <a:r>
                <a:rPr lang="en-AU" sz="2400" b="1" dirty="0">
                  <a:solidFill>
                    <a:schemeClr val="bg1"/>
                  </a:solidFill>
                  <a:latin typeface="Calibri" panose="020F0502020204030204" pitchFamily="34" charset="0"/>
                  <a:ea typeface="Calibri" panose="020F0502020204030204" pitchFamily="34" charset="0"/>
                  <a:cs typeface="Calibri" panose="020F0502020204030204" pitchFamily="34" charset="0"/>
                </a:rPr>
                <a:t>Client feels distrusted</a:t>
              </a:r>
            </a:p>
          </p:txBody>
        </p:sp>
      </p:grpSp>
      <p:sp>
        <p:nvSpPr>
          <p:cNvPr id="6" name="Title 1">
            <a:extLst>
              <a:ext uri="{FF2B5EF4-FFF2-40B4-BE49-F238E27FC236}">
                <a16:creationId xmlns:a16="http://schemas.microsoft.com/office/drawing/2014/main" id="{6A560155-08E6-DD90-CB63-B92D0D8508D0}"/>
              </a:ext>
            </a:extLst>
          </p:cNvPr>
          <p:cNvSpPr>
            <a:spLocks noGrp="1"/>
          </p:cNvSpPr>
          <p:nvPr>
            <p:ph type="title"/>
          </p:nvPr>
        </p:nvSpPr>
        <p:spPr>
          <a:xfrm>
            <a:off x="1201455" y="706390"/>
            <a:ext cx="10168128" cy="1179576"/>
          </a:xfrm>
        </p:spPr>
        <p:txBody>
          <a:bodyPr/>
          <a:lstStyle/>
          <a:p>
            <a:r>
              <a:rPr lang="en-AU" dirty="0"/>
              <a:t>Tactical empathy examples</a:t>
            </a:r>
          </a:p>
        </p:txBody>
      </p:sp>
    </p:spTree>
    <p:extLst>
      <p:ext uri="{BB962C8B-B14F-4D97-AF65-F5344CB8AC3E}">
        <p14:creationId xmlns:p14="http://schemas.microsoft.com/office/powerpoint/2010/main" val="2875171480"/>
      </p:ext>
    </p:extLst>
  </p:cSld>
  <p:clrMapOvr>
    <a:masterClrMapping/>
  </p:clrMapOvr>
  <p:transition spd="slow">
    <p:push/>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291DB-D9B9-2503-150A-B8083E0849D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DA8BB7-A268-5890-AAE1-95C4805DDB6F}"/>
              </a:ext>
            </a:extLst>
          </p:cNvPr>
          <p:cNvSpPr>
            <a:spLocks noGrp="1"/>
          </p:cNvSpPr>
          <p:nvPr>
            <p:ph type="sldNum" sz="quarter" idx="12"/>
          </p:nvPr>
        </p:nvSpPr>
        <p:spPr/>
        <p:txBody>
          <a:bodyPr/>
          <a:lstStyle/>
          <a:p>
            <a:fld id="{B2DC25EE-239B-4C5F-AAD1-255A7D5F1EE2}" type="slidenum">
              <a:rPr lang="en-US" smtClean="0"/>
              <a:t>142</a:t>
            </a:fld>
            <a:endParaRPr lang="en-US" dirty="0"/>
          </a:p>
        </p:txBody>
      </p:sp>
      <p:sp>
        <p:nvSpPr>
          <p:cNvPr id="13" name="TextBox 12">
            <a:extLst>
              <a:ext uri="{FF2B5EF4-FFF2-40B4-BE49-F238E27FC236}">
                <a16:creationId xmlns:a16="http://schemas.microsoft.com/office/drawing/2014/main" id="{4B873DB0-32AA-2986-E708-EC62F150CA1D}"/>
              </a:ext>
            </a:extLst>
          </p:cNvPr>
          <p:cNvSpPr txBox="1"/>
          <p:nvPr/>
        </p:nvSpPr>
        <p:spPr>
          <a:xfrm>
            <a:off x="1307117" y="2637883"/>
            <a:ext cx="4598316" cy="3536943"/>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14" name="Rectangle 13">
            <a:extLst>
              <a:ext uri="{FF2B5EF4-FFF2-40B4-BE49-F238E27FC236}">
                <a16:creationId xmlns:a16="http://schemas.microsoft.com/office/drawing/2014/main" id="{440AB6DB-47FD-E453-E088-7FC964ABC086}"/>
              </a:ext>
            </a:extLst>
          </p:cNvPr>
          <p:cNvSpPr/>
          <p:nvPr/>
        </p:nvSpPr>
        <p:spPr>
          <a:xfrm>
            <a:off x="1525326" y="2796090"/>
            <a:ext cx="4161898" cy="3323987"/>
          </a:xfrm>
          <a:prstGeom prst="rect">
            <a:avLst/>
          </a:prstGeom>
        </p:spPr>
        <p:txBody>
          <a:bodyPr wrap="square">
            <a:spAutoFit/>
          </a:bodyPr>
          <a:lstStyle/>
          <a:p>
            <a:r>
              <a:rPr lang="en-AU" sz="1600" b="1" dirty="0">
                <a:latin typeface="Calibri" panose="020F0502020204030204" pitchFamily="34" charset="0"/>
                <a:ea typeface="Calibri" panose="020F0502020204030204" pitchFamily="34" charset="0"/>
                <a:cs typeface="Calibri" panose="020F0502020204030204" pitchFamily="34" charset="0"/>
              </a:rPr>
              <a:t>Client</a:t>
            </a:r>
          </a:p>
          <a:p>
            <a:r>
              <a:rPr lang="en-AU" sz="1600" dirty="0">
                <a:latin typeface="Calibri" panose="020F0502020204030204" pitchFamily="34" charset="0"/>
                <a:ea typeface="Calibri" panose="020F0502020204030204" pitchFamily="34" charset="0"/>
                <a:cs typeface="Calibri" panose="020F0502020204030204" pitchFamily="34" charset="0"/>
              </a:rPr>
              <a:t>'This is ridiculous – I’ll just go to another agent.’</a:t>
            </a:r>
          </a:p>
          <a:p>
            <a:endParaRPr lang="en-AU" sz="1600" dirty="0">
              <a:latin typeface="Calibri" panose="020F0502020204030204" pitchFamily="34" charset="0"/>
              <a:ea typeface="Calibri" panose="020F0502020204030204" pitchFamily="34" charset="0"/>
              <a:cs typeface="Calibri" panose="020F0502020204030204" pitchFamily="34" charset="0"/>
            </a:endParaRPr>
          </a:p>
          <a:p>
            <a:r>
              <a:rPr lang="en-AU" sz="1600" b="1" dirty="0">
                <a:latin typeface="Calibri" panose="020F0502020204030204" pitchFamily="34" charset="0"/>
                <a:ea typeface="Calibri" panose="020F0502020204030204" pitchFamily="34" charset="0"/>
                <a:cs typeface="Calibri" panose="020F0502020204030204" pitchFamily="34" charset="0"/>
              </a:rPr>
              <a:t>Poor response</a:t>
            </a:r>
          </a:p>
          <a:p>
            <a:r>
              <a:rPr lang="en-AU" sz="1600" dirty="0">
                <a:latin typeface="Calibri" panose="020F0502020204030204" pitchFamily="34" charset="0"/>
                <a:ea typeface="Calibri" panose="020F0502020204030204" pitchFamily="34" charset="0"/>
                <a:cs typeface="Calibri" panose="020F0502020204030204" pitchFamily="34" charset="0"/>
              </a:rPr>
              <a:t>'Fine, but they’ll ask the same thing.’</a:t>
            </a:r>
          </a:p>
          <a:p>
            <a:endParaRPr lang="en-AU" sz="1600" dirty="0">
              <a:latin typeface="Calibri" panose="020F0502020204030204" pitchFamily="34" charset="0"/>
              <a:ea typeface="Calibri" panose="020F0502020204030204" pitchFamily="34" charset="0"/>
              <a:cs typeface="Calibri" panose="020F0502020204030204" pitchFamily="34" charset="0"/>
            </a:endParaRPr>
          </a:p>
          <a:p>
            <a:r>
              <a:rPr lang="en-AU" sz="1600" b="1" dirty="0">
                <a:latin typeface="Calibri" panose="020F0502020204030204" pitchFamily="34" charset="0"/>
                <a:ea typeface="Calibri" panose="020F0502020204030204" pitchFamily="34" charset="0"/>
                <a:cs typeface="Calibri" panose="020F0502020204030204" pitchFamily="34" charset="0"/>
              </a:rPr>
              <a:t>Better response</a:t>
            </a:r>
          </a:p>
          <a:p>
            <a:r>
              <a:rPr lang="en-AU" sz="1600" dirty="0">
                <a:latin typeface="Calibri" panose="020F0502020204030204" pitchFamily="34" charset="0"/>
                <a:ea typeface="Calibri" panose="020F0502020204030204" pitchFamily="34" charset="0"/>
                <a:cs typeface="Calibri" panose="020F0502020204030204" pitchFamily="34" charset="0"/>
              </a:rPr>
              <a:t>'I understand your frustration. These requirements now apply across the industry, so other agencies will need to complete similar checks as well. My goal is simply to help make the process as straightforward as possible.'</a:t>
            </a:r>
          </a:p>
          <a:p>
            <a:pPr marL="285750" indent="-285750">
              <a:buFont typeface="Arial" panose="020B0604020202020204" pitchFamily="34" charset="0"/>
              <a:buChar char="•"/>
            </a:pPr>
            <a:endParaRPr lang="en-AU" dirty="0">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2FEC91B2-C9F2-4E03-C6DE-363F17B9DA48}"/>
              </a:ext>
            </a:extLst>
          </p:cNvPr>
          <p:cNvGrpSpPr/>
          <p:nvPr/>
        </p:nvGrpSpPr>
        <p:grpSpPr>
          <a:xfrm>
            <a:off x="1307117" y="1789143"/>
            <a:ext cx="4598316" cy="648072"/>
            <a:chOff x="7392144" y="1626582"/>
            <a:chExt cx="3803578" cy="648072"/>
          </a:xfrm>
          <a:solidFill>
            <a:srgbClr val="007A7C">
              <a:alpha val="74902"/>
            </a:srgbClr>
          </a:solidFill>
        </p:grpSpPr>
        <p:sp>
          <p:nvSpPr>
            <p:cNvPr id="16" name="Rectangle 15">
              <a:extLst>
                <a:ext uri="{FF2B5EF4-FFF2-40B4-BE49-F238E27FC236}">
                  <a16:creationId xmlns:a16="http://schemas.microsoft.com/office/drawing/2014/main" id="{9FF1DFA4-B947-2F52-E325-A18FB0CF36C2}"/>
                </a:ext>
              </a:extLst>
            </p:cNvPr>
            <p:cNvSpPr/>
            <p:nvPr/>
          </p:nvSpPr>
          <p:spPr>
            <a:xfrm>
              <a:off x="7392144" y="1626582"/>
              <a:ext cx="380357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22CA9B9E-05DD-9B79-5342-1DAB47E3A8C2}"/>
                </a:ext>
              </a:extLst>
            </p:cNvPr>
            <p:cNvSpPr/>
            <p:nvPr/>
          </p:nvSpPr>
          <p:spPr>
            <a:xfrm>
              <a:off x="7847104" y="1728753"/>
              <a:ext cx="2893658" cy="461665"/>
            </a:xfrm>
            <a:prstGeom prst="rect">
              <a:avLst/>
            </a:prstGeom>
            <a:noFill/>
          </p:spPr>
          <p:txBody>
            <a:bodyPr wrap="square">
              <a:spAutoFit/>
            </a:bodyPr>
            <a:lstStyle/>
            <a:p>
              <a:pPr algn="ctr"/>
              <a:r>
                <a:rPr lang="en-AU" sz="2400" b="1" dirty="0">
                  <a:solidFill>
                    <a:schemeClr val="bg1"/>
                  </a:solidFill>
                  <a:latin typeface="Calibri" panose="020F0502020204030204" pitchFamily="34" charset="0"/>
                  <a:ea typeface="Calibri" panose="020F0502020204030204" pitchFamily="34" charset="0"/>
                  <a:cs typeface="Calibri" panose="020F0502020204030204" pitchFamily="34" charset="0"/>
                </a:rPr>
                <a:t>Client threatens to leave</a:t>
              </a:r>
            </a:p>
          </p:txBody>
        </p:sp>
      </p:grpSp>
      <p:sp>
        <p:nvSpPr>
          <p:cNvPr id="21" name="TextBox 20">
            <a:extLst>
              <a:ext uri="{FF2B5EF4-FFF2-40B4-BE49-F238E27FC236}">
                <a16:creationId xmlns:a16="http://schemas.microsoft.com/office/drawing/2014/main" id="{766AAC17-0860-EFA1-1518-D4269D8F114B}"/>
              </a:ext>
            </a:extLst>
          </p:cNvPr>
          <p:cNvSpPr txBox="1"/>
          <p:nvPr/>
        </p:nvSpPr>
        <p:spPr>
          <a:xfrm>
            <a:off x="6150655" y="2644682"/>
            <a:ext cx="4598316" cy="3530145"/>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22" name="Rectangle 21">
            <a:extLst>
              <a:ext uri="{FF2B5EF4-FFF2-40B4-BE49-F238E27FC236}">
                <a16:creationId xmlns:a16="http://schemas.microsoft.com/office/drawing/2014/main" id="{00577CD7-4D6C-0068-6BF8-0832D71DB6C3}"/>
              </a:ext>
            </a:extLst>
          </p:cNvPr>
          <p:cNvSpPr/>
          <p:nvPr/>
        </p:nvSpPr>
        <p:spPr>
          <a:xfrm>
            <a:off x="6285519" y="2796090"/>
            <a:ext cx="4226242" cy="3293209"/>
          </a:xfrm>
          <a:prstGeom prst="rect">
            <a:avLst/>
          </a:prstGeom>
        </p:spPr>
        <p:txBody>
          <a:bodyPr wrap="square">
            <a:spAutoFit/>
          </a:bodyPr>
          <a:lstStyle/>
          <a:p>
            <a:r>
              <a:rPr lang="en-AU" sz="1600" b="1" dirty="0">
                <a:latin typeface="Calibri" panose="020F0502020204030204" pitchFamily="34" charset="0"/>
                <a:ea typeface="Calibri" panose="020F0502020204030204" pitchFamily="34" charset="0"/>
                <a:cs typeface="Calibri" panose="020F0502020204030204" pitchFamily="34" charset="0"/>
              </a:rPr>
              <a:t>Client</a:t>
            </a:r>
          </a:p>
          <a:p>
            <a:r>
              <a:rPr lang="en-AU" sz="1600" dirty="0">
                <a:latin typeface="Calibri" panose="020F0502020204030204" pitchFamily="34" charset="0"/>
                <a:ea typeface="Calibri" panose="020F0502020204030204" pitchFamily="34" charset="0"/>
                <a:cs typeface="Calibri" panose="020F0502020204030204" pitchFamily="34" charset="0"/>
              </a:rPr>
              <a:t>'You’ve known me for years. Surely, I don’t need to do all this.’</a:t>
            </a:r>
          </a:p>
          <a:p>
            <a:endParaRPr lang="en-AU" sz="1600" dirty="0">
              <a:latin typeface="Calibri" panose="020F0502020204030204" pitchFamily="34" charset="0"/>
              <a:ea typeface="Calibri" panose="020F0502020204030204" pitchFamily="34" charset="0"/>
              <a:cs typeface="Calibri" panose="020F0502020204030204" pitchFamily="34" charset="0"/>
            </a:endParaRPr>
          </a:p>
          <a:p>
            <a:r>
              <a:rPr lang="en-AU" sz="1600" b="1" dirty="0">
                <a:latin typeface="Calibri" panose="020F0502020204030204" pitchFamily="34" charset="0"/>
                <a:ea typeface="Calibri" panose="020F0502020204030204" pitchFamily="34" charset="0"/>
                <a:cs typeface="Calibri" panose="020F0502020204030204" pitchFamily="34" charset="0"/>
              </a:rPr>
              <a:t>Poor response</a:t>
            </a:r>
          </a:p>
          <a:p>
            <a:r>
              <a:rPr lang="en-AU" sz="1600" dirty="0">
                <a:latin typeface="Calibri" panose="020F0502020204030204" pitchFamily="34" charset="0"/>
                <a:ea typeface="Calibri" panose="020F0502020204030204" pitchFamily="34" charset="0"/>
                <a:cs typeface="Calibri" panose="020F0502020204030204" pitchFamily="34" charset="0"/>
              </a:rPr>
              <a:t>'Everyone has to do it.’</a:t>
            </a:r>
          </a:p>
          <a:p>
            <a:endParaRPr lang="en-AU" sz="1600" dirty="0">
              <a:latin typeface="Calibri" panose="020F0502020204030204" pitchFamily="34" charset="0"/>
              <a:ea typeface="Calibri" panose="020F0502020204030204" pitchFamily="34" charset="0"/>
              <a:cs typeface="Calibri" panose="020F0502020204030204" pitchFamily="34" charset="0"/>
            </a:endParaRPr>
          </a:p>
          <a:p>
            <a:r>
              <a:rPr lang="en-AU" sz="1600" b="1" dirty="0">
                <a:latin typeface="Calibri" panose="020F0502020204030204" pitchFamily="34" charset="0"/>
                <a:ea typeface="Calibri" panose="020F0502020204030204" pitchFamily="34" charset="0"/>
                <a:cs typeface="Calibri" panose="020F0502020204030204" pitchFamily="34" charset="0"/>
              </a:rPr>
              <a:t>Better response</a:t>
            </a:r>
          </a:p>
          <a:p>
            <a:r>
              <a:rPr lang="en-AU" sz="1600" dirty="0">
                <a:latin typeface="Calibri" panose="020F0502020204030204" pitchFamily="34" charset="0"/>
                <a:ea typeface="Calibri" panose="020F0502020204030204" pitchFamily="34" charset="0"/>
                <a:cs typeface="Calibri" panose="020F0502020204030204" pitchFamily="34" charset="0"/>
              </a:rPr>
              <a:t>'I completely understand why that feels frustrating after working together for so long. The new laws apply to all clients, even clients we’ve had before, so we still need to update and document the information.'</a:t>
            </a:r>
          </a:p>
        </p:txBody>
      </p:sp>
      <p:grpSp>
        <p:nvGrpSpPr>
          <p:cNvPr id="23" name="Group 22">
            <a:extLst>
              <a:ext uri="{FF2B5EF4-FFF2-40B4-BE49-F238E27FC236}">
                <a16:creationId xmlns:a16="http://schemas.microsoft.com/office/drawing/2014/main" id="{8F46DBE5-7F39-7DDE-C72A-52514110E9A5}"/>
              </a:ext>
            </a:extLst>
          </p:cNvPr>
          <p:cNvGrpSpPr/>
          <p:nvPr/>
        </p:nvGrpSpPr>
        <p:grpSpPr>
          <a:xfrm>
            <a:off x="6150655" y="1789143"/>
            <a:ext cx="4598316" cy="648072"/>
            <a:chOff x="7346935" y="1592213"/>
            <a:chExt cx="3803578" cy="648072"/>
          </a:xfrm>
          <a:solidFill>
            <a:srgbClr val="007A7C">
              <a:alpha val="74902"/>
            </a:srgbClr>
          </a:solidFill>
        </p:grpSpPr>
        <p:sp>
          <p:nvSpPr>
            <p:cNvPr id="24" name="Rectangle 23">
              <a:extLst>
                <a:ext uri="{FF2B5EF4-FFF2-40B4-BE49-F238E27FC236}">
                  <a16:creationId xmlns:a16="http://schemas.microsoft.com/office/drawing/2014/main" id="{987CAD41-835B-3338-A3A0-3FC759C64124}"/>
                </a:ext>
              </a:extLst>
            </p:cNvPr>
            <p:cNvSpPr/>
            <p:nvPr/>
          </p:nvSpPr>
          <p:spPr>
            <a:xfrm>
              <a:off x="7346935" y="1592213"/>
              <a:ext cx="380357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24">
              <a:extLst>
                <a:ext uri="{FF2B5EF4-FFF2-40B4-BE49-F238E27FC236}">
                  <a16:creationId xmlns:a16="http://schemas.microsoft.com/office/drawing/2014/main" id="{539CCA5B-577B-19D7-CCC9-51B905DC4EB2}"/>
                </a:ext>
              </a:extLst>
            </p:cNvPr>
            <p:cNvSpPr/>
            <p:nvPr/>
          </p:nvSpPr>
          <p:spPr>
            <a:xfrm>
              <a:off x="7816393" y="1694384"/>
              <a:ext cx="2932431" cy="461665"/>
            </a:xfrm>
            <a:prstGeom prst="rect">
              <a:avLst/>
            </a:prstGeom>
            <a:noFill/>
          </p:spPr>
          <p:txBody>
            <a:bodyPr wrap="square">
              <a:spAutoFit/>
            </a:bodyPr>
            <a:lstStyle/>
            <a:p>
              <a:pPr algn="ctr">
                <a:spcAft>
                  <a:spcPts val="1200"/>
                </a:spcAft>
              </a:pPr>
              <a:r>
                <a:rPr lang="en-AU" sz="2400" b="1" dirty="0">
                  <a:solidFill>
                    <a:schemeClr val="bg1"/>
                  </a:solidFill>
                  <a:latin typeface="Calibri" panose="020F0502020204030204" pitchFamily="34" charset="0"/>
                  <a:ea typeface="Calibri" panose="020F0502020204030204" pitchFamily="34" charset="0"/>
                  <a:cs typeface="Calibri" panose="020F0502020204030204" pitchFamily="34" charset="0"/>
                </a:rPr>
                <a:t>Long-term client pushback</a:t>
              </a:r>
            </a:p>
          </p:txBody>
        </p:sp>
      </p:grpSp>
      <p:sp>
        <p:nvSpPr>
          <p:cNvPr id="6" name="Title 1">
            <a:extLst>
              <a:ext uri="{FF2B5EF4-FFF2-40B4-BE49-F238E27FC236}">
                <a16:creationId xmlns:a16="http://schemas.microsoft.com/office/drawing/2014/main" id="{5BD916BD-C0D7-7A64-95AF-036EEF761F3D}"/>
              </a:ext>
            </a:extLst>
          </p:cNvPr>
          <p:cNvSpPr>
            <a:spLocks noGrp="1"/>
          </p:cNvSpPr>
          <p:nvPr>
            <p:ph type="title"/>
          </p:nvPr>
        </p:nvSpPr>
        <p:spPr>
          <a:xfrm>
            <a:off x="1201455" y="477637"/>
            <a:ext cx="10168128" cy="1179576"/>
          </a:xfrm>
        </p:spPr>
        <p:txBody>
          <a:bodyPr/>
          <a:lstStyle/>
          <a:p>
            <a:r>
              <a:rPr lang="en-AU" dirty="0"/>
              <a:t>Tactical empathy examples - continued</a:t>
            </a:r>
          </a:p>
        </p:txBody>
      </p:sp>
    </p:spTree>
    <p:extLst>
      <p:ext uri="{BB962C8B-B14F-4D97-AF65-F5344CB8AC3E}">
        <p14:creationId xmlns:p14="http://schemas.microsoft.com/office/powerpoint/2010/main" val="1188822540"/>
      </p:ext>
    </p:extLst>
  </p:cSld>
  <p:clrMapOvr>
    <a:masterClrMapping/>
  </p:clrMapOvr>
  <p:transition spd="slow">
    <p:push/>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70741-9CAE-1600-BE05-1981D9C79D15}"/>
              </a:ext>
            </a:extLst>
          </p:cNvPr>
          <p:cNvSpPr>
            <a:spLocks noGrp="1"/>
          </p:cNvSpPr>
          <p:nvPr>
            <p:ph type="ctrTitle"/>
          </p:nvPr>
        </p:nvSpPr>
        <p:spPr>
          <a:xfrm>
            <a:off x="1184693" y="746463"/>
            <a:ext cx="9438199" cy="890545"/>
          </a:xfrm>
        </p:spPr>
        <p:txBody>
          <a:bodyPr>
            <a:normAutofit/>
          </a:bodyPr>
          <a:lstStyle/>
          <a:p>
            <a:r>
              <a:rPr lang="en-AU" sz="4000" dirty="0"/>
              <a:t>Practice</a:t>
            </a:r>
          </a:p>
        </p:txBody>
      </p:sp>
      <p:sp>
        <p:nvSpPr>
          <p:cNvPr id="5" name="Slide Number Placeholder 4">
            <a:extLst>
              <a:ext uri="{FF2B5EF4-FFF2-40B4-BE49-F238E27FC236}">
                <a16:creationId xmlns:a16="http://schemas.microsoft.com/office/drawing/2014/main" id="{BE9A6939-EA82-9E16-B794-A8A65AB155DD}"/>
              </a:ext>
            </a:extLst>
          </p:cNvPr>
          <p:cNvSpPr>
            <a:spLocks noGrp="1"/>
          </p:cNvSpPr>
          <p:nvPr>
            <p:ph type="sldNum" sz="quarter" idx="12"/>
          </p:nvPr>
        </p:nvSpPr>
        <p:spPr/>
        <p:txBody>
          <a:bodyPr/>
          <a:lstStyle/>
          <a:p>
            <a:fld id="{B2DC25EE-239B-4C5F-AAD1-255A7D5F1EE2}" type="slidenum">
              <a:rPr lang="en-US" smtClean="0"/>
              <a:t>143</a:t>
            </a:fld>
            <a:endParaRPr lang="en-US" dirty="0"/>
          </a:p>
        </p:txBody>
      </p:sp>
      <p:grpSp>
        <p:nvGrpSpPr>
          <p:cNvPr id="9" name="Group 8">
            <a:extLst>
              <a:ext uri="{FF2B5EF4-FFF2-40B4-BE49-F238E27FC236}">
                <a16:creationId xmlns:a16="http://schemas.microsoft.com/office/drawing/2014/main" id="{16D5705D-2307-F59D-34D8-D2DFAE625F35}"/>
              </a:ext>
            </a:extLst>
          </p:cNvPr>
          <p:cNvGrpSpPr/>
          <p:nvPr/>
        </p:nvGrpSpPr>
        <p:grpSpPr>
          <a:xfrm>
            <a:off x="3651222" y="1764268"/>
            <a:ext cx="4810389" cy="4592082"/>
            <a:chOff x="3582984" y="1594319"/>
            <a:chExt cx="4663060" cy="4592082"/>
          </a:xfrm>
        </p:grpSpPr>
        <p:sp>
          <p:nvSpPr>
            <p:cNvPr id="10" name="TextBox 9">
              <a:extLst>
                <a:ext uri="{FF2B5EF4-FFF2-40B4-BE49-F238E27FC236}">
                  <a16:creationId xmlns:a16="http://schemas.microsoft.com/office/drawing/2014/main" id="{575BB581-686E-9C86-B8C9-6FEB24148D69}"/>
                </a:ext>
              </a:extLst>
            </p:cNvPr>
            <p:cNvSpPr txBox="1"/>
            <p:nvPr/>
          </p:nvSpPr>
          <p:spPr>
            <a:xfrm>
              <a:off x="3582984" y="3768540"/>
              <a:ext cx="4598316" cy="2417861"/>
            </a:xfrm>
            <a:prstGeom prst="rect">
              <a:avLst/>
            </a:prstGeom>
            <a:solidFill>
              <a:srgbClr val="B7D3D3">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11" name="Rectangle 10">
              <a:extLst>
                <a:ext uri="{FF2B5EF4-FFF2-40B4-BE49-F238E27FC236}">
                  <a16:creationId xmlns:a16="http://schemas.microsoft.com/office/drawing/2014/main" id="{56539042-40C0-3EF3-9A70-1F9931A015F9}"/>
                </a:ext>
              </a:extLst>
            </p:cNvPr>
            <p:cNvSpPr/>
            <p:nvPr/>
          </p:nvSpPr>
          <p:spPr>
            <a:xfrm>
              <a:off x="4038674" y="4527823"/>
              <a:ext cx="3816424" cy="523220"/>
            </a:xfrm>
            <a:prstGeom prst="rect">
              <a:avLst/>
            </a:prstGeom>
          </p:spPr>
          <p:txBody>
            <a:bodyPr wrap="square">
              <a:spAutoFit/>
            </a:bodyPr>
            <a:lstStyle/>
            <a:p>
              <a:pPr lvl="0">
                <a:defRPr/>
              </a:pPr>
              <a:r>
                <a:rPr lang="en-AU" sz="2800" dirty="0">
                  <a:solidFill>
                    <a:srgbClr val="01426A"/>
                  </a:solidFill>
                  <a:latin typeface="Calibri" panose="020F0502020204030204" pitchFamily="34" charset="0"/>
                  <a:ea typeface="Calibri" panose="020F0502020204030204" pitchFamily="34" charset="0"/>
                  <a:cs typeface="Calibri" panose="020F0502020204030204" pitchFamily="34" charset="0"/>
                </a:rPr>
                <a:t>Your response:…</a:t>
              </a:r>
              <a:endParaRPr lang="en-GB" sz="2800" kern="0" dirty="0">
                <a:solidFill>
                  <a:srgbClr val="01426A"/>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2403CF39-1657-8BBB-CDB8-1D6BC587C57E}"/>
                </a:ext>
              </a:extLst>
            </p:cNvPr>
            <p:cNvGrpSpPr/>
            <p:nvPr/>
          </p:nvGrpSpPr>
          <p:grpSpPr>
            <a:xfrm>
              <a:off x="3582984" y="1594319"/>
              <a:ext cx="4663060" cy="1277865"/>
              <a:chOff x="7338590" y="1740189"/>
              <a:chExt cx="3857132" cy="1277865"/>
            </a:xfrm>
            <a:solidFill>
              <a:srgbClr val="287DB4">
                <a:alpha val="74902"/>
              </a:srgbClr>
            </a:solidFill>
          </p:grpSpPr>
          <p:sp>
            <p:nvSpPr>
              <p:cNvPr id="17" name="Rectangle 16">
                <a:extLst>
                  <a:ext uri="{FF2B5EF4-FFF2-40B4-BE49-F238E27FC236}">
                    <a16:creationId xmlns:a16="http://schemas.microsoft.com/office/drawing/2014/main" id="{240EE03F-3F03-AEA1-BC6D-1E35F3A13BBB}"/>
                  </a:ext>
                </a:extLst>
              </p:cNvPr>
              <p:cNvSpPr/>
              <p:nvPr/>
            </p:nvSpPr>
            <p:spPr>
              <a:xfrm>
                <a:off x="7338590" y="1740189"/>
                <a:ext cx="3803578" cy="1277865"/>
              </a:xfrm>
              <a:prstGeom prst="rect">
                <a:avLst/>
              </a:prstGeom>
              <a:solidFill>
                <a:srgbClr val="399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Rectangle 17">
                <a:extLst>
                  <a:ext uri="{FF2B5EF4-FFF2-40B4-BE49-F238E27FC236}">
                    <a16:creationId xmlns:a16="http://schemas.microsoft.com/office/drawing/2014/main" id="{CA5E8BF2-DDC4-7E0A-D57D-36493D51CE31}"/>
                  </a:ext>
                </a:extLst>
              </p:cNvPr>
              <p:cNvSpPr/>
              <p:nvPr/>
            </p:nvSpPr>
            <p:spPr>
              <a:xfrm>
                <a:off x="7392144" y="1907948"/>
                <a:ext cx="3803578" cy="954107"/>
              </a:xfrm>
              <a:prstGeom prst="rect">
                <a:avLst/>
              </a:prstGeom>
              <a:noFill/>
            </p:spPr>
            <p:txBody>
              <a:bodyPr wrap="square">
                <a:spAutoFit/>
              </a:bodyPr>
              <a:lstStyle/>
              <a:p>
                <a:pPr algn="ctr">
                  <a:spcAft>
                    <a:spcPts val="1200"/>
                  </a:spcAft>
                </a:pPr>
                <a:r>
                  <a:rPr lang="en-AU" sz="2800" b="1" dirty="0">
                    <a:solidFill>
                      <a:schemeClr val="bg1"/>
                    </a:solidFill>
                    <a:latin typeface="Calibri" panose="020F0502020204030204" pitchFamily="34" charset="0"/>
                    <a:ea typeface="Calibri" panose="020F0502020204030204" pitchFamily="34" charset="0"/>
                    <a:cs typeface="Calibri" panose="020F0502020204030204" pitchFamily="34" charset="0"/>
                  </a:rPr>
                  <a:t>Client says: </a:t>
                </a:r>
                <a:r>
                  <a:rPr lang="en-AU" sz="2800" i="1" dirty="0">
                    <a:solidFill>
                      <a:schemeClr val="bg1"/>
                    </a:solidFill>
                    <a:latin typeface="Calibri" panose="020F0502020204030204" pitchFamily="34" charset="0"/>
                    <a:ea typeface="Calibri" panose="020F0502020204030204" pitchFamily="34" charset="0"/>
                    <a:cs typeface="Calibri" panose="020F0502020204030204" pitchFamily="34" charset="0"/>
                  </a:rPr>
                  <a:t>I feel like I’m being treated like a criminal</a:t>
                </a:r>
              </a:p>
            </p:txBody>
          </p:sp>
        </p:grpSp>
        <p:grpSp>
          <p:nvGrpSpPr>
            <p:cNvPr id="13" name="Group 12">
              <a:extLst>
                <a:ext uri="{FF2B5EF4-FFF2-40B4-BE49-F238E27FC236}">
                  <a16:creationId xmlns:a16="http://schemas.microsoft.com/office/drawing/2014/main" id="{5E4DE820-67A1-E499-9C95-F8F5914FBA69}"/>
                </a:ext>
              </a:extLst>
            </p:cNvPr>
            <p:cNvGrpSpPr>
              <a:grpSpLocks noChangeAspect="1"/>
            </p:cNvGrpSpPr>
            <p:nvPr/>
          </p:nvGrpSpPr>
          <p:grpSpPr>
            <a:xfrm>
              <a:off x="5273586" y="2993021"/>
              <a:ext cx="1179883" cy="1190233"/>
              <a:chOff x="1112293" y="4845181"/>
              <a:chExt cx="6877050" cy="6937375"/>
            </a:xfrm>
            <a:solidFill>
              <a:srgbClr val="287DB4"/>
            </a:solidFill>
          </p:grpSpPr>
          <p:sp>
            <p:nvSpPr>
              <p:cNvPr id="14" name="Freeform 1">
                <a:extLst>
                  <a:ext uri="{FF2B5EF4-FFF2-40B4-BE49-F238E27FC236}">
                    <a16:creationId xmlns:a16="http://schemas.microsoft.com/office/drawing/2014/main" id="{A880C0D4-E112-A973-292C-BA8F4D8B9A4C}"/>
                  </a:ext>
                </a:extLst>
              </p:cNvPr>
              <p:cNvSpPr>
                <a:spLocks noChangeArrowheads="1"/>
              </p:cNvSpPr>
              <p:nvPr/>
            </p:nvSpPr>
            <p:spPr bwMode="auto">
              <a:xfrm>
                <a:off x="1112293" y="4845181"/>
                <a:ext cx="6877050" cy="6937375"/>
              </a:xfrm>
              <a:custGeom>
                <a:avLst/>
                <a:gdLst>
                  <a:gd name="T0" fmla="*/ 21 w 19103"/>
                  <a:gd name="T1" fmla="*/ 8751 h 19270"/>
                  <a:gd name="T2" fmla="*/ 2911 w 19103"/>
                  <a:gd name="T3" fmla="*/ 2765 h 19270"/>
                  <a:gd name="T4" fmla="*/ 9978 w 19103"/>
                  <a:gd name="T5" fmla="*/ 104 h 19270"/>
                  <a:gd name="T6" fmla="*/ 19019 w 19103"/>
                  <a:gd name="T7" fmla="*/ 9791 h 19270"/>
                  <a:gd name="T8" fmla="*/ 9167 w 19103"/>
                  <a:gd name="T9" fmla="*/ 19102 h 19270"/>
                  <a:gd name="T10" fmla="*/ 21 w 19103"/>
                  <a:gd name="T11" fmla="*/ 8751 h 19270"/>
                  <a:gd name="T12" fmla="*/ 9500 w 19103"/>
                  <a:gd name="T13" fmla="*/ 1933 h 19270"/>
                  <a:gd name="T14" fmla="*/ 1830 w 19103"/>
                  <a:gd name="T15" fmla="*/ 9416 h 19270"/>
                  <a:gd name="T16" fmla="*/ 9396 w 19103"/>
                  <a:gd name="T17" fmla="*/ 17294 h 19270"/>
                  <a:gd name="T18" fmla="*/ 17190 w 19103"/>
                  <a:gd name="T19" fmla="*/ 9812 h 19270"/>
                  <a:gd name="T20" fmla="*/ 9500 w 19103"/>
                  <a:gd name="T21" fmla="*/ 1933 h 19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03" h="19270">
                    <a:moveTo>
                      <a:pt x="21" y="8751"/>
                    </a:moveTo>
                    <a:cubicBezTo>
                      <a:pt x="42" y="6922"/>
                      <a:pt x="998" y="4615"/>
                      <a:pt x="2911" y="2765"/>
                    </a:cubicBezTo>
                    <a:cubicBezTo>
                      <a:pt x="4864" y="894"/>
                      <a:pt x="7255" y="0"/>
                      <a:pt x="9978" y="104"/>
                    </a:cubicBezTo>
                    <a:cubicBezTo>
                      <a:pt x="14758" y="291"/>
                      <a:pt x="19102" y="4303"/>
                      <a:pt x="19019" y="9791"/>
                    </a:cubicBezTo>
                    <a:cubicBezTo>
                      <a:pt x="18957" y="14799"/>
                      <a:pt x="14800" y="19269"/>
                      <a:pt x="9167" y="19102"/>
                    </a:cubicBezTo>
                    <a:cubicBezTo>
                      <a:pt x="4241" y="18957"/>
                      <a:pt x="0" y="14882"/>
                      <a:pt x="21" y="8751"/>
                    </a:cubicBezTo>
                    <a:close/>
                    <a:moveTo>
                      <a:pt x="9500" y="1933"/>
                    </a:moveTo>
                    <a:cubicBezTo>
                      <a:pt x="5343" y="1892"/>
                      <a:pt x="1892" y="5405"/>
                      <a:pt x="1830" y="9416"/>
                    </a:cubicBezTo>
                    <a:cubicBezTo>
                      <a:pt x="1767" y="13822"/>
                      <a:pt x="5301" y="17252"/>
                      <a:pt x="9396" y="17294"/>
                    </a:cubicBezTo>
                    <a:cubicBezTo>
                      <a:pt x="13760" y="17335"/>
                      <a:pt x="17107" y="13822"/>
                      <a:pt x="17190" y="9812"/>
                    </a:cubicBezTo>
                    <a:cubicBezTo>
                      <a:pt x="17294" y="5384"/>
                      <a:pt x="13698" y="1892"/>
                      <a:pt x="9500" y="1933"/>
                    </a:cubicBezTo>
                    <a:close/>
                  </a:path>
                </a:pathLst>
              </a:custGeom>
              <a:solidFill>
                <a:srgbClr val="007A7C"/>
              </a:solidFill>
              <a:ln w="9525" cap="flat">
                <a:noFill/>
                <a:bevel/>
                <a:headEnd/>
                <a:tailE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5" name="Freeform 2">
                <a:extLst>
                  <a:ext uri="{FF2B5EF4-FFF2-40B4-BE49-F238E27FC236}">
                    <a16:creationId xmlns:a16="http://schemas.microsoft.com/office/drawing/2014/main" id="{B938C7E2-8D3D-959D-4DCA-FB71DD5796CF}"/>
                  </a:ext>
                </a:extLst>
              </p:cNvPr>
              <p:cNvSpPr>
                <a:spLocks noChangeArrowheads="1"/>
              </p:cNvSpPr>
              <p:nvPr/>
            </p:nvSpPr>
            <p:spPr bwMode="auto">
              <a:xfrm>
                <a:off x="3502818" y="6253799"/>
                <a:ext cx="2312987" cy="2971798"/>
              </a:xfrm>
              <a:custGeom>
                <a:avLst/>
                <a:gdLst>
                  <a:gd name="T0" fmla="*/ 3119 w 6424"/>
                  <a:gd name="T1" fmla="*/ 0 h 8254"/>
                  <a:gd name="T2" fmla="*/ 4574 w 6424"/>
                  <a:gd name="T3" fmla="*/ 250 h 8254"/>
                  <a:gd name="T4" fmla="*/ 6236 w 6424"/>
                  <a:gd name="T5" fmla="*/ 2183 h 8254"/>
                  <a:gd name="T6" fmla="*/ 5675 w 6424"/>
                  <a:gd name="T7" fmla="*/ 4740 h 8254"/>
                  <a:gd name="T8" fmla="*/ 4490 w 6424"/>
                  <a:gd name="T9" fmla="*/ 6029 h 8254"/>
                  <a:gd name="T10" fmla="*/ 4033 w 6424"/>
                  <a:gd name="T11" fmla="*/ 6548 h 8254"/>
                  <a:gd name="T12" fmla="*/ 3679 w 6424"/>
                  <a:gd name="T13" fmla="*/ 7671 h 8254"/>
                  <a:gd name="T14" fmla="*/ 3618 w 6424"/>
                  <a:gd name="T15" fmla="*/ 8087 h 8254"/>
                  <a:gd name="T16" fmla="*/ 3513 w 6424"/>
                  <a:gd name="T17" fmla="*/ 8191 h 8254"/>
                  <a:gd name="T18" fmla="*/ 2245 w 6424"/>
                  <a:gd name="T19" fmla="*/ 8149 h 8254"/>
                  <a:gd name="T20" fmla="*/ 1497 w 6424"/>
                  <a:gd name="T21" fmla="*/ 7629 h 8254"/>
                  <a:gd name="T22" fmla="*/ 1497 w 6424"/>
                  <a:gd name="T23" fmla="*/ 6860 h 8254"/>
                  <a:gd name="T24" fmla="*/ 2432 w 6424"/>
                  <a:gd name="T25" fmla="*/ 5177 h 8254"/>
                  <a:gd name="T26" fmla="*/ 3368 w 6424"/>
                  <a:gd name="T27" fmla="*/ 4137 h 8254"/>
                  <a:gd name="T28" fmla="*/ 3534 w 6424"/>
                  <a:gd name="T29" fmla="*/ 2744 h 8254"/>
                  <a:gd name="T30" fmla="*/ 3139 w 6424"/>
                  <a:gd name="T31" fmla="*/ 2391 h 8254"/>
                  <a:gd name="T32" fmla="*/ 1809 w 6424"/>
                  <a:gd name="T33" fmla="*/ 2370 h 8254"/>
                  <a:gd name="T34" fmla="*/ 499 w 6424"/>
                  <a:gd name="T35" fmla="*/ 2890 h 8254"/>
                  <a:gd name="T36" fmla="*/ 270 w 6424"/>
                  <a:gd name="T37" fmla="*/ 2807 h 8254"/>
                  <a:gd name="T38" fmla="*/ 0 w 6424"/>
                  <a:gd name="T39" fmla="*/ 1768 h 8254"/>
                  <a:gd name="T40" fmla="*/ 1019 w 6424"/>
                  <a:gd name="T41" fmla="*/ 333 h 8254"/>
                  <a:gd name="T42" fmla="*/ 2537 w 6424"/>
                  <a:gd name="T43" fmla="*/ 22 h 8254"/>
                  <a:gd name="T44" fmla="*/ 3119 w 6424"/>
                  <a:gd name="T45" fmla="*/ 0 h 8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24" h="8254">
                    <a:moveTo>
                      <a:pt x="3119" y="0"/>
                    </a:moveTo>
                    <a:cubicBezTo>
                      <a:pt x="3618" y="0"/>
                      <a:pt x="4117" y="42"/>
                      <a:pt x="4574" y="250"/>
                    </a:cubicBezTo>
                    <a:cubicBezTo>
                      <a:pt x="5447" y="624"/>
                      <a:pt x="6029" y="1248"/>
                      <a:pt x="6236" y="2183"/>
                    </a:cubicBezTo>
                    <a:cubicBezTo>
                      <a:pt x="6423" y="3119"/>
                      <a:pt x="6236" y="3971"/>
                      <a:pt x="5675" y="4740"/>
                    </a:cubicBezTo>
                    <a:cubicBezTo>
                      <a:pt x="5322" y="5218"/>
                      <a:pt x="4885" y="5592"/>
                      <a:pt x="4490" y="6029"/>
                    </a:cubicBezTo>
                    <a:cubicBezTo>
                      <a:pt x="4324" y="6195"/>
                      <a:pt x="4158" y="6341"/>
                      <a:pt x="4033" y="6548"/>
                    </a:cubicBezTo>
                    <a:cubicBezTo>
                      <a:pt x="3825" y="6902"/>
                      <a:pt x="3742" y="7276"/>
                      <a:pt x="3679" y="7671"/>
                    </a:cubicBezTo>
                    <a:cubicBezTo>
                      <a:pt x="3659" y="7816"/>
                      <a:pt x="3618" y="7941"/>
                      <a:pt x="3618" y="8087"/>
                    </a:cubicBezTo>
                    <a:cubicBezTo>
                      <a:pt x="3618" y="8149"/>
                      <a:pt x="3576" y="8170"/>
                      <a:pt x="3513" y="8191"/>
                    </a:cubicBezTo>
                    <a:cubicBezTo>
                      <a:pt x="3097" y="8211"/>
                      <a:pt x="2661" y="8253"/>
                      <a:pt x="2245" y="8149"/>
                    </a:cubicBezTo>
                    <a:cubicBezTo>
                      <a:pt x="1913" y="8087"/>
                      <a:pt x="1622" y="7962"/>
                      <a:pt x="1497" y="7629"/>
                    </a:cubicBezTo>
                    <a:cubicBezTo>
                      <a:pt x="1393" y="7380"/>
                      <a:pt x="1434" y="7110"/>
                      <a:pt x="1497" y="6860"/>
                    </a:cubicBezTo>
                    <a:cubicBezTo>
                      <a:pt x="1643" y="6195"/>
                      <a:pt x="1996" y="5675"/>
                      <a:pt x="2432" y="5177"/>
                    </a:cubicBezTo>
                    <a:cubicBezTo>
                      <a:pt x="2744" y="4823"/>
                      <a:pt x="3097" y="4512"/>
                      <a:pt x="3368" y="4137"/>
                    </a:cubicBezTo>
                    <a:cubicBezTo>
                      <a:pt x="3679" y="3721"/>
                      <a:pt x="3721" y="3243"/>
                      <a:pt x="3534" y="2744"/>
                    </a:cubicBezTo>
                    <a:cubicBezTo>
                      <a:pt x="3472" y="2578"/>
                      <a:pt x="3306" y="2474"/>
                      <a:pt x="3139" y="2391"/>
                    </a:cubicBezTo>
                    <a:cubicBezTo>
                      <a:pt x="2703" y="2162"/>
                      <a:pt x="2245" y="2225"/>
                      <a:pt x="1809" y="2370"/>
                    </a:cubicBezTo>
                    <a:cubicBezTo>
                      <a:pt x="1351" y="2516"/>
                      <a:pt x="936" y="2703"/>
                      <a:pt x="499" y="2890"/>
                    </a:cubicBezTo>
                    <a:cubicBezTo>
                      <a:pt x="375" y="2952"/>
                      <a:pt x="333" y="2932"/>
                      <a:pt x="270" y="2807"/>
                    </a:cubicBezTo>
                    <a:cubicBezTo>
                      <a:pt x="125" y="2474"/>
                      <a:pt x="0" y="2142"/>
                      <a:pt x="0" y="1768"/>
                    </a:cubicBezTo>
                    <a:cubicBezTo>
                      <a:pt x="21" y="1081"/>
                      <a:pt x="416" y="582"/>
                      <a:pt x="1019" y="333"/>
                    </a:cubicBezTo>
                    <a:cubicBezTo>
                      <a:pt x="1518" y="146"/>
                      <a:pt x="2016" y="84"/>
                      <a:pt x="2537" y="22"/>
                    </a:cubicBezTo>
                    <a:cubicBezTo>
                      <a:pt x="2744" y="22"/>
                      <a:pt x="2931" y="22"/>
                      <a:pt x="3119" y="0"/>
                    </a:cubicBezTo>
                  </a:path>
                </a:pathLst>
              </a:custGeom>
              <a:solidFill>
                <a:srgbClr val="007A7C"/>
              </a:solidFill>
              <a:ln w="9525" cap="flat">
                <a:noFill/>
                <a:bevel/>
                <a:headEnd/>
                <a:tailE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6" name="Freeform 3">
                <a:extLst>
                  <a:ext uri="{FF2B5EF4-FFF2-40B4-BE49-F238E27FC236}">
                    <a16:creationId xmlns:a16="http://schemas.microsoft.com/office/drawing/2014/main" id="{DADF814D-0B01-3957-B41E-73FD2F480CB2}"/>
                  </a:ext>
                </a:extLst>
              </p:cNvPr>
              <p:cNvSpPr>
                <a:spLocks noChangeArrowheads="1"/>
              </p:cNvSpPr>
              <p:nvPr/>
            </p:nvSpPr>
            <p:spPr bwMode="auto">
              <a:xfrm>
                <a:off x="3985664" y="9705895"/>
                <a:ext cx="1130303" cy="1047752"/>
              </a:xfrm>
              <a:custGeom>
                <a:avLst/>
                <a:gdLst>
                  <a:gd name="T0" fmla="*/ 1622 w 3140"/>
                  <a:gd name="T1" fmla="*/ 21 h 2911"/>
                  <a:gd name="T2" fmla="*/ 2973 w 3140"/>
                  <a:gd name="T3" fmla="*/ 1643 h 2911"/>
                  <a:gd name="T4" fmla="*/ 1975 w 3140"/>
                  <a:gd name="T5" fmla="*/ 2744 h 2911"/>
                  <a:gd name="T6" fmla="*/ 250 w 3140"/>
                  <a:gd name="T7" fmla="*/ 2058 h 2911"/>
                  <a:gd name="T8" fmla="*/ 375 w 3140"/>
                  <a:gd name="T9" fmla="*/ 603 h 2911"/>
                  <a:gd name="T10" fmla="*/ 1622 w 3140"/>
                  <a:gd name="T11" fmla="*/ 21 h 2911"/>
                </a:gdLst>
                <a:ahLst/>
                <a:cxnLst>
                  <a:cxn ang="0">
                    <a:pos x="T0" y="T1"/>
                  </a:cxn>
                  <a:cxn ang="0">
                    <a:pos x="T2" y="T3"/>
                  </a:cxn>
                  <a:cxn ang="0">
                    <a:pos x="T4" y="T5"/>
                  </a:cxn>
                  <a:cxn ang="0">
                    <a:pos x="T6" y="T7"/>
                  </a:cxn>
                  <a:cxn ang="0">
                    <a:pos x="T8" y="T9"/>
                  </a:cxn>
                  <a:cxn ang="0">
                    <a:pos x="T10" y="T11"/>
                  </a:cxn>
                </a:cxnLst>
                <a:rect l="0" t="0" r="r" b="b"/>
                <a:pathLst>
                  <a:path w="3140" h="2911">
                    <a:moveTo>
                      <a:pt x="1622" y="21"/>
                    </a:moveTo>
                    <a:cubicBezTo>
                      <a:pt x="2453" y="0"/>
                      <a:pt x="3139" y="791"/>
                      <a:pt x="2973" y="1643"/>
                    </a:cubicBezTo>
                    <a:cubicBezTo>
                      <a:pt x="2869" y="2245"/>
                      <a:pt x="2537" y="2620"/>
                      <a:pt x="1975" y="2744"/>
                    </a:cubicBezTo>
                    <a:cubicBezTo>
                      <a:pt x="1310" y="2910"/>
                      <a:pt x="645" y="2703"/>
                      <a:pt x="250" y="2058"/>
                    </a:cubicBezTo>
                    <a:cubicBezTo>
                      <a:pt x="0" y="1601"/>
                      <a:pt x="63" y="1019"/>
                      <a:pt x="375" y="603"/>
                    </a:cubicBezTo>
                    <a:cubicBezTo>
                      <a:pt x="687" y="229"/>
                      <a:pt x="1186" y="0"/>
                      <a:pt x="1622" y="21"/>
                    </a:cubicBezTo>
                  </a:path>
                </a:pathLst>
              </a:custGeom>
              <a:solidFill>
                <a:srgbClr val="007A7C"/>
              </a:solidFill>
              <a:ln w="9525" cap="flat">
                <a:noFill/>
                <a:bevel/>
                <a:headEnd/>
                <a:tailE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spTree>
    <p:extLst>
      <p:ext uri="{BB962C8B-B14F-4D97-AF65-F5344CB8AC3E}">
        <p14:creationId xmlns:p14="http://schemas.microsoft.com/office/powerpoint/2010/main" val="102550059"/>
      </p:ext>
    </p:extLst>
  </p:cSld>
  <p:clrMapOvr>
    <a:masterClrMapping/>
  </p:clrMapOvr>
  <p:transition spd="slow">
    <p:push/>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062C-B9F3-6525-E15C-FB26A907C6B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5EA0A27-7AEF-CB9F-020E-8F7D3D250A51}"/>
              </a:ext>
            </a:extLst>
          </p:cNvPr>
          <p:cNvSpPr>
            <a:spLocks noGrp="1"/>
          </p:cNvSpPr>
          <p:nvPr>
            <p:ph type="sldNum" sz="quarter" idx="12"/>
          </p:nvPr>
        </p:nvSpPr>
        <p:spPr/>
        <p:txBody>
          <a:bodyPr/>
          <a:lstStyle/>
          <a:p>
            <a:fld id="{B2DC25EE-239B-4C5F-AAD1-255A7D5F1EE2}" type="slidenum">
              <a:rPr lang="en-US" smtClean="0"/>
              <a:t>144</a:t>
            </a:fld>
            <a:endParaRPr lang="en-US" dirty="0"/>
          </a:p>
        </p:txBody>
      </p:sp>
      <p:sp>
        <p:nvSpPr>
          <p:cNvPr id="6" name="Title 1">
            <a:extLst>
              <a:ext uri="{FF2B5EF4-FFF2-40B4-BE49-F238E27FC236}">
                <a16:creationId xmlns:a16="http://schemas.microsoft.com/office/drawing/2014/main" id="{DE1F7074-4932-5329-9C8D-E5CAFE47F983}"/>
              </a:ext>
            </a:extLst>
          </p:cNvPr>
          <p:cNvSpPr txBox="1">
            <a:spLocks/>
          </p:cNvSpPr>
          <p:nvPr/>
        </p:nvSpPr>
        <p:spPr>
          <a:xfrm>
            <a:off x="1184693" y="746463"/>
            <a:ext cx="9438199" cy="89054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accent6"/>
                </a:solidFill>
                <a:latin typeface="Arial" panose="020B0604020202020204" pitchFamily="34" charset="0"/>
                <a:ea typeface="+mj-ea"/>
                <a:cs typeface="Arial" panose="020B0604020202020204" pitchFamily="34" charset="0"/>
              </a:defRPr>
            </a:lvl1pPr>
          </a:lstStyle>
          <a:p>
            <a:r>
              <a:rPr lang="en-AU" sz="4000"/>
              <a:t>Practice</a:t>
            </a:r>
            <a:endParaRPr lang="en-AU" sz="4000" dirty="0"/>
          </a:p>
        </p:txBody>
      </p:sp>
      <p:grpSp>
        <p:nvGrpSpPr>
          <p:cNvPr id="7" name="Group 6">
            <a:extLst>
              <a:ext uri="{FF2B5EF4-FFF2-40B4-BE49-F238E27FC236}">
                <a16:creationId xmlns:a16="http://schemas.microsoft.com/office/drawing/2014/main" id="{8F6F6E32-7541-7C96-20A9-DBE7B2599839}"/>
              </a:ext>
            </a:extLst>
          </p:cNvPr>
          <p:cNvGrpSpPr/>
          <p:nvPr/>
        </p:nvGrpSpPr>
        <p:grpSpPr>
          <a:xfrm>
            <a:off x="3651222" y="1764268"/>
            <a:ext cx="4810389" cy="4592082"/>
            <a:chOff x="3582984" y="1594319"/>
            <a:chExt cx="4663060" cy="4592082"/>
          </a:xfrm>
        </p:grpSpPr>
        <p:sp>
          <p:nvSpPr>
            <p:cNvPr id="8" name="TextBox 7">
              <a:extLst>
                <a:ext uri="{FF2B5EF4-FFF2-40B4-BE49-F238E27FC236}">
                  <a16:creationId xmlns:a16="http://schemas.microsoft.com/office/drawing/2014/main" id="{7996E6C0-3694-76EF-3BA9-1270340810F9}"/>
                </a:ext>
              </a:extLst>
            </p:cNvPr>
            <p:cNvSpPr txBox="1"/>
            <p:nvPr/>
          </p:nvSpPr>
          <p:spPr>
            <a:xfrm>
              <a:off x="3582984" y="3768540"/>
              <a:ext cx="4598316" cy="2417861"/>
            </a:xfrm>
            <a:prstGeom prst="rect">
              <a:avLst/>
            </a:prstGeom>
            <a:solidFill>
              <a:srgbClr val="B7D3D3">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19" name="Rectangle 18">
              <a:extLst>
                <a:ext uri="{FF2B5EF4-FFF2-40B4-BE49-F238E27FC236}">
                  <a16:creationId xmlns:a16="http://schemas.microsoft.com/office/drawing/2014/main" id="{87FF9136-FAD1-9094-16FB-35C8C5CB0327}"/>
                </a:ext>
              </a:extLst>
            </p:cNvPr>
            <p:cNvSpPr/>
            <p:nvPr/>
          </p:nvSpPr>
          <p:spPr>
            <a:xfrm>
              <a:off x="4038674" y="4527823"/>
              <a:ext cx="3816424" cy="523220"/>
            </a:xfrm>
            <a:prstGeom prst="rect">
              <a:avLst/>
            </a:prstGeom>
          </p:spPr>
          <p:txBody>
            <a:bodyPr wrap="square">
              <a:spAutoFit/>
            </a:bodyPr>
            <a:lstStyle/>
            <a:p>
              <a:pPr lvl="0">
                <a:defRPr/>
              </a:pPr>
              <a:r>
                <a:rPr lang="en-AU" sz="2800" dirty="0">
                  <a:solidFill>
                    <a:srgbClr val="01426A"/>
                  </a:solidFill>
                  <a:latin typeface="Calibri" panose="020F0502020204030204" pitchFamily="34" charset="0"/>
                  <a:ea typeface="Calibri" panose="020F0502020204030204" pitchFamily="34" charset="0"/>
                  <a:cs typeface="Calibri" panose="020F0502020204030204" pitchFamily="34" charset="0"/>
                </a:rPr>
                <a:t>Your response:…</a:t>
              </a:r>
              <a:endParaRPr lang="en-GB" sz="2800" kern="0" dirty="0">
                <a:solidFill>
                  <a:srgbClr val="01426A"/>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084DF9EA-6F85-24A0-4DF6-30BE7213CCE0}"/>
                </a:ext>
              </a:extLst>
            </p:cNvPr>
            <p:cNvGrpSpPr/>
            <p:nvPr/>
          </p:nvGrpSpPr>
          <p:grpSpPr>
            <a:xfrm>
              <a:off x="3582984" y="1594319"/>
              <a:ext cx="4663060" cy="1277865"/>
              <a:chOff x="7338590" y="1740189"/>
              <a:chExt cx="3857132" cy="1277865"/>
            </a:xfrm>
            <a:solidFill>
              <a:srgbClr val="287DB4">
                <a:alpha val="74902"/>
              </a:srgbClr>
            </a:solidFill>
          </p:grpSpPr>
          <p:sp>
            <p:nvSpPr>
              <p:cNvPr id="25" name="Rectangle 24">
                <a:extLst>
                  <a:ext uri="{FF2B5EF4-FFF2-40B4-BE49-F238E27FC236}">
                    <a16:creationId xmlns:a16="http://schemas.microsoft.com/office/drawing/2014/main" id="{C7866844-DB42-0DCC-8460-22CD7C77EA0A}"/>
                  </a:ext>
                </a:extLst>
              </p:cNvPr>
              <p:cNvSpPr/>
              <p:nvPr/>
            </p:nvSpPr>
            <p:spPr>
              <a:xfrm>
                <a:off x="7338590" y="1740189"/>
                <a:ext cx="3803578" cy="1277865"/>
              </a:xfrm>
              <a:prstGeom prst="rect">
                <a:avLst/>
              </a:prstGeom>
              <a:solidFill>
                <a:srgbClr val="399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 name="Rectangle 25">
                <a:extLst>
                  <a:ext uri="{FF2B5EF4-FFF2-40B4-BE49-F238E27FC236}">
                    <a16:creationId xmlns:a16="http://schemas.microsoft.com/office/drawing/2014/main" id="{333420C4-F124-9B4D-FC64-DDF275CAF56A}"/>
                  </a:ext>
                </a:extLst>
              </p:cNvPr>
              <p:cNvSpPr/>
              <p:nvPr/>
            </p:nvSpPr>
            <p:spPr>
              <a:xfrm>
                <a:off x="7338590" y="1907948"/>
                <a:ext cx="3857132" cy="954107"/>
              </a:xfrm>
              <a:prstGeom prst="rect">
                <a:avLst/>
              </a:prstGeom>
              <a:noFill/>
            </p:spPr>
            <p:txBody>
              <a:bodyPr wrap="square">
                <a:spAutoFit/>
              </a:bodyPr>
              <a:lstStyle/>
              <a:p>
                <a:pPr algn="ctr">
                  <a:spcAft>
                    <a:spcPts val="1200"/>
                  </a:spcAft>
                </a:pPr>
                <a:r>
                  <a:rPr lang="en-AU" sz="2800" b="1" dirty="0">
                    <a:solidFill>
                      <a:schemeClr val="bg1"/>
                    </a:solidFill>
                    <a:latin typeface="Calibri" panose="020F0502020204030204" pitchFamily="34" charset="0"/>
                    <a:ea typeface="Calibri" panose="020F0502020204030204" pitchFamily="34" charset="0"/>
                    <a:cs typeface="Calibri" panose="020F0502020204030204" pitchFamily="34" charset="0"/>
                  </a:rPr>
                  <a:t>Client says: </a:t>
                </a:r>
                <a:r>
                  <a:rPr lang="en-AU" sz="2800" i="1" dirty="0">
                    <a:solidFill>
                      <a:schemeClr val="bg1"/>
                    </a:solidFill>
                    <a:latin typeface="Calibri" panose="020F0502020204030204" pitchFamily="34" charset="0"/>
                    <a:ea typeface="Calibri" panose="020F0502020204030204" pitchFamily="34" charset="0"/>
                    <a:cs typeface="Calibri" panose="020F0502020204030204" pitchFamily="34" charset="0"/>
                  </a:rPr>
                  <a:t>I’m not comfortable providing that information</a:t>
                </a:r>
              </a:p>
            </p:txBody>
          </p:sp>
        </p:grpSp>
        <p:grpSp>
          <p:nvGrpSpPr>
            <p:cNvPr id="21" name="Group 20">
              <a:extLst>
                <a:ext uri="{FF2B5EF4-FFF2-40B4-BE49-F238E27FC236}">
                  <a16:creationId xmlns:a16="http://schemas.microsoft.com/office/drawing/2014/main" id="{9464F58A-77C3-A08C-DEAD-08C5EE6B0D73}"/>
                </a:ext>
              </a:extLst>
            </p:cNvPr>
            <p:cNvGrpSpPr>
              <a:grpSpLocks noChangeAspect="1"/>
            </p:cNvGrpSpPr>
            <p:nvPr/>
          </p:nvGrpSpPr>
          <p:grpSpPr>
            <a:xfrm>
              <a:off x="5273586" y="2993021"/>
              <a:ext cx="1179883" cy="1190233"/>
              <a:chOff x="1112293" y="4845181"/>
              <a:chExt cx="6877050" cy="6937375"/>
            </a:xfrm>
            <a:solidFill>
              <a:srgbClr val="287DB4"/>
            </a:solidFill>
          </p:grpSpPr>
          <p:sp>
            <p:nvSpPr>
              <p:cNvPr id="22" name="Freeform 1">
                <a:extLst>
                  <a:ext uri="{FF2B5EF4-FFF2-40B4-BE49-F238E27FC236}">
                    <a16:creationId xmlns:a16="http://schemas.microsoft.com/office/drawing/2014/main" id="{C5115FFC-7627-E22D-187B-56A0914DDCAE}"/>
                  </a:ext>
                </a:extLst>
              </p:cNvPr>
              <p:cNvSpPr>
                <a:spLocks noChangeArrowheads="1"/>
              </p:cNvSpPr>
              <p:nvPr/>
            </p:nvSpPr>
            <p:spPr bwMode="auto">
              <a:xfrm>
                <a:off x="1112293" y="4845181"/>
                <a:ext cx="6877050" cy="6937375"/>
              </a:xfrm>
              <a:custGeom>
                <a:avLst/>
                <a:gdLst>
                  <a:gd name="T0" fmla="*/ 21 w 19103"/>
                  <a:gd name="T1" fmla="*/ 8751 h 19270"/>
                  <a:gd name="T2" fmla="*/ 2911 w 19103"/>
                  <a:gd name="T3" fmla="*/ 2765 h 19270"/>
                  <a:gd name="T4" fmla="*/ 9978 w 19103"/>
                  <a:gd name="T5" fmla="*/ 104 h 19270"/>
                  <a:gd name="T6" fmla="*/ 19019 w 19103"/>
                  <a:gd name="T7" fmla="*/ 9791 h 19270"/>
                  <a:gd name="T8" fmla="*/ 9167 w 19103"/>
                  <a:gd name="T9" fmla="*/ 19102 h 19270"/>
                  <a:gd name="T10" fmla="*/ 21 w 19103"/>
                  <a:gd name="T11" fmla="*/ 8751 h 19270"/>
                  <a:gd name="T12" fmla="*/ 9500 w 19103"/>
                  <a:gd name="T13" fmla="*/ 1933 h 19270"/>
                  <a:gd name="T14" fmla="*/ 1830 w 19103"/>
                  <a:gd name="T15" fmla="*/ 9416 h 19270"/>
                  <a:gd name="T16" fmla="*/ 9396 w 19103"/>
                  <a:gd name="T17" fmla="*/ 17294 h 19270"/>
                  <a:gd name="T18" fmla="*/ 17190 w 19103"/>
                  <a:gd name="T19" fmla="*/ 9812 h 19270"/>
                  <a:gd name="T20" fmla="*/ 9500 w 19103"/>
                  <a:gd name="T21" fmla="*/ 1933 h 19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03" h="19270">
                    <a:moveTo>
                      <a:pt x="21" y="8751"/>
                    </a:moveTo>
                    <a:cubicBezTo>
                      <a:pt x="42" y="6922"/>
                      <a:pt x="998" y="4615"/>
                      <a:pt x="2911" y="2765"/>
                    </a:cubicBezTo>
                    <a:cubicBezTo>
                      <a:pt x="4864" y="894"/>
                      <a:pt x="7255" y="0"/>
                      <a:pt x="9978" y="104"/>
                    </a:cubicBezTo>
                    <a:cubicBezTo>
                      <a:pt x="14758" y="291"/>
                      <a:pt x="19102" y="4303"/>
                      <a:pt x="19019" y="9791"/>
                    </a:cubicBezTo>
                    <a:cubicBezTo>
                      <a:pt x="18957" y="14799"/>
                      <a:pt x="14800" y="19269"/>
                      <a:pt x="9167" y="19102"/>
                    </a:cubicBezTo>
                    <a:cubicBezTo>
                      <a:pt x="4241" y="18957"/>
                      <a:pt x="0" y="14882"/>
                      <a:pt x="21" y="8751"/>
                    </a:cubicBezTo>
                    <a:close/>
                    <a:moveTo>
                      <a:pt x="9500" y="1933"/>
                    </a:moveTo>
                    <a:cubicBezTo>
                      <a:pt x="5343" y="1892"/>
                      <a:pt x="1892" y="5405"/>
                      <a:pt x="1830" y="9416"/>
                    </a:cubicBezTo>
                    <a:cubicBezTo>
                      <a:pt x="1767" y="13822"/>
                      <a:pt x="5301" y="17252"/>
                      <a:pt x="9396" y="17294"/>
                    </a:cubicBezTo>
                    <a:cubicBezTo>
                      <a:pt x="13760" y="17335"/>
                      <a:pt x="17107" y="13822"/>
                      <a:pt x="17190" y="9812"/>
                    </a:cubicBezTo>
                    <a:cubicBezTo>
                      <a:pt x="17294" y="5384"/>
                      <a:pt x="13698" y="1892"/>
                      <a:pt x="9500" y="1933"/>
                    </a:cubicBezTo>
                    <a:close/>
                  </a:path>
                </a:pathLst>
              </a:custGeom>
              <a:solidFill>
                <a:srgbClr val="007A7C"/>
              </a:solidFill>
              <a:ln w="9525" cap="flat">
                <a:noFill/>
                <a:bevel/>
                <a:headEnd/>
                <a:tailE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3" name="Freeform 2">
                <a:extLst>
                  <a:ext uri="{FF2B5EF4-FFF2-40B4-BE49-F238E27FC236}">
                    <a16:creationId xmlns:a16="http://schemas.microsoft.com/office/drawing/2014/main" id="{C2619A68-048A-7F16-EC07-C5ABEEA9959F}"/>
                  </a:ext>
                </a:extLst>
              </p:cNvPr>
              <p:cNvSpPr>
                <a:spLocks noChangeArrowheads="1"/>
              </p:cNvSpPr>
              <p:nvPr/>
            </p:nvSpPr>
            <p:spPr bwMode="auto">
              <a:xfrm>
                <a:off x="3502818" y="6253799"/>
                <a:ext cx="2312987" cy="2971798"/>
              </a:xfrm>
              <a:custGeom>
                <a:avLst/>
                <a:gdLst>
                  <a:gd name="T0" fmla="*/ 3119 w 6424"/>
                  <a:gd name="T1" fmla="*/ 0 h 8254"/>
                  <a:gd name="T2" fmla="*/ 4574 w 6424"/>
                  <a:gd name="T3" fmla="*/ 250 h 8254"/>
                  <a:gd name="T4" fmla="*/ 6236 w 6424"/>
                  <a:gd name="T5" fmla="*/ 2183 h 8254"/>
                  <a:gd name="T6" fmla="*/ 5675 w 6424"/>
                  <a:gd name="T7" fmla="*/ 4740 h 8254"/>
                  <a:gd name="T8" fmla="*/ 4490 w 6424"/>
                  <a:gd name="T9" fmla="*/ 6029 h 8254"/>
                  <a:gd name="T10" fmla="*/ 4033 w 6424"/>
                  <a:gd name="T11" fmla="*/ 6548 h 8254"/>
                  <a:gd name="T12" fmla="*/ 3679 w 6424"/>
                  <a:gd name="T13" fmla="*/ 7671 h 8254"/>
                  <a:gd name="T14" fmla="*/ 3618 w 6424"/>
                  <a:gd name="T15" fmla="*/ 8087 h 8254"/>
                  <a:gd name="T16" fmla="*/ 3513 w 6424"/>
                  <a:gd name="T17" fmla="*/ 8191 h 8254"/>
                  <a:gd name="T18" fmla="*/ 2245 w 6424"/>
                  <a:gd name="T19" fmla="*/ 8149 h 8254"/>
                  <a:gd name="T20" fmla="*/ 1497 w 6424"/>
                  <a:gd name="T21" fmla="*/ 7629 h 8254"/>
                  <a:gd name="T22" fmla="*/ 1497 w 6424"/>
                  <a:gd name="T23" fmla="*/ 6860 h 8254"/>
                  <a:gd name="T24" fmla="*/ 2432 w 6424"/>
                  <a:gd name="T25" fmla="*/ 5177 h 8254"/>
                  <a:gd name="T26" fmla="*/ 3368 w 6424"/>
                  <a:gd name="T27" fmla="*/ 4137 h 8254"/>
                  <a:gd name="T28" fmla="*/ 3534 w 6424"/>
                  <a:gd name="T29" fmla="*/ 2744 h 8254"/>
                  <a:gd name="T30" fmla="*/ 3139 w 6424"/>
                  <a:gd name="T31" fmla="*/ 2391 h 8254"/>
                  <a:gd name="T32" fmla="*/ 1809 w 6424"/>
                  <a:gd name="T33" fmla="*/ 2370 h 8254"/>
                  <a:gd name="T34" fmla="*/ 499 w 6424"/>
                  <a:gd name="T35" fmla="*/ 2890 h 8254"/>
                  <a:gd name="T36" fmla="*/ 270 w 6424"/>
                  <a:gd name="T37" fmla="*/ 2807 h 8254"/>
                  <a:gd name="T38" fmla="*/ 0 w 6424"/>
                  <a:gd name="T39" fmla="*/ 1768 h 8254"/>
                  <a:gd name="T40" fmla="*/ 1019 w 6424"/>
                  <a:gd name="T41" fmla="*/ 333 h 8254"/>
                  <a:gd name="T42" fmla="*/ 2537 w 6424"/>
                  <a:gd name="T43" fmla="*/ 22 h 8254"/>
                  <a:gd name="T44" fmla="*/ 3119 w 6424"/>
                  <a:gd name="T45" fmla="*/ 0 h 8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24" h="8254">
                    <a:moveTo>
                      <a:pt x="3119" y="0"/>
                    </a:moveTo>
                    <a:cubicBezTo>
                      <a:pt x="3618" y="0"/>
                      <a:pt x="4117" y="42"/>
                      <a:pt x="4574" y="250"/>
                    </a:cubicBezTo>
                    <a:cubicBezTo>
                      <a:pt x="5447" y="624"/>
                      <a:pt x="6029" y="1248"/>
                      <a:pt x="6236" y="2183"/>
                    </a:cubicBezTo>
                    <a:cubicBezTo>
                      <a:pt x="6423" y="3119"/>
                      <a:pt x="6236" y="3971"/>
                      <a:pt x="5675" y="4740"/>
                    </a:cubicBezTo>
                    <a:cubicBezTo>
                      <a:pt x="5322" y="5218"/>
                      <a:pt x="4885" y="5592"/>
                      <a:pt x="4490" y="6029"/>
                    </a:cubicBezTo>
                    <a:cubicBezTo>
                      <a:pt x="4324" y="6195"/>
                      <a:pt x="4158" y="6341"/>
                      <a:pt x="4033" y="6548"/>
                    </a:cubicBezTo>
                    <a:cubicBezTo>
                      <a:pt x="3825" y="6902"/>
                      <a:pt x="3742" y="7276"/>
                      <a:pt x="3679" y="7671"/>
                    </a:cubicBezTo>
                    <a:cubicBezTo>
                      <a:pt x="3659" y="7816"/>
                      <a:pt x="3618" y="7941"/>
                      <a:pt x="3618" y="8087"/>
                    </a:cubicBezTo>
                    <a:cubicBezTo>
                      <a:pt x="3618" y="8149"/>
                      <a:pt x="3576" y="8170"/>
                      <a:pt x="3513" y="8191"/>
                    </a:cubicBezTo>
                    <a:cubicBezTo>
                      <a:pt x="3097" y="8211"/>
                      <a:pt x="2661" y="8253"/>
                      <a:pt x="2245" y="8149"/>
                    </a:cubicBezTo>
                    <a:cubicBezTo>
                      <a:pt x="1913" y="8087"/>
                      <a:pt x="1622" y="7962"/>
                      <a:pt x="1497" y="7629"/>
                    </a:cubicBezTo>
                    <a:cubicBezTo>
                      <a:pt x="1393" y="7380"/>
                      <a:pt x="1434" y="7110"/>
                      <a:pt x="1497" y="6860"/>
                    </a:cubicBezTo>
                    <a:cubicBezTo>
                      <a:pt x="1643" y="6195"/>
                      <a:pt x="1996" y="5675"/>
                      <a:pt x="2432" y="5177"/>
                    </a:cubicBezTo>
                    <a:cubicBezTo>
                      <a:pt x="2744" y="4823"/>
                      <a:pt x="3097" y="4512"/>
                      <a:pt x="3368" y="4137"/>
                    </a:cubicBezTo>
                    <a:cubicBezTo>
                      <a:pt x="3679" y="3721"/>
                      <a:pt x="3721" y="3243"/>
                      <a:pt x="3534" y="2744"/>
                    </a:cubicBezTo>
                    <a:cubicBezTo>
                      <a:pt x="3472" y="2578"/>
                      <a:pt x="3306" y="2474"/>
                      <a:pt x="3139" y="2391"/>
                    </a:cubicBezTo>
                    <a:cubicBezTo>
                      <a:pt x="2703" y="2162"/>
                      <a:pt x="2245" y="2225"/>
                      <a:pt x="1809" y="2370"/>
                    </a:cubicBezTo>
                    <a:cubicBezTo>
                      <a:pt x="1351" y="2516"/>
                      <a:pt x="936" y="2703"/>
                      <a:pt x="499" y="2890"/>
                    </a:cubicBezTo>
                    <a:cubicBezTo>
                      <a:pt x="375" y="2952"/>
                      <a:pt x="333" y="2932"/>
                      <a:pt x="270" y="2807"/>
                    </a:cubicBezTo>
                    <a:cubicBezTo>
                      <a:pt x="125" y="2474"/>
                      <a:pt x="0" y="2142"/>
                      <a:pt x="0" y="1768"/>
                    </a:cubicBezTo>
                    <a:cubicBezTo>
                      <a:pt x="21" y="1081"/>
                      <a:pt x="416" y="582"/>
                      <a:pt x="1019" y="333"/>
                    </a:cubicBezTo>
                    <a:cubicBezTo>
                      <a:pt x="1518" y="146"/>
                      <a:pt x="2016" y="84"/>
                      <a:pt x="2537" y="22"/>
                    </a:cubicBezTo>
                    <a:cubicBezTo>
                      <a:pt x="2744" y="22"/>
                      <a:pt x="2931" y="22"/>
                      <a:pt x="3119" y="0"/>
                    </a:cubicBezTo>
                  </a:path>
                </a:pathLst>
              </a:custGeom>
              <a:solidFill>
                <a:srgbClr val="007A7C"/>
              </a:solidFill>
              <a:ln w="9525" cap="flat">
                <a:noFill/>
                <a:bevel/>
                <a:headEnd/>
                <a:tailE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4" name="Freeform 3">
                <a:extLst>
                  <a:ext uri="{FF2B5EF4-FFF2-40B4-BE49-F238E27FC236}">
                    <a16:creationId xmlns:a16="http://schemas.microsoft.com/office/drawing/2014/main" id="{BBA7A50F-9B67-FD29-857B-FC045AB1D6A6}"/>
                  </a:ext>
                </a:extLst>
              </p:cNvPr>
              <p:cNvSpPr>
                <a:spLocks noChangeArrowheads="1"/>
              </p:cNvSpPr>
              <p:nvPr/>
            </p:nvSpPr>
            <p:spPr bwMode="auto">
              <a:xfrm>
                <a:off x="3985664" y="9705895"/>
                <a:ext cx="1130303" cy="1047752"/>
              </a:xfrm>
              <a:custGeom>
                <a:avLst/>
                <a:gdLst>
                  <a:gd name="T0" fmla="*/ 1622 w 3140"/>
                  <a:gd name="T1" fmla="*/ 21 h 2911"/>
                  <a:gd name="T2" fmla="*/ 2973 w 3140"/>
                  <a:gd name="T3" fmla="*/ 1643 h 2911"/>
                  <a:gd name="T4" fmla="*/ 1975 w 3140"/>
                  <a:gd name="T5" fmla="*/ 2744 h 2911"/>
                  <a:gd name="T6" fmla="*/ 250 w 3140"/>
                  <a:gd name="T7" fmla="*/ 2058 h 2911"/>
                  <a:gd name="T8" fmla="*/ 375 w 3140"/>
                  <a:gd name="T9" fmla="*/ 603 h 2911"/>
                  <a:gd name="T10" fmla="*/ 1622 w 3140"/>
                  <a:gd name="T11" fmla="*/ 21 h 2911"/>
                </a:gdLst>
                <a:ahLst/>
                <a:cxnLst>
                  <a:cxn ang="0">
                    <a:pos x="T0" y="T1"/>
                  </a:cxn>
                  <a:cxn ang="0">
                    <a:pos x="T2" y="T3"/>
                  </a:cxn>
                  <a:cxn ang="0">
                    <a:pos x="T4" y="T5"/>
                  </a:cxn>
                  <a:cxn ang="0">
                    <a:pos x="T6" y="T7"/>
                  </a:cxn>
                  <a:cxn ang="0">
                    <a:pos x="T8" y="T9"/>
                  </a:cxn>
                  <a:cxn ang="0">
                    <a:pos x="T10" y="T11"/>
                  </a:cxn>
                </a:cxnLst>
                <a:rect l="0" t="0" r="r" b="b"/>
                <a:pathLst>
                  <a:path w="3140" h="2911">
                    <a:moveTo>
                      <a:pt x="1622" y="21"/>
                    </a:moveTo>
                    <a:cubicBezTo>
                      <a:pt x="2453" y="0"/>
                      <a:pt x="3139" y="791"/>
                      <a:pt x="2973" y="1643"/>
                    </a:cubicBezTo>
                    <a:cubicBezTo>
                      <a:pt x="2869" y="2245"/>
                      <a:pt x="2537" y="2620"/>
                      <a:pt x="1975" y="2744"/>
                    </a:cubicBezTo>
                    <a:cubicBezTo>
                      <a:pt x="1310" y="2910"/>
                      <a:pt x="645" y="2703"/>
                      <a:pt x="250" y="2058"/>
                    </a:cubicBezTo>
                    <a:cubicBezTo>
                      <a:pt x="0" y="1601"/>
                      <a:pt x="63" y="1019"/>
                      <a:pt x="375" y="603"/>
                    </a:cubicBezTo>
                    <a:cubicBezTo>
                      <a:pt x="687" y="229"/>
                      <a:pt x="1186" y="0"/>
                      <a:pt x="1622" y="21"/>
                    </a:cubicBezTo>
                  </a:path>
                </a:pathLst>
              </a:custGeom>
              <a:solidFill>
                <a:srgbClr val="007A7C"/>
              </a:solidFill>
              <a:ln w="9525" cap="flat">
                <a:noFill/>
                <a:bevel/>
                <a:headEnd/>
                <a:tailEn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spTree>
    <p:extLst>
      <p:ext uri="{BB962C8B-B14F-4D97-AF65-F5344CB8AC3E}">
        <p14:creationId xmlns:p14="http://schemas.microsoft.com/office/powerpoint/2010/main" val="337525364"/>
      </p:ext>
    </p:extLst>
  </p:cSld>
  <p:clrMapOvr>
    <a:masterClrMapping/>
  </p:clrMapOvr>
  <p:transition spd="slow">
    <p:push/>
  </p:transition>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Woman using sign language in front of tablet">
            <a:extLst>
              <a:ext uri="{FF2B5EF4-FFF2-40B4-BE49-F238E27FC236}">
                <a16:creationId xmlns:a16="http://schemas.microsoft.com/office/drawing/2014/main" id="{C30506C7-D6A9-383B-6B76-112C579F80A7}"/>
              </a:ext>
            </a:extLst>
          </p:cNvPr>
          <p:cNvPicPr>
            <a:picLocks noGrp="1" noChangeAspect="1"/>
          </p:cNvPicPr>
          <p:nvPr>
            <p:ph type="pic" idx="13"/>
          </p:nvPr>
        </p:nvPicPr>
        <p:blipFill rotWithShape="1">
          <a:blip r:embed="rId3"/>
          <a:srcRect l="975" r="28785"/>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2" name="Title 1">
            <a:extLst>
              <a:ext uri="{FF2B5EF4-FFF2-40B4-BE49-F238E27FC236}">
                <a16:creationId xmlns:a16="http://schemas.microsoft.com/office/drawing/2014/main" id="{D544CF5A-53C4-2CDE-B558-80292FCD8FA4}"/>
              </a:ext>
            </a:extLst>
          </p:cNvPr>
          <p:cNvSpPr>
            <a:spLocks noGrp="1"/>
          </p:cNvSpPr>
          <p:nvPr>
            <p:ph type="title"/>
          </p:nvPr>
        </p:nvSpPr>
        <p:spPr>
          <a:xfrm>
            <a:off x="541663" y="573805"/>
            <a:ext cx="4252973" cy="1040702"/>
          </a:xfrm>
        </p:spPr>
        <p:txBody>
          <a:bodyPr anchor="b">
            <a:normAutofit/>
          </a:bodyPr>
          <a:lstStyle/>
          <a:p>
            <a:r>
              <a:rPr lang="en-AU" sz="4000" dirty="0"/>
              <a:t>Key takeaways</a:t>
            </a:r>
          </a:p>
        </p:txBody>
      </p:sp>
      <p:sp>
        <p:nvSpPr>
          <p:cNvPr id="7" name="Content Placeholder 6">
            <a:extLst>
              <a:ext uri="{FF2B5EF4-FFF2-40B4-BE49-F238E27FC236}">
                <a16:creationId xmlns:a16="http://schemas.microsoft.com/office/drawing/2014/main" id="{44289761-90E0-2099-49CC-D5F357BDB45E}"/>
              </a:ext>
            </a:extLst>
          </p:cNvPr>
          <p:cNvSpPr>
            <a:spLocks noGrp="1"/>
          </p:cNvSpPr>
          <p:nvPr>
            <p:ph sz="half" idx="1"/>
          </p:nvPr>
        </p:nvSpPr>
        <p:spPr>
          <a:xfrm>
            <a:off x="541663" y="1799692"/>
            <a:ext cx="5275477" cy="4123749"/>
          </a:xfrm>
        </p:spPr>
        <p:txBody>
          <a:bodyPr anchor="t">
            <a:noAutofit/>
          </a:bodyPr>
          <a:lstStyle/>
          <a:p>
            <a:pPr marL="0" indent="0">
              <a:lnSpc>
                <a:spcPct val="100000"/>
              </a:lnSpc>
              <a:buNone/>
            </a:pPr>
            <a:r>
              <a:rPr lang="en-AU" sz="2000" dirty="0">
                <a:latin typeface="Calibri"/>
                <a:ea typeface="Calibri"/>
                <a:cs typeface="Calibri"/>
              </a:rPr>
              <a:t>Tactical empathy isn’t agreeing with the client.</a:t>
            </a:r>
          </a:p>
          <a:p>
            <a:pPr marL="0" indent="0">
              <a:lnSpc>
                <a:spcPct val="100000"/>
              </a:lnSpc>
              <a:buNone/>
            </a:pPr>
            <a:endParaRPr lang="en-AU" sz="2000" dirty="0"/>
          </a:p>
          <a:p>
            <a:pPr marL="0" indent="0">
              <a:lnSpc>
                <a:spcPct val="100000"/>
              </a:lnSpc>
              <a:buNone/>
            </a:pPr>
            <a:r>
              <a:rPr lang="en-AU" sz="2000" dirty="0">
                <a:latin typeface="Calibri"/>
                <a:ea typeface="Calibri"/>
                <a:cs typeface="Calibri"/>
              </a:rPr>
              <a:t>It’s </a:t>
            </a:r>
            <a:r>
              <a:rPr lang="en-AU" sz="2000" b="1" dirty="0">
                <a:latin typeface="Calibri"/>
                <a:ea typeface="Calibri"/>
                <a:cs typeface="Calibri"/>
              </a:rPr>
              <a:t>acknowledging</a:t>
            </a:r>
            <a:r>
              <a:rPr lang="en-AU" sz="2000" dirty="0">
                <a:latin typeface="Calibri"/>
                <a:ea typeface="Calibri"/>
                <a:cs typeface="Calibri"/>
              </a:rPr>
              <a:t> how the client feels before explaining the process.</a:t>
            </a:r>
          </a:p>
          <a:p>
            <a:pPr marL="0" indent="0">
              <a:lnSpc>
                <a:spcPct val="100000"/>
              </a:lnSpc>
              <a:buNone/>
            </a:pPr>
            <a:endParaRPr lang="en-AU" sz="2000" dirty="0"/>
          </a:p>
          <a:p>
            <a:pPr marL="0" indent="0">
              <a:lnSpc>
                <a:spcPct val="100000"/>
              </a:lnSpc>
              <a:buNone/>
            </a:pPr>
            <a:r>
              <a:rPr lang="en-AU" sz="2000" dirty="0">
                <a:latin typeface="Calibri"/>
                <a:ea typeface="Calibri"/>
                <a:cs typeface="Calibri"/>
              </a:rPr>
              <a:t>When clients feel heard:</a:t>
            </a:r>
          </a:p>
          <a:p>
            <a:pPr>
              <a:lnSpc>
                <a:spcPct val="100000"/>
              </a:lnSpc>
            </a:pPr>
            <a:r>
              <a:rPr lang="en-AU" sz="2000" dirty="0">
                <a:latin typeface="Calibri"/>
                <a:ea typeface="Calibri"/>
                <a:cs typeface="Calibri"/>
              </a:rPr>
              <a:t>emotional tension drops</a:t>
            </a:r>
          </a:p>
          <a:p>
            <a:pPr>
              <a:lnSpc>
                <a:spcPct val="100000"/>
              </a:lnSpc>
            </a:pPr>
            <a:r>
              <a:rPr lang="en-AU" sz="2000" dirty="0">
                <a:latin typeface="Calibri"/>
                <a:ea typeface="Calibri"/>
                <a:cs typeface="Calibri"/>
              </a:rPr>
              <a:t>resistance decreases</a:t>
            </a:r>
          </a:p>
          <a:p>
            <a:pPr>
              <a:lnSpc>
                <a:spcPct val="100000"/>
              </a:lnSpc>
            </a:pPr>
            <a:r>
              <a:rPr lang="en-AU" sz="2000" dirty="0">
                <a:latin typeface="Calibri"/>
                <a:ea typeface="Calibri"/>
                <a:cs typeface="Calibri"/>
              </a:rPr>
              <a:t>conversations become easier and more productive.</a:t>
            </a:r>
          </a:p>
        </p:txBody>
      </p:sp>
    </p:spTree>
    <p:extLst>
      <p:ext uri="{BB962C8B-B14F-4D97-AF65-F5344CB8AC3E}">
        <p14:creationId xmlns:p14="http://schemas.microsoft.com/office/powerpoint/2010/main" val="1453495643"/>
      </p:ext>
    </p:extLst>
  </p:cSld>
  <p:clrMapOvr>
    <a:masterClrMapping/>
  </p:clrMapOvr>
  <p:transition spd="slow">
    <p:push/>
  </p:transition>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People sitting in cafe">
            <a:extLst>
              <a:ext uri="{FF2B5EF4-FFF2-40B4-BE49-F238E27FC236}">
                <a16:creationId xmlns:a16="http://schemas.microsoft.com/office/drawing/2014/main" id="{7B6F1443-8EC1-B857-F4D5-72DE8E612F5E}"/>
              </a:ext>
            </a:extLst>
          </p:cNvPr>
          <p:cNvPicPr>
            <a:picLocks noGrp="1" noChangeAspect="1"/>
          </p:cNvPicPr>
          <p:nvPr>
            <p:ph type="pic" sz="quarter" idx="13"/>
          </p:nvPr>
        </p:nvPicPr>
        <p:blipFill>
          <a:blip r:embed="rId3"/>
          <a:srcRect l="11484" r="11484"/>
          <a:stretch/>
        </p:blipFill>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
        <p:nvSpPr>
          <p:cNvPr id="5" name="Title 4">
            <a:extLst>
              <a:ext uri="{FF2B5EF4-FFF2-40B4-BE49-F238E27FC236}">
                <a16:creationId xmlns:a16="http://schemas.microsoft.com/office/drawing/2014/main" id="{9E7DACF1-84AA-9BCD-8E71-7BB7C87C8A96}"/>
              </a:ext>
            </a:extLst>
          </p:cNvPr>
          <p:cNvSpPr>
            <a:spLocks noGrp="1"/>
          </p:cNvSpPr>
          <p:nvPr>
            <p:ph type="title"/>
          </p:nvPr>
        </p:nvSpPr>
        <p:spPr>
          <a:xfrm>
            <a:off x="7392946" y="2763520"/>
            <a:ext cx="4152284" cy="1706182"/>
          </a:xfrm>
        </p:spPr>
        <p:txBody>
          <a:bodyPr vert="horz" lIns="91440" tIns="45720" rIns="91440" bIns="45720" rtlCol="0" anchor="b">
            <a:noAutofit/>
          </a:bodyPr>
          <a:lstStyle/>
          <a:p>
            <a:r>
              <a:rPr lang="en-US" sz="4400" b="1" dirty="0">
                <a:solidFill>
                  <a:schemeClr val="bg1"/>
                </a:solidFill>
              </a:rPr>
              <a:t>Part 3: </a:t>
            </a:r>
            <a:br>
              <a:rPr lang="en-US" sz="4400" b="1" dirty="0">
                <a:solidFill>
                  <a:schemeClr val="bg1"/>
                </a:solidFill>
              </a:rPr>
            </a:br>
            <a:r>
              <a:rPr lang="en-US" sz="4400" dirty="0">
                <a:solidFill>
                  <a:schemeClr val="bg1"/>
                </a:solidFill>
              </a:rPr>
              <a:t>avoiding ‘tipping off’</a:t>
            </a:r>
          </a:p>
        </p:txBody>
      </p:sp>
    </p:spTree>
    <p:extLst>
      <p:ext uri="{BB962C8B-B14F-4D97-AF65-F5344CB8AC3E}">
        <p14:creationId xmlns:p14="http://schemas.microsoft.com/office/powerpoint/2010/main" val="4223386925"/>
      </p:ext>
    </p:extLst>
  </p:cSld>
  <p:clrMapOvr>
    <a:masterClrMapping/>
  </p:clrMapOvr>
  <p:transition spd="slow">
    <p:push/>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773E0F7-3BC1-5762-DE89-DDDA07DD902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147</a:t>
            </a:fld>
            <a:endParaRPr lang="en-US" dirty="0">
              <a:solidFill>
                <a:srgbClr val="FFFFFF"/>
              </a:solidFill>
            </a:endParaRPr>
          </a:p>
        </p:txBody>
      </p:sp>
      <p:sp>
        <p:nvSpPr>
          <p:cNvPr id="4" name="Title 3">
            <a:extLst>
              <a:ext uri="{FF2B5EF4-FFF2-40B4-BE49-F238E27FC236}">
                <a16:creationId xmlns:a16="http://schemas.microsoft.com/office/drawing/2014/main" id="{50E54A50-5F04-5443-5DC6-72A04A3EFC93}"/>
              </a:ext>
            </a:extLst>
          </p:cNvPr>
          <p:cNvSpPr>
            <a:spLocks noGrp="1"/>
          </p:cNvSpPr>
          <p:nvPr>
            <p:ph type="title"/>
          </p:nvPr>
        </p:nvSpPr>
        <p:spPr>
          <a:xfrm>
            <a:off x="7435445" y="601980"/>
            <a:ext cx="4502555" cy="1179110"/>
          </a:xfrm>
        </p:spPr>
        <p:txBody>
          <a:bodyPr anchor="b">
            <a:noAutofit/>
          </a:bodyPr>
          <a:lstStyle/>
          <a:p>
            <a:r>
              <a:rPr lang="en-AU" sz="3600" dirty="0"/>
              <a:t>What is ‘tipping off’?</a:t>
            </a:r>
          </a:p>
        </p:txBody>
      </p:sp>
      <p:sp>
        <p:nvSpPr>
          <p:cNvPr id="5" name="Content Placeholder 4">
            <a:extLst>
              <a:ext uri="{FF2B5EF4-FFF2-40B4-BE49-F238E27FC236}">
                <a16:creationId xmlns:a16="http://schemas.microsoft.com/office/drawing/2014/main" id="{332AED16-3F9B-5640-7975-C053728B3387}"/>
              </a:ext>
            </a:extLst>
          </p:cNvPr>
          <p:cNvSpPr>
            <a:spLocks noGrp="1"/>
          </p:cNvSpPr>
          <p:nvPr>
            <p:ph sz="half" idx="1"/>
          </p:nvPr>
        </p:nvSpPr>
        <p:spPr>
          <a:xfrm>
            <a:off x="7435445" y="2041799"/>
            <a:ext cx="4252973" cy="4053840"/>
          </a:xfrm>
        </p:spPr>
        <p:txBody>
          <a:bodyPr anchor="t">
            <a:noAutofit/>
          </a:bodyPr>
          <a:lstStyle/>
          <a:p>
            <a:pPr marL="0" indent="0">
              <a:buNone/>
            </a:pPr>
            <a:r>
              <a:rPr lang="en-AU" sz="1600" dirty="0"/>
              <a:t>‘Tipping off’ occurs when specified information is disclosed to another person in a way that would or could reasonably be expected to prejudice an investigation – now or in the future. This includes alerting someone that:</a:t>
            </a:r>
          </a:p>
          <a:p>
            <a:pPr>
              <a:lnSpc>
                <a:spcPct val="100000"/>
              </a:lnSpc>
            </a:pPr>
            <a:r>
              <a:rPr lang="en-AU" sz="1600" dirty="0"/>
              <a:t>they may be under suspicion</a:t>
            </a:r>
          </a:p>
          <a:p>
            <a:pPr>
              <a:lnSpc>
                <a:spcPct val="100000"/>
              </a:lnSpc>
            </a:pPr>
            <a:r>
              <a:rPr lang="en-AU" sz="1600" dirty="0"/>
              <a:t>a report may be or has been submitted.</a:t>
            </a:r>
          </a:p>
          <a:p>
            <a:pPr marL="0" indent="0">
              <a:buNone/>
            </a:pPr>
            <a:endParaRPr lang="en-AU" sz="1600" dirty="0"/>
          </a:p>
          <a:p>
            <a:pPr marL="0" indent="0">
              <a:buNone/>
            </a:pPr>
            <a:r>
              <a:rPr lang="en-AU" sz="1600" dirty="0"/>
              <a:t>Under Australia’s AML/CTF laws, </a:t>
            </a:r>
            <a:r>
              <a:rPr lang="en-AU" sz="1600" b="1" dirty="0"/>
              <a:t>tipping off is a criminal offence</a:t>
            </a:r>
            <a:r>
              <a:rPr lang="en-AU" sz="1600" dirty="0"/>
              <a:t>.</a:t>
            </a:r>
          </a:p>
        </p:txBody>
      </p:sp>
      <p:pic>
        <p:nvPicPr>
          <p:cNvPr id="11" name="Picture Placeholder 10">
            <a:extLst>
              <a:ext uri="{FF2B5EF4-FFF2-40B4-BE49-F238E27FC236}">
                <a16:creationId xmlns:a16="http://schemas.microsoft.com/office/drawing/2014/main" id="{95316CA2-8369-C149-E014-BB6206B85049}"/>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2163" r="12163"/>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2" name="Slide Number Placeholder 4">
            <a:extLst>
              <a:ext uri="{FF2B5EF4-FFF2-40B4-BE49-F238E27FC236}">
                <a16:creationId xmlns:a16="http://schemas.microsoft.com/office/drawing/2014/main" id="{DBC6CDB7-CC29-05D0-3824-228F4A8FFBFB}"/>
              </a:ext>
            </a:extLst>
          </p:cNvPr>
          <p:cNvSpPr txBox="1">
            <a:spLocks/>
          </p:cNvSpPr>
          <p:nvPr/>
        </p:nvSpPr>
        <p:spPr>
          <a:xfrm>
            <a:off x="8945218" y="6356349"/>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accent3"/>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2DC25EE-239B-4C5F-AAD1-255A7D5F1EE2}" type="slidenum">
              <a:rPr lang="en-US" smtClean="0"/>
              <a:pPr/>
              <a:t>147</a:t>
            </a:fld>
            <a:endParaRPr lang="en-US" dirty="0"/>
          </a:p>
        </p:txBody>
      </p:sp>
    </p:spTree>
    <p:extLst>
      <p:ext uri="{BB962C8B-B14F-4D97-AF65-F5344CB8AC3E}">
        <p14:creationId xmlns:p14="http://schemas.microsoft.com/office/powerpoint/2010/main" val="207207057"/>
      </p:ext>
    </p:extLst>
  </p:cSld>
  <p:clrMapOvr>
    <a:masterClrMapping/>
  </p:clrMapOvr>
  <p:transition spd="slow">
    <p:push/>
  </p:transition>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F1A72B-777A-CAB9-4E6C-B69486A9B6E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196F02C-D44D-2155-623F-8B670ABAF2A3}"/>
              </a:ext>
            </a:extLst>
          </p:cNvPr>
          <p:cNvPicPr>
            <a:picLocks noGrp="1" noChangeAspect="1"/>
          </p:cNvPicPr>
          <p:nvPr>
            <p:ph type="pic" idx="13"/>
          </p:nvPr>
        </p:nvPicPr>
        <p:blipFill rotWithShape="1">
          <a:blip r:embed="rId3"/>
          <a:srcRect l="33208" r="7535"/>
          <a:stretch>
            <a:fillRect/>
          </a:stretch>
        </p:blipFill>
        <p:spPr>
          <a:xfrm>
            <a:off x="4966469"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4" name="Slide Number Placeholder 3">
            <a:extLst>
              <a:ext uri="{FF2B5EF4-FFF2-40B4-BE49-F238E27FC236}">
                <a16:creationId xmlns:a16="http://schemas.microsoft.com/office/drawing/2014/main" id="{D6FEEDD7-7888-2BAB-4F55-5FE326992F9D}"/>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148</a:t>
            </a:fld>
            <a:endParaRPr lang="en-US" dirty="0"/>
          </a:p>
        </p:txBody>
      </p:sp>
      <p:sp>
        <p:nvSpPr>
          <p:cNvPr id="2" name="Title 1">
            <a:extLst>
              <a:ext uri="{FF2B5EF4-FFF2-40B4-BE49-F238E27FC236}">
                <a16:creationId xmlns:a16="http://schemas.microsoft.com/office/drawing/2014/main" id="{311DF073-BC9D-DBA6-9C0B-66E84DD3BEFE}"/>
              </a:ext>
            </a:extLst>
          </p:cNvPr>
          <p:cNvSpPr>
            <a:spLocks noGrp="1"/>
          </p:cNvSpPr>
          <p:nvPr>
            <p:ph type="title"/>
          </p:nvPr>
        </p:nvSpPr>
        <p:spPr>
          <a:xfrm>
            <a:off x="577535" y="-138355"/>
            <a:ext cx="4656151" cy="2314465"/>
          </a:xfrm>
        </p:spPr>
        <p:txBody>
          <a:bodyPr anchor="b">
            <a:noAutofit/>
          </a:bodyPr>
          <a:lstStyle/>
          <a:p>
            <a:r>
              <a:rPr lang="en-AU" sz="4000" dirty="0"/>
              <a:t>What constitutes ‘tipping off’?</a:t>
            </a:r>
          </a:p>
        </p:txBody>
      </p:sp>
      <p:sp>
        <p:nvSpPr>
          <p:cNvPr id="3" name="Content Placeholder 2">
            <a:extLst>
              <a:ext uri="{FF2B5EF4-FFF2-40B4-BE49-F238E27FC236}">
                <a16:creationId xmlns:a16="http://schemas.microsoft.com/office/drawing/2014/main" id="{01802B3C-93CF-E3B3-EFA8-BC752B19F3AE}"/>
              </a:ext>
            </a:extLst>
          </p:cNvPr>
          <p:cNvSpPr>
            <a:spLocks noGrp="1"/>
          </p:cNvSpPr>
          <p:nvPr>
            <p:ph sz="half" idx="4294967295"/>
          </p:nvPr>
        </p:nvSpPr>
        <p:spPr>
          <a:xfrm>
            <a:off x="645546" y="2359722"/>
            <a:ext cx="4252913" cy="4122737"/>
          </a:xfrm>
        </p:spPr>
        <p:txBody>
          <a:bodyPr anchor="t">
            <a:normAutofit/>
          </a:bodyPr>
          <a:lstStyle/>
          <a:p>
            <a:pPr marL="0" indent="0">
              <a:lnSpc>
                <a:spcPct val="100000"/>
              </a:lnSpc>
              <a:spcBef>
                <a:spcPts val="600"/>
              </a:spcBef>
              <a:buNone/>
            </a:pPr>
            <a:r>
              <a:rPr lang="en-AU" sz="1800" dirty="0">
                <a:solidFill>
                  <a:schemeClr val="bg1"/>
                </a:solidFill>
              </a:rPr>
              <a:t>You don’t need to know an investigation exists for tipping off to occur.</a:t>
            </a:r>
          </a:p>
          <a:p>
            <a:pPr marL="0" indent="0">
              <a:lnSpc>
                <a:spcPct val="100000"/>
              </a:lnSpc>
              <a:spcBef>
                <a:spcPts val="600"/>
              </a:spcBef>
              <a:buNone/>
            </a:pPr>
            <a:r>
              <a:rPr lang="en-AU" sz="1800" dirty="0">
                <a:solidFill>
                  <a:schemeClr val="bg1"/>
                </a:solidFill>
              </a:rPr>
              <a:t>The key question is: </a:t>
            </a:r>
          </a:p>
          <a:p>
            <a:pPr marL="0" indent="0">
              <a:lnSpc>
                <a:spcPct val="100000"/>
              </a:lnSpc>
              <a:spcBef>
                <a:spcPts val="0"/>
              </a:spcBef>
              <a:buNone/>
            </a:pPr>
            <a:endParaRPr lang="en-AU" sz="1800" b="1" dirty="0">
              <a:solidFill>
                <a:schemeClr val="bg1"/>
              </a:solidFill>
            </a:endParaRPr>
          </a:p>
          <a:p>
            <a:pPr marL="0" indent="0">
              <a:lnSpc>
                <a:spcPct val="100000"/>
              </a:lnSpc>
              <a:spcBef>
                <a:spcPts val="0"/>
              </a:spcBef>
              <a:buNone/>
            </a:pPr>
            <a:r>
              <a:rPr lang="en-AU" sz="1800" b="1" dirty="0">
                <a:solidFill>
                  <a:schemeClr val="bg1"/>
                </a:solidFill>
              </a:rPr>
              <a:t>Do you expect this disclosure could prejudice an investigation </a:t>
            </a:r>
            <a:r>
              <a:rPr lang="en-AU" sz="1800" b="1" i="1" dirty="0">
                <a:solidFill>
                  <a:schemeClr val="bg1"/>
                </a:solidFill>
              </a:rPr>
              <a:t>if there was one</a:t>
            </a:r>
            <a:r>
              <a:rPr lang="en-AU" sz="1800" b="1" dirty="0">
                <a:solidFill>
                  <a:schemeClr val="bg1"/>
                </a:solidFill>
              </a:rPr>
              <a:t>?</a:t>
            </a:r>
          </a:p>
          <a:p>
            <a:pPr marL="0" indent="0">
              <a:lnSpc>
                <a:spcPct val="100000"/>
              </a:lnSpc>
              <a:buNone/>
            </a:pPr>
            <a:endParaRPr lang="en-AU" sz="1800" dirty="0"/>
          </a:p>
          <a:p>
            <a:pPr marL="0" indent="0">
              <a:lnSpc>
                <a:spcPct val="100000"/>
              </a:lnSpc>
              <a:buNone/>
            </a:pPr>
            <a:endParaRPr lang="en-AU" sz="1800" dirty="0"/>
          </a:p>
          <a:p>
            <a:pPr marL="0" indent="0">
              <a:lnSpc>
                <a:spcPct val="100000"/>
              </a:lnSpc>
              <a:buNone/>
            </a:pPr>
            <a:endParaRPr lang="en-AU" sz="1800" dirty="0"/>
          </a:p>
          <a:p>
            <a:pPr marL="0" indent="0">
              <a:lnSpc>
                <a:spcPct val="100000"/>
              </a:lnSpc>
              <a:buNone/>
            </a:pPr>
            <a:endParaRPr lang="en-AU" sz="1800" dirty="0"/>
          </a:p>
        </p:txBody>
      </p:sp>
    </p:spTree>
    <p:extLst>
      <p:ext uri="{BB962C8B-B14F-4D97-AF65-F5344CB8AC3E}">
        <p14:creationId xmlns:p14="http://schemas.microsoft.com/office/powerpoint/2010/main" val="3338760802"/>
      </p:ext>
    </p:extLst>
  </p:cSld>
  <p:clrMapOvr>
    <a:masterClrMapping/>
  </p:clrMapOvr>
  <p:transition spd="slow">
    <p:push/>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E60C17-E7A8-5DC4-99D9-5B574E9C9C93}"/>
              </a:ext>
            </a:extLst>
          </p:cNvPr>
          <p:cNvSpPr>
            <a:spLocks noGrp="1"/>
          </p:cNvSpPr>
          <p:nvPr>
            <p:ph idx="1"/>
          </p:nvPr>
        </p:nvSpPr>
        <p:spPr>
          <a:xfrm>
            <a:off x="606506" y="1962615"/>
            <a:ext cx="6643184" cy="4209585"/>
          </a:xfrm>
        </p:spPr>
        <p:txBody>
          <a:bodyPr vert="horz" lIns="91440" tIns="45720" rIns="91440" bIns="45720" rtlCol="0" anchor="t">
            <a:normAutofit/>
          </a:bodyPr>
          <a:lstStyle/>
          <a:p>
            <a:pPr marL="0" indent="0">
              <a:buNone/>
            </a:pPr>
            <a:r>
              <a:rPr lang="en-AU" sz="2400" dirty="0">
                <a:latin typeface="Calibri"/>
                <a:ea typeface="Calibri"/>
                <a:cs typeface="Calibri"/>
              </a:rPr>
              <a:t>To avoid tipping off:</a:t>
            </a:r>
          </a:p>
          <a:p>
            <a:r>
              <a:rPr lang="en-AU" sz="2400" dirty="0">
                <a:latin typeface="Calibri"/>
                <a:ea typeface="Calibri"/>
                <a:cs typeface="Calibri"/>
              </a:rPr>
              <a:t>Don’t tell a person that you’ve submitted or may submit a suspicious matter report about them.</a:t>
            </a:r>
          </a:p>
          <a:p>
            <a:r>
              <a:rPr lang="en-AU" sz="2400" dirty="0">
                <a:latin typeface="Calibri"/>
                <a:ea typeface="Calibri"/>
                <a:cs typeface="Calibri"/>
              </a:rPr>
              <a:t>Don’t tell a person that you’re suspicious of their behaviour or conduct.</a:t>
            </a:r>
          </a:p>
          <a:p>
            <a:r>
              <a:rPr lang="en-AU" sz="2400" dirty="0">
                <a:latin typeface="Calibri"/>
                <a:ea typeface="Calibri"/>
                <a:cs typeface="Calibri"/>
              </a:rPr>
              <a:t>Don’t disclose any information about a notice you’ve received to provide additional information.</a:t>
            </a:r>
          </a:p>
        </p:txBody>
      </p:sp>
      <p:sp>
        <p:nvSpPr>
          <p:cNvPr id="4" name="Slide Number Placeholder 3">
            <a:extLst>
              <a:ext uri="{FF2B5EF4-FFF2-40B4-BE49-F238E27FC236}">
                <a16:creationId xmlns:a16="http://schemas.microsoft.com/office/drawing/2014/main" id="{3FF2D02C-538F-42F5-D062-4183A0455758}"/>
              </a:ext>
            </a:extLst>
          </p:cNvPr>
          <p:cNvSpPr>
            <a:spLocks noGrp="1"/>
          </p:cNvSpPr>
          <p:nvPr>
            <p:ph type="sldNum" sz="quarter" idx="12"/>
          </p:nvPr>
        </p:nvSpPr>
        <p:spPr/>
        <p:txBody>
          <a:bodyPr/>
          <a:lstStyle/>
          <a:p>
            <a:fld id="{B2DC25EE-239B-4C5F-AAD1-255A7D5F1EE2}" type="slidenum">
              <a:rPr lang="en-US" smtClean="0"/>
              <a:t>149</a:t>
            </a:fld>
            <a:endParaRPr lang="en-US" dirty="0"/>
          </a:p>
        </p:txBody>
      </p:sp>
      <p:sp>
        <p:nvSpPr>
          <p:cNvPr id="2" name="Title 1">
            <a:extLst>
              <a:ext uri="{FF2B5EF4-FFF2-40B4-BE49-F238E27FC236}">
                <a16:creationId xmlns:a16="http://schemas.microsoft.com/office/drawing/2014/main" id="{86DB434B-D173-F1DB-F93E-11E481992261}"/>
              </a:ext>
            </a:extLst>
          </p:cNvPr>
          <p:cNvSpPr>
            <a:spLocks noGrp="1"/>
          </p:cNvSpPr>
          <p:nvPr>
            <p:ph type="title"/>
          </p:nvPr>
        </p:nvSpPr>
        <p:spPr>
          <a:xfrm>
            <a:off x="589788" y="685800"/>
            <a:ext cx="10168128" cy="1179576"/>
          </a:xfrm>
        </p:spPr>
        <p:txBody>
          <a:bodyPr/>
          <a:lstStyle/>
          <a:p>
            <a:r>
              <a:rPr lang="en-AU" dirty="0"/>
              <a:t>What not to do</a:t>
            </a:r>
          </a:p>
        </p:txBody>
      </p:sp>
      <p:sp>
        <p:nvSpPr>
          <p:cNvPr id="6" name="Freeform 1">
            <a:extLst>
              <a:ext uri="{FF2B5EF4-FFF2-40B4-BE49-F238E27FC236}">
                <a16:creationId xmlns:a16="http://schemas.microsoft.com/office/drawing/2014/main" id="{C1F2CD93-8D1E-DFEE-EB17-EE6C8E2BF315}"/>
              </a:ext>
            </a:extLst>
          </p:cNvPr>
          <p:cNvSpPr>
            <a:spLocks noChangeAspect="1" noChangeArrowheads="1"/>
          </p:cNvSpPr>
          <p:nvPr/>
        </p:nvSpPr>
        <p:spPr bwMode="auto">
          <a:xfrm>
            <a:off x="8263903" y="2151952"/>
            <a:ext cx="2876491" cy="3239284"/>
          </a:xfrm>
          <a:custGeom>
            <a:avLst/>
            <a:gdLst>
              <a:gd name="T0" fmla="*/ 615 w 16677"/>
              <a:gd name="T1" fmla="*/ 2292 h 18783"/>
              <a:gd name="T2" fmla="*/ 615 w 16677"/>
              <a:gd name="T3" fmla="*/ 2292 h 18783"/>
              <a:gd name="T4" fmla="*/ 2312 w 16677"/>
              <a:gd name="T5" fmla="*/ 2189 h 18783"/>
              <a:gd name="T6" fmla="*/ 4522 w 16677"/>
              <a:gd name="T7" fmla="*/ 1801 h 18783"/>
              <a:gd name="T8" fmla="*/ 7018 w 16677"/>
              <a:gd name="T9" fmla="*/ 777 h 18783"/>
              <a:gd name="T10" fmla="*/ 7550 w 16677"/>
              <a:gd name="T11" fmla="*/ 511 h 18783"/>
              <a:gd name="T12" fmla="*/ 8103 w 16677"/>
              <a:gd name="T13" fmla="*/ 143 h 18783"/>
              <a:gd name="T14" fmla="*/ 8574 w 16677"/>
              <a:gd name="T15" fmla="*/ 143 h 18783"/>
              <a:gd name="T16" fmla="*/ 9924 w 16677"/>
              <a:gd name="T17" fmla="*/ 1022 h 18783"/>
              <a:gd name="T18" fmla="*/ 12563 w 16677"/>
              <a:gd name="T19" fmla="*/ 1902 h 18783"/>
              <a:gd name="T20" fmla="*/ 14057 w 16677"/>
              <a:gd name="T21" fmla="*/ 2086 h 18783"/>
              <a:gd name="T22" fmla="*/ 15796 w 16677"/>
              <a:gd name="T23" fmla="*/ 2230 h 18783"/>
              <a:gd name="T24" fmla="*/ 16369 w 16677"/>
              <a:gd name="T25" fmla="*/ 2292 h 18783"/>
              <a:gd name="T26" fmla="*/ 16634 w 16677"/>
              <a:gd name="T27" fmla="*/ 2741 h 18783"/>
              <a:gd name="T28" fmla="*/ 16267 w 16677"/>
              <a:gd name="T29" fmla="*/ 5156 h 18783"/>
              <a:gd name="T30" fmla="*/ 16001 w 16677"/>
              <a:gd name="T31" fmla="*/ 6997 h 18783"/>
              <a:gd name="T32" fmla="*/ 15714 w 16677"/>
              <a:gd name="T33" fmla="*/ 8839 h 18783"/>
              <a:gd name="T34" fmla="*/ 15428 w 16677"/>
              <a:gd name="T35" fmla="*/ 10783 h 18783"/>
              <a:gd name="T36" fmla="*/ 15121 w 16677"/>
              <a:gd name="T37" fmla="*/ 12562 h 18783"/>
              <a:gd name="T38" fmla="*/ 14302 w 16677"/>
              <a:gd name="T39" fmla="*/ 14220 h 18783"/>
              <a:gd name="T40" fmla="*/ 13217 w 16677"/>
              <a:gd name="T41" fmla="*/ 15469 h 18783"/>
              <a:gd name="T42" fmla="*/ 11295 w 16677"/>
              <a:gd name="T43" fmla="*/ 17064 h 18783"/>
              <a:gd name="T44" fmla="*/ 8695 w 16677"/>
              <a:gd name="T45" fmla="*/ 18619 h 18783"/>
              <a:gd name="T46" fmla="*/ 8471 w 16677"/>
              <a:gd name="T47" fmla="*/ 18742 h 18783"/>
              <a:gd name="T48" fmla="*/ 8103 w 16677"/>
              <a:gd name="T49" fmla="*/ 18701 h 18783"/>
              <a:gd name="T50" fmla="*/ 6589 w 16677"/>
              <a:gd name="T51" fmla="*/ 17882 h 18783"/>
              <a:gd name="T52" fmla="*/ 4338 w 16677"/>
              <a:gd name="T53" fmla="*/ 16328 h 18783"/>
              <a:gd name="T54" fmla="*/ 3110 w 16677"/>
              <a:gd name="T55" fmla="*/ 15141 h 18783"/>
              <a:gd name="T56" fmla="*/ 1842 w 16677"/>
              <a:gd name="T57" fmla="*/ 13361 h 18783"/>
              <a:gd name="T58" fmla="*/ 1371 w 16677"/>
              <a:gd name="T59" fmla="*/ 11867 h 18783"/>
              <a:gd name="T60" fmla="*/ 1044 w 16677"/>
              <a:gd name="T61" fmla="*/ 9657 h 18783"/>
              <a:gd name="T62" fmla="*/ 819 w 16677"/>
              <a:gd name="T63" fmla="*/ 8286 h 18783"/>
              <a:gd name="T64" fmla="*/ 593 w 16677"/>
              <a:gd name="T65" fmla="*/ 6670 h 18783"/>
              <a:gd name="T66" fmla="*/ 451 w 16677"/>
              <a:gd name="T67" fmla="*/ 5729 h 18783"/>
              <a:gd name="T68" fmla="*/ 266 w 16677"/>
              <a:gd name="T69" fmla="*/ 4460 h 18783"/>
              <a:gd name="T70" fmla="*/ 123 w 16677"/>
              <a:gd name="T71" fmla="*/ 3519 h 18783"/>
              <a:gd name="T72" fmla="*/ 0 w 16677"/>
              <a:gd name="T73" fmla="*/ 2577 h 18783"/>
              <a:gd name="T74" fmla="*/ 287 w 16677"/>
              <a:gd name="T75" fmla="*/ 2292 h 18783"/>
              <a:gd name="T76" fmla="*/ 615 w 16677"/>
              <a:gd name="T77" fmla="*/ 2292 h 18783"/>
              <a:gd name="T78" fmla="*/ 8287 w 16677"/>
              <a:gd name="T79" fmla="*/ 9412 h 18783"/>
              <a:gd name="T80" fmla="*/ 8287 w 16677"/>
              <a:gd name="T81" fmla="*/ 9412 h 18783"/>
              <a:gd name="T82" fmla="*/ 8287 w 16677"/>
              <a:gd name="T83" fmla="*/ 2312 h 18783"/>
              <a:gd name="T84" fmla="*/ 8287 w 16677"/>
              <a:gd name="T85" fmla="*/ 2209 h 18783"/>
              <a:gd name="T86" fmla="*/ 8205 w 16677"/>
              <a:gd name="T87" fmla="*/ 2148 h 18783"/>
              <a:gd name="T88" fmla="*/ 8103 w 16677"/>
              <a:gd name="T89" fmla="*/ 2209 h 18783"/>
              <a:gd name="T90" fmla="*/ 7387 w 16677"/>
              <a:gd name="T91" fmla="*/ 2639 h 18783"/>
              <a:gd name="T92" fmla="*/ 5504 w 16677"/>
              <a:gd name="T93" fmla="*/ 3355 h 18783"/>
              <a:gd name="T94" fmla="*/ 2988 w 16677"/>
              <a:gd name="T95" fmla="*/ 3785 h 18783"/>
              <a:gd name="T96" fmla="*/ 1944 w 16677"/>
              <a:gd name="T97" fmla="*/ 3806 h 18783"/>
              <a:gd name="T98" fmla="*/ 1637 w 16677"/>
              <a:gd name="T99" fmla="*/ 3867 h 18783"/>
              <a:gd name="T100" fmla="*/ 1535 w 16677"/>
              <a:gd name="T101" fmla="*/ 4214 h 18783"/>
              <a:gd name="T102" fmla="*/ 1801 w 16677"/>
              <a:gd name="T103" fmla="*/ 5545 h 18783"/>
              <a:gd name="T104" fmla="*/ 2190 w 16677"/>
              <a:gd name="T105" fmla="*/ 7694 h 18783"/>
              <a:gd name="T106" fmla="*/ 2517 w 16677"/>
              <a:gd name="T107" fmla="*/ 9330 h 18783"/>
              <a:gd name="T108" fmla="*/ 2844 w 16677"/>
              <a:gd name="T109" fmla="*/ 11151 h 18783"/>
              <a:gd name="T110" fmla="*/ 4133 w 16677"/>
              <a:gd name="T111" fmla="*/ 13688 h 18783"/>
              <a:gd name="T112" fmla="*/ 6118 w 16677"/>
              <a:gd name="T113" fmla="*/ 15427 h 18783"/>
              <a:gd name="T114" fmla="*/ 8103 w 16677"/>
              <a:gd name="T115" fmla="*/ 16634 h 18783"/>
              <a:gd name="T116" fmla="*/ 8287 w 16677"/>
              <a:gd name="T117" fmla="*/ 16512 h 18783"/>
              <a:gd name="T118" fmla="*/ 8287 w 16677"/>
              <a:gd name="T119" fmla="*/ 9412 h 18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677" h="18783">
                <a:moveTo>
                  <a:pt x="615" y="2292"/>
                </a:moveTo>
                <a:lnTo>
                  <a:pt x="615" y="2292"/>
                </a:lnTo>
                <a:cubicBezTo>
                  <a:pt x="1187" y="2250"/>
                  <a:pt x="1739" y="2230"/>
                  <a:pt x="2312" y="2189"/>
                </a:cubicBezTo>
                <a:cubicBezTo>
                  <a:pt x="3069" y="2108"/>
                  <a:pt x="3785" y="1984"/>
                  <a:pt x="4522" y="1801"/>
                </a:cubicBezTo>
                <a:cubicBezTo>
                  <a:pt x="5402" y="1575"/>
                  <a:pt x="6220" y="1227"/>
                  <a:pt x="7018" y="777"/>
                </a:cubicBezTo>
                <a:cubicBezTo>
                  <a:pt x="7182" y="695"/>
                  <a:pt x="7366" y="593"/>
                  <a:pt x="7550" y="511"/>
                </a:cubicBezTo>
                <a:cubicBezTo>
                  <a:pt x="7755" y="409"/>
                  <a:pt x="7939" y="286"/>
                  <a:pt x="8103" y="143"/>
                </a:cubicBezTo>
                <a:cubicBezTo>
                  <a:pt x="8266" y="0"/>
                  <a:pt x="8410" y="0"/>
                  <a:pt x="8574" y="143"/>
                </a:cubicBezTo>
                <a:cubicBezTo>
                  <a:pt x="8962" y="511"/>
                  <a:pt x="9433" y="777"/>
                  <a:pt x="9924" y="1022"/>
                </a:cubicBezTo>
                <a:cubicBezTo>
                  <a:pt x="10742" y="1432"/>
                  <a:pt x="11642" y="1718"/>
                  <a:pt x="12563" y="1902"/>
                </a:cubicBezTo>
                <a:cubicBezTo>
                  <a:pt x="13054" y="1984"/>
                  <a:pt x="13546" y="2046"/>
                  <a:pt x="14057" y="2086"/>
                </a:cubicBezTo>
                <a:cubicBezTo>
                  <a:pt x="14629" y="2148"/>
                  <a:pt x="15223" y="2209"/>
                  <a:pt x="15796" y="2230"/>
                </a:cubicBezTo>
                <a:cubicBezTo>
                  <a:pt x="15979" y="2250"/>
                  <a:pt x="16185" y="2271"/>
                  <a:pt x="16369" y="2292"/>
                </a:cubicBezTo>
                <a:cubicBezTo>
                  <a:pt x="16573" y="2312"/>
                  <a:pt x="16676" y="2496"/>
                  <a:pt x="16634" y="2741"/>
                </a:cubicBezTo>
                <a:cubicBezTo>
                  <a:pt x="16512" y="3539"/>
                  <a:pt x="16389" y="4358"/>
                  <a:pt x="16267" y="5156"/>
                </a:cubicBezTo>
                <a:cubicBezTo>
                  <a:pt x="16185" y="5769"/>
                  <a:pt x="16083" y="6384"/>
                  <a:pt x="16001" y="6997"/>
                </a:cubicBezTo>
                <a:cubicBezTo>
                  <a:pt x="15898" y="7611"/>
                  <a:pt x="15816" y="8225"/>
                  <a:pt x="15714" y="8839"/>
                </a:cubicBezTo>
                <a:cubicBezTo>
                  <a:pt x="15632" y="9493"/>
                  <a:pt x="15551" y="10128"/>
                  <a:pt x="15428" y="10783"/>
                </a:cubicBezTo>
                <a:cubicBezTo>
                  <a:pt x="15346" y="11376"/>
                  <a:pt x="15304" y="11990"/>
                  <a:pt x="15121" y="12562"/>
                </a:cubicBezTo>
                <a:cubicBezTo>
                  <a:pt x="14957" y="13177"/>
                  <a:pt x="14650" y="13708"/>
                  <a:pt x="14302" y="14220"/>
                </a:cubicBezTo>
                <a:cubicBezTo>
                  <a:pt x="13975" y="14670"/>
                  <a:pt x="13606" y="15079"/>
                  <a:pt x="13217" y="15469"/>
                </a:cubicBezTo>
                <a:cubicBezTo>
                  <a:pt x="12625" y="16041"/>
                  <a:pt x="11970" y="16573"/>
                  <a:pt x="11295" y="17064"/>
                </a:cubicBezTo>
                <a:cubicBezTo>
                  <a:pt x="10456" y="17637"/>
                  <a:pt x="9596" y="18170"/>
                  <a:pt x="8695" y="18619"/>
                </a:cubicBezTo>
                <a:cubicBezTo>
                  <a:pt x="8635" y="18660"/>
                  <a:pt x="8553" y="18701"/>
                  <a:pt x="8471" y="18742"/>
                </a:cubicBezTo>
                <a:cubicBezTo>
                  <a:pt x="8348" y="18782"/>
                  <a:pt x="8226" y="18762"/>
                  <a:pt x="8103" y="18701"/>
                </a:cubicBezTo>
                <a:cubicBezTo>
                  <a:pt x="7591" y="18435"/>
                  <a:pt x="7080" y="18170"/>
                  <a:pt x="6589" y="17882"/>
                </a:cubicBezTo>
                <a:cubicBezTo>
                  <a:pt x="5790" y="17412"/>
                  <a:pt x="5054" y="16900"/>
                  <a:pt x="4338" y="16328"/>
                </a:cubicBezTo>
                <a:cubicBezTo>
                  <a:pt x="3908" y="15959"/>
                  <a:pt x="3499" y="15570"/>
                  <a:pt x="3110" y="15141"/>
                </a:cubicBezTo>
                <a:cubicBezTo>
                  <a:pt x="2619" y="14609"/>
                  <a:pt x="2149" y="14036"/>
                  <a:pt x="1842" y="13361"/>
                </a:cubicBezTo>
                <a:cubicBezTo>
                  <a:pt x="1617" y="12889"/>
                  <a:pt x="1473" y="12378"/>
                  <a:pt x="1371" y="11867"/>
                </a:cubicBezTo>
                <a:cubicBezTo>
                  <a:pt x="1227" y="11131"/>
                  <a:pt x="1146" y="10394"/>
                  <a:pt x="1044" y="9657"/>
                </a:cubicBezTo>
                <a:cubicBezTo>
                  <a:pt x="962" y="9207"/>
                  <a:pt x="900" y="8737"/>
                  <a:pt x="819" y="8286"/>
                </a:cubicBezTo>
                <a:cubicBezTo>
                  <a:pt x="736" y="7755"/>
                  <a:pt x="675" y="7202"/>
                  <a:pt x="593" y="6670"/>
                </a:cubicBezTo>
                <a:cubicBezTo>
                  <a:pt x="552" y="6343"/>
                  <a:pt x="491" y="6036"/>
                  <a:pt x="451" y="5729"/>
                </a:cubicBezTo>
                <a:cubicBezTo>
                  <a:pt x="389" y="5299"/>
                  <a:pt x="327" y="4890"/>
                  <a:pt x="266" y="4460"/>
                </a:cubicBezTo>
                <a:cubicBezTo>
                  <a:pt x="225" y="4154"/>
                  <a:pt x="164" y="3826"/>
                  <a:pt x="123" y="3519"/>
                </a:cubicBezTo>
                <a:cubicBezTo>
                  <a:pt x="82" y="3192"/>
                  <a:pt x="20" y="2884"/>
                  <a:pt x="0" y="2577"/>
                </a:cubicBezTo>
                <a:cubicBezTo>
                  <a:pt x="0" y="2393"/>
                  <a:pt x="82" y="2292"/>
                  <a:pt x="287" y="2292"/>
                </a:cubicBezTo>
                <a:cubicBezTo>
                  <a:pt x="389" y="2292"/>
                  <a:pt x="491" y="2292"/>
                  <a:pt x="615" y="2292"/>
                </a:cubicBezTo>
                <a:close/>
                <a:moveTo>
                  <a:pt x="8287" y="9412"/>
                </a:moveTo>
                <a:lnTo>
                  <a:pt x="8287" y="9412"/>
                </a:lnTo>
                <a:cubicBezTo>
                  <a:pt x="8287" y="7039"/>
                  <a:pt x="8287" y="4685"/>
                  <a:pt x="8287" y="2312"/>
                </a:cubicBezTo>
                <a:cubicBezTo>
                  <a:pt x="8287" y="2271"/>
                  <a:pt x="8287" y="2250"/>
                  <a:pt x="8287" y="2209"/>
                </a:cubicBezTo>
                <a:cubicBezTo>
                  <a:pt x="8287" y="2128"/>
                  <a:pt x="8266" y="2108"/>
                  <a:pt x="8205" y="2148"/>
                </a:cubicBezTo>
                <a:cubicBezTo>
                  <a:pt x="8164" y="2168"/>
                  <a:pt x="8144" y="2189"/>
                  <a:pt x="8103" y="2209"/>
                </a:cubicBezTo>
                <a:cubicBezTo>
                  <a:pt x="7857" y="2353"/>
                  <a:pt x="7632" y="2517"/>
                  <a:pt x="7387" y="2639"/>
                </a:cubicBezTo>
                <a:cubicBezTo>
                  <a:pt x="6773" y="2925"/>
                  <a:pt x="6158" y="3172"/>
                  <a:pt x="5504" y="3355"/>
                </a:cubicBezTo>
                <a:cubicBezTo>
                  <a:pt x="4686" y="3580"/>
                  <a:pt x="3847" y="3723"/>
                  <a:pt x="2988" y="3785"/>
                </a:cubicBezTo>
                <a:cubicBezTo>
                  <a:pt x="2640" y="3806"/>
                  <a:pt x="2292" y="3806"/>
                  <a:pt x="1944" y="3806"/>
                </a:cubicBezTo>
                <a:cubicBezTo>
                  <a:pt x="1842" y="3826"/>
                  <a:pt x="1739" y="3826"/>
                  <a:pt x="1637" y="3867"/>
                </a:cubicBezTo>
                <a:cubicBezTo>
                  <a:pt x="1535" y="3908"/>
                  <a:pt x="1494" y="4030"/>
                  <a:pt x="1535" y="4214"/>
                </a:cubicBezTo>
                <a:cubicBezTo>
                  <a:pt x="1617" y="4665"/>
                  <a:pt x="1719" y="5114"/>
                  <a:pt x="1801" y="5545"/>
                </a:cubicBezTo>
                <a:cubicBezTo>
                  <a:pt x="1923" y="6260"/>
                  <a:pt x="2066" y="6976"/>
                  <a:pt x="2190" y="7694"/>
                </a:cubicBezTo>
                <a:cubicBezTo>
                  <a:pt x="2292" y="8225"/>
                  <a:pt x="2415" y="8777"/>
                  <a:pt x="2517" y="9330"/>
                </a:cubicBezTo>
                <a:cubicBezTo>
                  <a:pt x="2619" y="9923"/>
                  <a:pt x="2701" y="10537"/>
                  <a:pt x="2844" y="11151"/>
                </a:cubicBezTo>
                <a:cubicBezTo>
                  <a:pt x="3069" y="12093"/>
                  <a:pt x="3457" y="12972"/>
                  <a:pt x="4133" y="13688"/>
                </a:cubicBezTo>
                <a:cubicBezTo>
                  <a:pt x="4747" y="14323"/>
                  <a:pt x="5382" y="14936"/>
                  <a:pt x="6118" y="15427"/>
                </a:cubicBezTo>
                <a:cubicBezTo>
                  <a:pt x="6753" y="15878"/>
                  <a:pt x="7408" y="16286"/>
                  <a:pt x="8103" y="16634"/>
                </a:cubicBezTo>
                <a:cubicBezTo>
                  <a:pt x="8287" y="16716"/>
                  <a:pt x="8287" y="16716"/>
                  <a:pt x="8287" y="16512"/>
                </a:cubicBezTo>
                <a:cubicBezTo>
                  <a:pt x="8287" y="14139"/>
                  <a:pt x="8287" y="11786"/>
                  <a:pt x="8287" y="9412"/>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Tree>
    <p:extLst>
      <p:ext uri="{BB962C8B-B14F-4D97-AF65-F5344CB8AC3E}">
        <p14:creationId xmlns:p14="http://schemas.microsoft.com/office/powerpoint/2010/main" val="205665171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8F29A3B-00A4-1B2C-E63F-4870E950E1C5}"/>
              </a:ext>
            </a:extLst>
          </p:cNvPr>
          <p:cNvPicPr>
            <a:picLocks noGrp="1" noChangeAspect="1"/>
          </p:cNvPicPr>
          <p:nvPr>
            <p:ph type="pic" sz="quarter" idx="13"/>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rcRect l="3668" r="32418"/>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chemeClr val="accent6"/>
          </a:solidFill>
        </p:spPr>
      </p:pic>
      <p:sp>
        <p:nvSpPr>
          <p:cNvPr id="3" name="Slide Number Placeholder 2">
            <a:extLst>
              <a:ext uri="{FF2B5EF4-FFF2-40B4-BE49-F238E27FC236}">
                <a16:creationId xmlns:a16="http://schemas.microsoft.com/office/drawing/2014/main" id="{69DC4AF7-61FF-DAF5-984A-13660947828D}"/>
              </a:ext>
            </a:extLst>
          </p:cNvPr>
          <p:cNvSpPr>
            <a:spLocks noGrp="1"/>
          </p:cNvSpPr>
          <p:nvPr>
            <p:ph type="sldNum" sz="quarter" idx="12"/>
          </p:nvPr>
        </p:nvSpPr>
        <p:spPr/>
        <p:txBody>
          <a:bodyPr/>
          <a:lstStyle/>
          <a:p>
            <a:fld id="{B2DC25EE-239B-4C5F-AAD1-255A7D5F1EE2}" type="slidenum">
              <a:rPr lang="en-US" smtClean="0"/>
              <a:pPr/>
              <a:t>15</a:t>
            </a:fld>
            <a:endParaRPr lang="en-US" dirty="0">
              <a:solidFill>
                <a:schemeClr val="accent3"/>
              </a:solidFill>
            </a:endParaRPr>
          </a:p>
        </p:txBody>
      </p:sp>
      <p:sp>
        <p:nvSpPr>
          <p:cNvPr id="13" name="Title 12">
            <a:extLst>
              <a:ext uri="{FF2B5EF4-FFF2-40B4-BE49-F238E27FC236}">
                <a16:creationId xmlns:a16="http://schemas.microsoft.com/office/drawing/2014/main" id="{1BB25C5B-C2AC-B714-FB07-6BC1304BC121}"/>
              </a:ext>
            </a:extLst>
          </p:cNvPr>
          <p:cNvSpPr>
            <a:spLocks noGrp="1"/>
          </p:cNvSpPr>
          <p:nvPr>
            <p:ph type="title"/>
          </p:nvPr>
        </p:nvSpPr>
        <p:spPr>
          <a:xfrm>
            <a:off x="6813756" y="2827317"/>
            <a:ext cx="5243986" cy="2236946"/>
          </a:xfrm>
        </p:spPr>
        <p:txBody>
          <a:bodyPr>
            <a:normAutofit/>
          </a:bodyPr>
          <a:lstStyle/>
          <a:p>
            <a:r>
              <a:rPr lang="en-US" sz="4000" b="1" dirty="0">
                <a:latin typeface="Arial"/>
                <a:ea typeface="Calibri"/>
                <a:cs typeface="Arial"/>
              </a:rPr>
              <a:t>Activity</a:t>
            </a:r>
            <a:br>
              <a:rPr lang="en-US" sz="4000" dirty="0">
                <a:latin typeface="Arial"/>
                <a:ea typeface="Calibri"/>
                <a:cs typeface="Arial"/>
              </a:rPr>
            </a:br>
            <a:r>
              <a:rPr lang="en-US" sz="4000" dirty="0">
                <a:latin typeface="Arial"/>
                <a:ea typeface="Calibri"/>
                <a:cs typeface="Arial"/>
              </a:rPr>
              <a:t>AML/CTF myths: busted or believable?</a:t>
            </a:r>
            <a:endParaRPr lang="en-AU" sz="4000" dirty="0">
              <a:latin typeface="Arial"/>
              <a:ea typeface="Calibri"/>
              <a:cs typeface="Arial"/>
            </a:endParaRPr>
          </a:p>
        </p:txBody>
      </p:sp>
    </p:spTree>
    <p:extLst>
      <p:ext uri="{BB962C8B-B14F-4D97-AF65-F5344CB8AC3E}">
        <p14:creationId xmlns:p14="http://schemas.microsoft.com/office/powerpoint/2010/main" val="2118118620"/>
      </p:ext>
    </p:extLst>
  </p:cSld>
  <p:clrMapOvr>
    <a:masterClrMapping/>
  </p:clrMapOvr>
  <p:transition spd="slow">
    <p:push/>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CFAE9-398A-D375-00FB-91BCC856D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E8A6C-BD70-F365-4AD0-5BE7B67300DC}"/>
              </a:ext>
            </a:extLst>
          </p:cNvPr>
          <p:cNvSpPr>
            <a:spLocks noGrp="1"/>
          </p:cNvSpPr>
          <p:nvPr>
            <p:ph type="ctrTitle"/>
          </p:nvPr>
        </p:nvSpPr>
        <p:spPr>
          <a:xfrm>
            <a:off x="1204212" y="729868"/>
            <a:ext cx="9438199" cy="890545"/>
          </a:xfrm>
        </p:spPr>
        <p:txBody>
          <a:bodyPr>
            <a:normAutofit/>
          </a:bodyPr>
          <a:lstStyle/>
          <a:p>
            <a:r>
              <a:rPr lang="en-AU" sz="4000" dirty="0"/>
              <a:t>Example</a:t>
            </a:r>
          </a:p>
        </p:txBody>
      </p:sp>
      <p:sp>
        <p:nvSpPr>
          <p:cNvPr id="4" name="Slide Number Placeholder 3">
            <a:extLst>
              <a:ext uri="{FF2B5EF4-FFF2-40B4-BE49-F238E27FC236}">
                <a16:creationId xmlns:a16="http://schemas.microsoft.com/office/drawing/2014/main" id="{ED0C2C4C-891D-5D89-ED1B-27E2A1E6A22C}"/>
              </a:ext>
            </a:extLst>
          </p:cNvPr>
          <p:cNvSpPr>
            <a:spLocks noGrp="1"/>
          </p:cNvSpPr>
          <p:nvPr>
            <p:ph type="sldNum" sz="quarter" idx="12"/>
          </p:nvPr>
        </p:nvSpPr>
        <p:spPr/>
        <p:txBody>
          <a:bodyPr/>
          <a:lstStyle/>
          <a:p>
            <a:fld id="{B2DC25EE-239B-4C5F-AAD1-255A7D5F1EE2}" type="slidenum">
              <a:rPr lang="en-US" smtClean="0"/>
              <a:t>150</a:t>
            </a:fld>
            <a:endParaRPr lang="en-US" dirty="0"/>
          </a:p>
        </p:txBody>
      </p:sp>
      <p:sp>
        <p:nvSpPr>
          <p:cNvPr id="8" name="Rounded Rectangle 20">
            <a:extLst>
              <a:ext uri="{FF2B5EF4-FFF2-40B4-BE49-F238E27FC236}">
                <a16:creationId xmlns:a16="http://schemas.microsoft.com/office/drawing/2014/main" id="{5DF52164-30D9-3336-DDE3-2E155B64440C}"/>
              </a:ext>
            </a:extLst>
          </p:cNvPr>
          <p:cNvSpPr/>
          <p:nvPr/>
        </p:nvSpPr>
        <p:spPr>
          <a:xfrm>
            <a:off x="1791313" y="1904796"/>
            <a:ext cx="9092776" cy="1289715"/>
          </a:xfrm>
          <a:prstGeom prst="roundRect">
            <a:avLst/>
          </a:prstGeom>
          <a:solidFill>
            <a:srgbClr val="007A7C">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r>
              <a:rPr lang="en-AU" sz="2200" dirty="0">
                <a:latin typeface="Calibri"/>
                <a:ea typeface="Calibri"/>
                <a:cs typeface="Calibri"/>
              </a:rPr>
              <a:t>During a transaction you notice some things don’t add up in the deal. You review the customer risk rating which increases from low to high and you need to request more information as part of enhanced CDD.</a:t>
            </a:r>
          </a:p>
        </p:txBody>
      </p:sp>
      <p:sp>
        <p:nvSpPr>
          <p:cNvPr id="10" name="Rounded Rectangle 16">
            <a:extLst>
              <a:ext uri="{FF2B5EF4-FFF2-40B4-BE49-F238E27FC236}">
                <a16:creationId xmlns:a16="http://schemas.microsoft.com/office/drawing/2014/main" id="{86649CEE-24CE-C35A-5357-86076FE0C608}"/>
              </a:ext>
            </a:extLst>
          </p:cNvPr>
          <p:cNvSpPr/>
          <p:nvPr/>
        </p:nvSpPr>
        <p:spPr>
          <a:xfrm>
            <a:off x="1791313" y="3310516"/>
            <a:ext cx="4452538" cy="2477069"/>
          </a:xfrm>
          <a:prstGeom prst="roundRect">
            <a:avLst/>
          </a:prstGeom>
          <a:noFill/>
          <a:ln>
            <a:solidFill>
              <a:srgbClr val="C00000">
                <a:alpha val="4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dirty="0">
              <a:solidFill>
                <a:schemeClr val="tx1"/>
              </a:solidFill>
            </a:endParaRPr>
          </a:p>
          <a:p>
            <a:endParaRPr lang="en-AU" sz="1600" dirty="0"/>
          </a:p>
        </p:txBody>
      </p:sp>
      <p:sp>
        <p:nvSpPr>
          <p:cNvPr id="12" name="TextBox 11">
            <a:extLst>
              <a:ext uri="{FF2B5EF4-FFF2-40B4-BE49-F238E27FC236}">
                <a16:creationId xmlns:a16="http://schemas.microsoft.com/office/drawing/2014/main" id="{53B1535D-634E-87F0-6587-24E57034DBDF}"/>
              </a:ext>
            </a:extLst>
          </p:cNvPr>
          <p:cNvSpPr txBox="1"/>
          <p:nvPr/>
        </p:nvSpPr>
        <p:spPr>
          <a:xfrm>
            <a:off x="1915805" y="3555231"/>
            <a:ext cx="4328046" cy="2003112"/>
          </a:xfrm>
          <a:prstGeom prst="rect">
            <a:avLst/>
          </a:prstGeom>
          <a:noFill/>
        </p:spPr>
        <p:txBody>
          <a:bodyPr wrap="square">
            <a:spAutoFit/>
          </a:bodyPr>
          <a:lstStyle/>
          <a:p>
            <a:pPr marL="0" indent="0">
              <a:spcBef>
                <a:spcPts val="500"/>
              </a:spcBef>
              <a:buNone/>
            </a:pPr>
            <a:r>
              <a:rPr lang="en-AU" sz="2000" b="1" dirty="0">
                <a:latin typeface="Calibri"/>
                <a:ea typeface="Calibri"/>
                <a:cs typeface="Calibri"/>
              </a:rPr>
              <a:t>Don’t say</a:t>
            </a:r>
          </a:p>
          <a:p>
            <a:pPr marL="0" indent="0">
              <a:spcBef>
                <a:spcPts val="500"/>
              </a:spcBef>
              <a:buNone/>
            </a:pPr>
            <a:r>
              <a:rPr lang="en-AU" sz="2000" i="1" dirty="0">
                <a:latin typeface="Calibri"/>
                <a:ea typeface="Calibri"/>
                <a:cs typeface="Calibri"/>
              </a:rPr>
              <a:t>I noticed something suspicious about this arrangement, so we need to do some extra checks to make sure you are legit and whether I need to report you to AUSTRAC.</a:t>
            </a:r>
          </a:p>
        </p:txBody>
      </p:sp>
      <p:sp>
        <p:nvSpPr>
          <p:cNvPr id="16" name="Rounded Rectangle 16">
            <a:extLst>
              <a:ext uri="{FF2B5EF4-FFF2-40B4-BE49-F238E27FC236}">
                <a16:creationId xmlns:a16="http://schemas.microsoft.com/office/drawing/2014/main" id="{EA704E2B-FCC9-A26F-57A9-75EC8BA6B037}"/>
              </a:ext>
            </a:extLst>
          </p:cNvPr>
          <p:cNvSpPr/>
          <p:nvPr/>
        </p:nvSpPr>
        <p:spPr>
          <a:xfrm>
            <a:off x="6431551" y="3310515"/>
            <a:ext cx="4452538" cy="2477069"/>
          </a:xfrm>
          <a:prstGeom prst="roundRect">
            <a:avLst/>
          </a:prstGeom>
          <a:noFill/>
          <a:ln>
            <a:solidFill>
              <a:srgbClr val="007A7C">
                <a:alpha val="4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dirty="0">
              <a:solidFill>
                <a:schemeClr val="tx1"/>
              </a:solidFill>
            </a:endParaRPr>
          </a:p>
          <a:p>
            <a:endParaRPr lang="en-AU" sz="1600" dirty="0"/>
          </a:p>
        </p:txBody>
      </p:sp>
      <p:sp>
        <p:nvSpPr>
          <p:cNvPr id="18" name="TextBox 17">
            <a:extLst>
              <a:ext uri="{FF2B5EF4-FFF2-40B4-BE49-F238E27FC236}">
                <a16:creationId xmlns:a16="http://schemas.microsoft.com/office/drawing/2014/main" id="{F28CF5AE-725C-F84A-5178-D2AAAF583F65}"/>
              </a:ext>
            </a:extLst>
          </p:cNvPr>
          <p:cNvSpPr txBox="1"/>
          <p:nvPr/>
        </p:nvSpPr>
        <p:spPr>
          <a:xfrm>
            <a:off x="6510412" y="3555231"/>
            <a:ext cx="4121194" cy="1695336"/>
          </a:xfrm>
          <a:prstGeom prst="rect">
            <a:avLst/>
          </a:prstGeom>
          <a:noFill/>
        </p:spPr>
        <p:txBody>
          <a:bodyPr wrap="square">
            <a:spAutoFit/>
          </a:bodyPr>
          <a:lstStyle/>
          <a:p>
            <a:pPr marL="0" indent="0">
              <a:spcBef>
                <a:spcPts val="500"/>
              </a:spcBef>
              <a:buNone/>
            </a:pPr>
            <a:r>
              <a:rPr lang="en-AU" sz="2000" b="1" dirty="0">
                <a:latin typeface="Calibri"/>
                <a:ea typeface="Calibri"/>
                <a:cs typeface="Calibri"/>
              </a:rPr>
              <a:t>Do say</a:t>
            </a:r>
          </a:p>
          <a:p>
            <a:pPr marL="0" indent="0">
              <a:spcBef>
                <a:spcPts val="500"/>
              </a:spcBef>
              <a:buNone/>
            </a:pPr>
            <a:r>
              <a:rPr lang="en-AU" sz="2000" i="1" dirty="0">
                <a:latin typeface="Calibri"/>
                <a:ea typeface="Calibri"/>
                <a:cs typeface="Calibri"/>
              </a:rPr>
              <a:t>Based on the information provided, we need to complete some additional verification steps as part of our standard AML/CTF process.</a:t>
            </a:r>
          </a:p>
        </p:txBody>
      </p:sp>
    </p:spTree>
    <p:extLst>
      <p:ext uri="{BB962C8B-B14F-4D97-AF65-F5344CB8AC3E}">
        <p14:creationId xmlns:p14="http://schemas.microsoft.com/office/powerpoint/2010/main" val="1824872256"/>
      </p:ext>
    </p:extLst>
  </p:cSld>
  <p:clrMapOvr>
    <a:masterClrMapping/>
  </p:clrMapOvr>
  <p:transition spd="slow">
    <p:push/>
  </p:transition>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Businessman looking at tablet">
            <a:extLst>
              <a:ext uri="{FF2B5EF4-FFF2-40B4-BE49-F238E27FC236}">
                <a16:creationId xmlns:a16="http://schemas.microsoft.com/office/drawing/2014/main" id="{7864FA61-D709-B349-ED2D-95AB6FC986C7}"/>
              </a:ext>
            </a:extLst>
          </p:cNvPr>
          <p:cNvPicPr>
            <a:picLocks noGrp="1" noChangeAspect="1"/>
          </p:cNvPicPr>
          <p:nvPr>
            <p:ph type="pic" idx="13"/>
          </p:nvPr>
        </p:nvPicPr>
        <p:blipFill>
          <a:blip r:embed="rId3"/>
          <a:srcRect l="14889" r="14889"/>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2" name="Title 1">
            <a:extLst>
              <a:ext uri="{FF2B5EF4-FFF2-40B4-BE49-F238E27FC236}">
                <a16:creationId xmlns:a16="http://schemas.microsoft.com/office/drawing/2014/main" id="{B9B6DCCC-8D2E-071E-460B-B44D86302DF3}"/>
              </a:ext>
            </a:extLst>
          </p:cNvPr>
          <p:cNvSpPr>
            <a:spLocks noGrp="1"/>
          </p:cNvSpPr>
          <p:nvPr>
            <p:ph type="title"/>
          </p:nvPr>
        </p:nvSpPr>
        <p:spPr>
          <a:xfrm>
            <a:off x="541663" y="341360"/>
            <a:ext cx="5740191" cy="1277109"/>
          </a:xfrm>
        </p:spPr>
        <p:txBody>
          <a:bodyPr anchor="b">
            <a:noAutofit/>
          </a:bodyPr>
          <a:lstStyle/>
          <a:p>
            <a:r>
              <a:rPr lang="en-AU" sz="4000" dirty="0"/>
              <a:t>Why ‘tipping off’ matters</a:t>
            </a:r>
          </a:p>
        </p:txBody>
      </p:sp>
      <p:sp>
        <p:nvSpPr>
          <p:cNvPr id="3" name="Content Placeholder 2">
            <a:extLst>
              <a:ext uri="{FF2B5EF4-FFF2-40B4-BE49-F238E27FC236}">
                <a16:creationId xmlns:a16="http://schemas.microsoft.com/office/drawing/2014/main" id="{2252793C-79F7-3E59-11ED-4A6E57F6D42A}"/>
              </a:ext>
            </a:extLst>
          </p:cNvPr>
          <p:cNvSpPr>
            <a:spLocks noGrp="1"/>
          </p:cNvSpPr>
          <p:nvPr>
            <p:ph sz="half" idx="1"/>
          </p:nvPr>
        </p:nvSpPr>
        <p:spPr>
          <a:xfrm>
            <a:off x="541663" y="1959829"/>
            <a:ext cx="4252973" cy="3572207"/>
          </a:xfrm>
        </p:spPr>
        <p:txBody>
          <a:bodyPr anchor="t">
            <a:normAutofit/>
          </a:bodyPr>
          <a:lstStyle/>
          <a:p>
            <a:pPr marL="0" indent="0">
              <a:spcBef>
                <a:spcPts val="500"/>
              </a:spcBef>
              <a:buNone/>
            </a:pPr>
            <a:r>
              <a:rPr lang="en-AU" sz="2000" dirty="0">
                <a:latin typeface="Calibri"/>
                <a:ea typeface="Calibri"/>
                <a:cs typeface="Calibri"/>
              </a:rPr>
              <a:t>If someone becomes aware they may be under suspicion, they may:</a:t>
            </a:r>
            <a:endParaRPr lang="en-US" sz="2000" dirty="0">
              <a:latin typeface="Calibri"/>
              <a:ea typeface="Calibri"/>
              <a:cs typeface="Calibri"/>
            </a:endParaRPr>
          </a:p>
          <a:p>
            <a:pPr marL="514350" indent="-285750">
              <a:spcBef>
                <a:spcPts val="500"/>
              </a:spcBef>
            </a:pPr>
            <a:r>
              <a:rPr lang="en-AU" sz="2000" dirty="0">
                <a:latin typeface="Calibri"/>
                <a:ea typeface="Calibri"/>
                <a:cs typeface="Calibri"/>
              </a:rPr>
              <a:t>move or hide funds</a:t>
            </a:r>
          </a:p>
          <a:p>
            <a:pPr marL="514350" indent="-285750">
              <a:spcBef>
                <a:spcPts val="500"/>
              </a:spcBef>
            </a:pPr>
            <a:r>
              <a:rPr lang="en-AU" sz="2000" dirty="0">
                <a:latin typeface="Calibri"/>
                <a:ea typeface="Calibri"/>
                <a:cs typeface="Calibri"/>
              </a:rPr>
              <a:t>destroy evidence</a:t>
            </a:r>
          </a:p>
          <a:p>
            <a:pPr marL="514350" indent="-285750">
              <a:spcBef>
                <a:spcPts val="500"/>
              </a:spcBef>
            </a:pPr>
            <a:r>
              <a:rPr lang="en-AU" sz="2000" dirty="0">
                <a:latin typeface="Calibri"/>
                <a:ea typeface="Calibri"/>
                <a:cs typeface="Calibri"/>
              </a:rPr>
              <a:t>change behaviour</a:t>
            </a:r>
          </a:p>
          <a:p>
            <a:pPr marL="514350" indent="-285750">
              <a:spcBef>
                <a:spcPts val="500"/>
              </a:spcBef>
            </a:pPr>
            <a:r>
              <a:rPr lang="en-AU" sz="2000" dirty="0">
                <a:latin typeface="Calibri"/>
                <a:ea typeface="Calibri"/>
                <a:cs typeface="Calibri"/>
              </a:rPr>
              <a:t>warn other people involved.</a:t>
            </a:r>
          </a:p>
          <a:p>
            <a:pPr marL="0" indent="0">
              <a:spcBef>
                <a:spcPts val="500"/>
              </a:spcBef>
              <a:buNone/>
            </a:pPr>
            <a:endParaRPr lang="en-AU" sz="2000" dirty="0"/>
          </a:p>
          <a:p>
            <a:pPr marL="0" indent="0">
              <a:spcBef>
                <a:spcPts val="500"/>
              </a:spcBef>
              <a:buNone/>
            </a:pPr>
            <a:r>
              <a:rPr lang="en-AU" sz="2000" dirty="0">
                <a:latin typeface="Calibri"/>
                <a:ea typeface="Calibri"/>
                <a:cs typeface="Calibri"/>
              </a:rPr>
              <a:t>This can prejudice investigations and make financial crime harder to detect.</a:t>
            </a:r>
          </a:p>
        </p:txBody>
      </p:sp>
    </p:spTree>
    <p:extLst>
      <p:ext uri="{BB962C8B-B14F-4D97-AF65-F5344CB8AC3E}">
        <p14:creationId xmlns:p14="http://schemas.microsoft.com/office/powerpoint/2010/main" val="527252519"/>
      </p:ext>
    </p:extLst>
  </p:cSld>
  <p:clrMapOvr>
    <a:masterClrMapping/>
  </p:clrMapOvr>
  <p:transition spd="slow">
    <p:push/>
  </p:transition>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B3959E-FD89-5569-E776-7BB9558FB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E0E37-5417-A0A3-F183-F39B32B50127}"/>
              </a:ext>
            </a:extLst>
          </p:cNvPr>
          <p:cNvSpPr>
            <a:spLocks noGrp="1"/>
          </p:cNvSpPr>
          <p:nvPr>
            <p:ph type="title"/>
          </p:nvPr>
        </p:nvSpPr>
        <p:spPr>
          <a:xfrm>
            <a:off x="504046" y="679004"/>
            <a:ext cx="10168128" cy="1179576"/>
          </a:xfrm>
        </p:spPr>
        <p:txBody>
          <a:bodyPr anchor="ctr">
            <a:noAutofit/>
          </a:bodyPr>
          <a:lstStyle/>
          <a:p>
            <a:r>
              <a:rPr lang="en-AU" dirty="0">
                <a:latin typeface="Arial"/>
                <a:cs typeface="Arial"/>
              </a:rPr>
              <a:t>Managing sensitive situations</a:t>
            </a:r>
          </a:p>
        </p:txBody>
      </p:sp>
      <p:sp>
        <p:nvSpPr>
          <p:cNvPr id="3" name="Content Placeholder 2">
            <a:extLst>
              <a:ext uri="{FF2B5EF4-FFF2-40B4-BE49-F238E27FC236}">
                <a16:creationId xmlns:a16="http://schemas.microsoft.com/office/drawing/2014/main" id="{285052B3-654C-3992-8CBB-252258486AB1}"/>
              </a:ext>
            </a:extLst>
          </p:cNvPr>
          <p:cNvSpPr>
            <a:spLocks noGrp="1"/>
          </p:cNvSpPr>
          <p:nvPr>
            <p:ph sz="half" idx="1"/>
          </p:nvPr>
        </p:nvSpPr>
        <p:spPr>
          <a:xfrm>
            <a:off x="564290" y="1626780"/>
            <a:ext cx="4937760" cy="428971"/>
          </a:xfrm>
        </p:spPr>
        <p:txBody>
          <a:bodyPr anchor="t">
            <a:normAutofit/>
          </a:bodyPr>
          <a:lstStyle/>
          <a:p>
            <a:pPr marL="0" indent="0">
              <a:spcBef>
                <a:spcPts val="500"/>
              </a:spcBef>
              <a:buNone/>
            </a:pPr>
            <a:r>
              <a:rPr lang="en-AU" sz="2000" dirty="0">
                <a:latin typeface="Calibri"/>
                <a:ea typeface="Calibri"/>
                <a:cs typeface="Calibri"/>
              </a:rPr>
              <a:t>If additional checks are required:</a:t>
            </a:r>
            <a:endParaRPr lang="en-US" dirty="0"/>
          </a:p>
          <a:p>
            <a:endParaRPr lang="en-AU" sz="1700" dirty="0"/>
          </a:p>
        </p:txBody>
      </p:sp>
      <p:sp>
        <p:nvSpPr>
          <p:cNvPr id="4" name="Slide Number Placeholder 3">
            <a:extLst>
              <a:ext uri="{FF2B5EF4-FFF2-40B4-BE49-F238E27FC236}">
                <a16:creationId xmlns:a16="http://schemas.microsoft.com/office/drawing/2014/main" id="{9A12A7D5-231E-A43E-65FC-03D10A3EF5A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152</a:t>
            </a:fld>
            <a:endParaRPr lang="en-US" dirty="0">
              <a:solidFill>
                <a:srgbClr val="FFFFFF"/>
              </a:solidFill>
            </a:endParaRPr>
          </a:p>
        </p:txBody>
      </p:sp>
      <p:sp>
        <p:nvSpPr>
          <p:cNvPr id="5" name="Slide Number Placeholder 4">
            <a:extLst>
              <a:ext uri="{FF2B5EF4-FFF2-40B4-BE49-F238E27FC236}">
                <a16:creationId xmlns:a16="http://schemas.microsoft.com/office/drawing/2014/main" id="{B819FA2D-B37C-D3A2-F4FE-38292DBC7FBA}"/>
              </a:ext>
            </a:extLst>
          </p:cNvPr>
          <p:cNvSpPr txBox="1">
            <a:spLocks/>
          </p:cNvSpPr>
          <p:nvPr/>
        </p:nvSpPr>
        <p:spPr>
          <a:xfrm>
            <a:off x="9066276" y="6327775"/>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accent3"/>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2DC25EE-239B-4C5F-AAD1-255A7D5F1EE2}" type="slidenum">
              <a:rPr lang="en-US" smtClean="0"/>
              <a:pPr/>
              <a:t>152</a:t>
            </a:fld>
            <a:endParaRPr lang="en-US" dirty="0"/>
          </a:p>
        </p:txBody>
      </p:sp>
      <p:grpSp>
        <p:nvGrpSpPr>
          <p:cNvPr id="46" name="Group 45">
            <a:extLst>
              <a:ext uri="{FF2B5EF4-FFF2-40B4-BE49-F238E27FC236}">
                <a16:creationId xmlns:a16="http://schemas.microsoft.com/office/drawing/2014/main" id="{0BCD0F77-2069-6CFC-D847-D8D7D56F3077}"/>
              </a:ext>
            </a:extLst>
          </p:cNvPr>
          <p:cNvGrpSpPr/>
          <p:nvPr/>
        </p:nvGrpSpPr>
        <p:grpSpPr>
          <a:xfrm>
            <a:off x="1519825" y="2151565"/>
            <a:ext cx="9152349" cy="3091612"/>
            <a:chOff x="1197413" y="2062227"/>
            <a:chExt cx="9152349" cy="3091612"/>
          </a:xfrm>
        </p:grpSpPr>
        <p:grpSp>
          <p:nvGrpSpPr>
            <p:cNvPr id="6" name="Group 5">
              <a:extLst>
                <a:ext uri="{FF2B5EF4-FFF2-40B4-BE49-F238E27FC236}">
                  <a16:creationId xmlns:a16="http://schemas.microsoft.com/office/drawing/2014/main" id="{40AD9850-9858-1EC4-0A96-74035D911B52}"/>
                </a:ext>
              </a:extLst>
            </p:cNvPr>
            <p:cNvGrpSpPr/>
            <p:nvPr/>
          </p:nvGrpSpPr>
          <p:grpSpPr>
            <a:xfrm>
              <a:off x="1197413" y="2062227"/>
              <a:ext cx="9152349" cy="3091612"/>
              <a:chOff x="1029502" y="2374158"/>
              <a:chExt cx="8077556" cy="2535979"/>
            </a:xfrm>
          </p:grpSpPr>
          <p:sp>
            <p:nvSpPr>
              <p:cNvPr id="7" name="Rectangle: Rounded Corners 6">
                <a:extLst>
                  <a:ext uri="{FF2B5EF4-FFF2-40B4-BE49-F238E27FC236}">
                    <a16:creationId xmlns:a16="http://schemas.microsoft.com/office/drawing/2014/main" id="{30E089EB-1C73-BA3D-56AC-AD3000836431}"/>
                  </a:ext>
                </a:extLst>
              </p:cNvPr>
              <p:cNvSpPr/>
              <p:nvPr/>
            </p:nvSpPr>
            <p:spPr>
              <a:xfrm>
                <a:off x="1029502" y="2374158"/>
                <a:ext cx="1926000" cy="2518437"/>
              </a:xfrm>
              <a:prstGeom prst="roundRect">
                <a:avLst/>
              </a:prstGeom>
              <a:solidFill>
                <a:srgbClr val="007A7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180000" rtlCol="0" anchor="b" anchorCtr="0"/>
              <a:lstStyle/>
              <a:p>
                <a:pPr algn="ctr"/>
                <a:endParaRPr lang="en-AU" sz="2000" b="1" noProof="0" dirty="0"/>
              </a:p>
              <a:p>
                <a:pPr algn="ctr"/>
                <a:endParaRPr lang="en-AU" sz="2000" b="1" noProof="0" dirty="0"/>
              </a:p>
              <a:p>
                <a:pPr algn="ctr"/>
                <a:r>
                  <a:rPr lang="en-AU" sz="2000" noProof="0" dirty="0">
                    <a:latin typeface="Calibri" panose="020F0502020204030204" pitchFamily="34" charset="0"/>
                    <a:ea typeface="Calibri" panose="020F0502020204030204" pitchFamily="34" charset="0"/>
                    <a:cs typeface="Calibri" panose="020F0502020204030204" pitchFamily="34" charset="0"/>
                  </a:rPr>
                  <a:t>Stay calm and professional</a:t>
                </a:r>
                <a:endParaRPr lang="en-AU" sz="16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71317897-28AA-7EB9-1361-E5166545AC15}"/>
                  </a:ext>
                </a:extLst>
              </p:cNvPr>
              <p:cNvSpPr/>
              <p:nvPr/>
            </p:nvSpPr>
            <p:spPr>
              <a:xfrm>
                <a:off x="3084941" y="2391699"/>
                <a:ext cx="1926000" cy="2518438"/>
              </a:xfrm>
              <a:prstGeom prst="roundRect">
                <a:avLst/>
              </a:prstGeom>
              <a:solidFill>
                <a:srgbClr val="39959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180000" rtlCol="0" anchor="b" anchorCtr="0"/>
              <a:lstStyle/>
              <a:p>
                <a:pPr algn="ctr"/>
                <a:r>
                  <a:rPr lang="en-AU" sz="2000" dirty="0">
                    <a:latin typeface="Calibri" panose="020F0502020204030204" pitchFamily="34" charset="0"/>
                    <a:ea typeface="Calibri" panose="020F0502020204030204" pitchFamily="34" charset="0"/>
                    <a:cs typeface="Calibri" panose="020F0502020204030204" pitchFamily="34" charset="0"/>
                  </a:rPr>
                  <a:t>Avoid emotional or accusatory language</a:t>
                </a:r>
              </a:p>
            </p:txBody>
          </p:sp>
          <p:sp>
            <p:nvSpPr>
              <p:cNvPr id="11" name="Rectangle: Rounded Corners 10">
                <a:extLst>
                  <a:ext uri="{FF2B5EF4-FFF2-40B4-BE49-F238E27FC236}">
                    <a16:creationId xmlns:a16="http://schemas.microsoft.com/office/drawing/2014/main" id="{479DC110-9E0D-3B0C-4949-381F05ACEAF7}"/>
                  </a:ext>
                </a:extLst>
              </p:cNvPr>
              <p:cNvSpPr/>
              <p:nvPr/>
            </p:nvSpPr>
            <p:spPr>
              <a:xfrm>
                <a:off x="7181058" y="2391699"/>
                <a:ext cx="1926000" cy="2518438"/>
              </a:xfrm>
              <a:prstGeom prst="roundRect">
                <a:avLst/>
              </a:prstGeom>
              <a:solidFill>
                <a:srgbClr val="007A7C">
                  <a:alpha val="2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432000" rtlCol="0" anchor="b" anchorCtr="0"/>
              <a:lstStyle/>
              <a:p>
                <a:pPr algn="ctr"/>
                <a:endParaRPr lang="en-AU" sz="1600" b="1" dirty="0"/>
              </a:p>
              <a:p>
                <a:pPr algn="ctr"/>
                <a:endParaRPr lang="en-AU" sz="1600" b="1" dirty="0"/>
              </a:p>
              <a:p>
                <a:pPr algn="ctr"/>
                <a:endParaRPr lang="en-AU" sz="1600" b="1" dirty="0"/>
              </a:p>
              <a:p>
                <a:pPr algn="ctr"/>
                <a:endParaRPr lang="en-AU" sz="1600" b="1" dirty="0"/>
              </a:p>
              <a:p>
                <a:pPr algn="ctr"/>
                <a:endParaRPr lang="en-AU" sz="1600" b="1" dirty="0"/>
              </a:p>
              <a:p>
                <a:pPr algn="ctr"/>
                <a:endParaRPr lang="en-AU" sz="1600" b="1" dirty="0"/>
              </a:p>
              <a:p>
                <a:pPr algn="ctr"/>
                <a:r>
                  <a:rPr lang="en-AU" sz="2000" dirty="0">
                    <a:solidFill>
                      <a:srgbClr val="007A7C"/>
                    </a:solidFill>
                    <a:latin typeface="Calibri" panose="020F0502020204030204" pitchFamily="34" charset="0"/>
                    <a:ea typeface="Calibri" panose="020F0502020204030204" pitchFamily="34" charset="0"/>
                    <a:cs typeface="Calibri" panose="020F0502020204030204" pitchFamily="34" charset="0"/>
                  </a:rPr>
                  <a:t>Focus on process not judgement</a:t>
                </a:r>
              </a:p>
            </p:txBody>
          </p:sp>
          <p:sp>
            <p:nvSpPr>
              <p:cNvPr id="12" name="Rectangle: Rounded Corners 11">
                <a:extLst>
                  <a:ext uri="{FF2B5EF4-FFF2-40B4-BE49-F238E27FC236}">
                    <a16:creationId xmlns:a16="http://schemas.microsoft.com/office/drawing/2014/main" id="{4AA65B78-E20A-4501-DD78-CCD8020185FD}"/>
                  </a:ext>
                </a:extLst>
              </p:cNvPr>
              <p:cNvSpPr/>
              <p:nvPr/>
            </p:nvSpPr>
            <p:spPr>
              <a:xfrm>
                <a:off x="5133000" y="2391699"/>
                <a:ext cx="1926000" cy="2518438"/>
              </a:xfrm>
              <a:prstGeom prst="roundRect">
                <a:avLst/>
              </a:prstGeom>
              <a:solidFill>
                <a:srgbClr val="007A7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180000" rtlCol="0" anchor="b" anchorCtr="0"/>
              <a:lstStyle/>
              <a:p>
                <a:pPr algn="ctr"/>
                <a:r>
                  <a:rPr lang="en-AU" sz="2000" dirty="0">
                    <a:latin typeface="Calibri" panose="020F0502020204030204" pitchFamily="34" charset="0"/>
                    <a:ea typeface="Calibri" panose="020F0502020204030204" pitchFamily="34" charset="0"/>
                    <a:cs typeface="Calibri" panose="020F0502020204030204" pitchFamily="34" charset="0"/>
                  </a:rPr>
                  <a:t>Keep explanations simple</a:t>
                </a:r>
              </a:p>
            </p:txBody>
          </p:sp>
          <p:sp>
            <p:nvSpPr>
              <p:cNvPr id="16" name="Freeform 1">
                <a:extLst>
                  <a:ext uri="{FF2B5EF4-FFF2-40B4-BE49-F238E27FC236}">
                    <a16:creationId xmlns:a16="http://schemas.microsoft.com/office/drawing/2014/main" id="{3ADA0F97-CF59-C7FE-B260-504E6EAC3002}"/>
                  </a:ext>
                </a:extLst>
              </p:cNvPr>
              <p:cNvSpPr>
                <a:spLocks noChangeAspect="1" noChangeArrowheads="1"/>
              </p:cNvSpPr>
              <p:nvPr/>
            </p:nvSpPr>
            <p:spPr bwMode="auto">
              <a:xfrm>
                <a:off x="7688805" y="2728686"/>
                <a:ext cx="910507" cy="908398"/>
              </a:xfrm>
              <a:custGeom>
                <a:avLst/>
                <a:gdLst>
                  <a:gd name="T0" fmla="*/ 312 w 19041"/>
                  <a:gd name="T1" fmla="*/ 18998 h 18999"/>
                  <a:gd name="T2" fmla="*/ 644 w 19041"/>
                  <a:gd name="T3" fmla="*/ 17400 h 18999"/>
                  <a:gd name="T4" fmla="*/ 2554 w 19041"/>
                  <a:gd name="T5" fmla="*/ 1122 h 18999"/>
                  <a:gd name="T6" fmla="*/ 11150 w 19041"/>
                  <a:gd name="T7" fmla="*/ 1266 h 18999"/>
                  <a:gd name="T8" fmla="*/ 12852 w 19041"/>
                  <a:gd name="T9" fmla="*/ 17711 h 18999"/>
                  <a:gd name="T10" fmla="*/ 16901 w 19041"/>
                  <a:gd name="T11" fmla="*/ 16465 h 18999"/>
                  <a:gd name="T12" fmla="*/ 13475 w 19041"/>
                  <a:gd name="T13" fmla="*/ 15842 h 18999"/>
                  <a:gd name="T14" fmla="*/ 17088 w 19041"/>
                  <a:gd name="T15" fmla="*/ 14388 h 18999"/>
                  <a:gd name="T16" fmla="*/ 13330 w 19041"/>
                  <a:gd name="T17" fmla="*/ 13786 h 18999"/>
                  <a:gd name="T18" fmla="*/ 17088 w 19041"/>
                  <a:gd name="T19" fmla="*/ 12167 h 18999"/>
                  <a:gd name="T20" fmla="*/ 13330 w 19041"/>
                  <a:gd name="T21" fmla="*/ 10921 h 18999"/>
                  <a:gd name="T22" fmla="*/ 16943 w 19041"/>
                  <a:gd name="T23" fmla="*/ 10132 h 18999"/>
                  <a:gd name="T24" fmla="*/ 13475 w 19041"/>
                  <a:gd name="T25" fmla="*/ 8866 h 18999"/>
                  <a:gd name="T26" fmla="*/ 13703 w 19041"/>
                  <a:gd name="T27" fmla="*/ 8223 h 18999"/>
                  <a:gd name="T28" fmla="*/ 17088 w 19041"/>
                  <a:gd name="T29" fmla="*/ 6790 h 18999"/>
                  <a:gd name="T30" fmla="*/ 13330 w 19041"/>
                  <a:gd name="T31" fmla="*/ 3966 h 18999"/>
                  <a:gd name="T32" fmla="*/ 14700 w 19041"/>
                  <a:gd name="T33" fmla="*/ 1266 h 18999"/>
                  <a:gd name="T34" fmla="*/ 16964 w 19041"/>
                  <a:gd name="T35" fmla="*/ 4568 h 18999"/>
                  <a:gd name="T36" fmla="*/ 18354 w 19041"/>
                  <a:gd name="T37" fmla="*/ 17503 h 18999"/>
                  <a:gd name="T38" fmla="*/ 18832 w 19041"/>
                  <a:gd name="T39" fmla="*/ 18998 h 18999"/>
                  <a:gd name="T40" fmla="*/ 8721 w 19041"/>
                  <a:gd name="T41" fmla="*/ 5710 h 18999"/>
                  <a:gd name="T42" fmla="*/ 6977 w 19041"/>
                  <a:gd name="T43" fmla="*/ 3281 h 18999"/>
                  <a:gd name="T44" fmla="*/ 3676 w 19041"/>
                  <a:gd name="T45" fmla="*/ 3156 h 18999"/>
                  <a:gd name="T46" fmla="*/ 3654 w 19041"/>
                  <a:gd name="T47" fmla="*/ 5668 h 18999"/>
                  <a:gd name="T48" fmla="*/ 8866 w 19041"/>
                  <a:gd name="T49" fmla="*/ 14700 h 18999"/>
                  <a:gd name="T50" fmla="*/ 7143 w 19041"/>
                  <a:gd name="T51" fmla="*/ 17088 h 18999"/>
                  <a:gd name="T52" fmla="*/ 6312 w 19041"/>
                  <a:gd name="T53" fmla="*/ 15822 h 18999"/>
                  <a:gd name="T54" fmla="*/ 4444 w 19041"/>
                  <a:gd name="T55" fmla="*/ 16943 h 18999"/>
                  <a:gd name="T56" fmla="*/ 9509 w 19041"/>
                  <a:gd name="T57" fmla="*/ 8243 h 18999"/>
                  <a:gd name="T58" fmla="*/ 11378 w 19041"/>
                  <a:gd name="T59" fmla="*/ 9365 h 18999"/>
                  <a:gd name="T60" fmla="*/ 9509 w 19041"/>
                  <a:gd name="T61" fmla="*/ 8243 h 18999"/>
                  <a:gd name="T62" fmla="*/ 4568 w 19041"/>
                  <a:gd name="T63" fmla="*/ 10776 h 18999"/>
                  <a:gd name="T64" fmla="*/ 6312 w 19041"/>
                  <a:gd name="T65" fmla="*/ 13164 h 18999"/>
                  <a:gd name="T66" fmla="*/ 11253 w 19041"/>
                  <a:gd name="T67" fmla="*/ 14554 h 18999"/>
                  <a:gd name="T68" fmla="*/ 11253 w 19041"/>
                  <a:gd name="T69" fmla="*/ 17088 h 18999"/>
                  <a:gd name="T70" fmla="*/ 11378 w 19041"/>
                  <a:gd name="T71" fmla="*/ 10900 h 18999"/>
                  <a:gd name="T72" fmla="*/ 9655 w 19041"/>
                  <a:gd name="T73" fmla="*/ 13288 h 18999"/>
                  <a:gd name="T74" fmla="*/ 6977 w 19041"/>
                  <a:gd name="T75" fmla="*/ 12022 h 18999"/>
                  <a:gd name="T76" fmla="*/ 8866 w 19041"/>
                  <a:gd name="T77" fmla="*/ 10900 h 18999"/>
                  <a:gd name="T78" fmla="*/ 1910 w 19041"/>
                  <a:gd name="T79" fmla="*/ 12022 h 18999"/>
                  <a:gd name="T80" fmla="*/ 3800 w 19041"/>
                  <a:gd name="T81" fmla="*/ 13143 h 18999"/>
                  <a:gd name="T82" fmla="*/ 1910 w 19041"/>
                  <a:gd name="T83" fmla="*/ 12022 h 18999"/>
                  <a:gd name="T84" fmla="*/ 8721 w 19041"/>
                  <a:gd name="T85" fmla="*/ 9489 h 18999"/>
                  <a:gd name="T86" fmla="*/ 6977 w 19041"/>
                  <a:gd name="T87" fmla="*/ 7102 h 18999"/>
                  <a:gd name="T88" fmla="*/ 6188 w 19041"/>
                  <a:gd name="T89" fmla="*/ 3156 h 18999"/>
                  <a:gd name="T90" fmla="*/ 6188 w 19041"/>
                  <a:gd name="T91" fmla="*/ 5668 h 18999"/>
                  <a:gd name="T92" fmla="*/ 9509 w 19041"/>
                  <a:gd name="T93" fmla="*/ 5544 h 18999"/>
                  <a:gd name="T94" fmla="*/ 11233 w 19041"/>
                  <a:gd name="T95" fmla="*/ 3156 h 18999"/>
                  <a:gd name="T96" fmla="*/ 6312 w 19041"/>
                  <a:gd name="T97" fmla="*/ 8243 h 18999"/>
                  <a:gd name="T98" fmla="*/ 4444 w 19041"/>
                  <a:gd name="T99" fmla="*/ 9344 h 18999"/>
                  <a:gd name="T100" fmla="*/ 3779 w 19041"/>
                  <a:gd name="T101" fmla="*/ 15842 h 18999"/>
                  <a:gd name="T102" fmla="*/ 1910 w 19041"/>
                  <a:gd name="T103" fmla="*/ 14679 h 18999"/>
                  <a:gd name="T104" fmla="*/ 3779 w 19041"/>
                  <a:gd name="T105" fmla="*/ 15842 h 18999"/>
                  <a:gd name="T106" fmla="*/ 2035 w 19041"/>
                  <a:gd name="T107" fmla="*/ 6977 h 18999"/>
                  <a:gd name="T108" fmla="*/ 3779 w 19041"/>
                  <a:gd name="T109" fmla="*/ 9344 h 18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41" h="18999">
                    <a:moveTo>
                      <a:pt x="18832" y="18998"/>
                    </a:moveTo>
                    <a:lnTo>
                      <a:pt x="18832" y="18998"/>
                    </a:lnTo>
                    <a:cubicBezTo>
                      <a:pt x="12790" y="18998"/>
                      <a:pt x="6749" y="18998"/>
                      <a:pt x="706" y="18998"/>
                    </a:cubicBezTo>
                    <a:cubicBezTo>
                      <a:pt x="623" y="18998"/>
                      <a:pt x="540" y="18998"/>
                      <a:pt x="457" y="18998"/>
                    </a:cubicBezTo>
                    <a:cubicBezTo>
                      <a:pt x="395" y="18998"/>
                      <a:pt x="353" y="18998"/>
                      <a:pt x="312" y="18998"/>
                    </a:cubicBezTo>
                    <a:cubicBezTo>
                      <a:pt x="104" y="18978"/>
                      <a:pt x="0" y="18895"/>
                      <a:pt x="0" y="18687"/>
                    </a:cubicBezTo>
                    <a:cubicBezTo>
                      <a:pt x="0" y="18479"/>
                      <a:pt x="0" y="18271"/>
                      <a:pt x="0" y="18064"/>
                    </a:cubicBezTo>
                    <a:cubicBezTo>
                      <a:pt x="0" y="17856"/>
                      <a:pt x="83" y="17773"/>
                      <a:pt x="270" y="17732"/>
                    </a:cubicBezTo>
                    <a:cubicBezTo>
                      <a:pt x="312" y="17711"/>
                      <a:pt x="332" y="17711"/>
                      <a:pt x="353" y="17711"/>
                    </a:cubicBezTo>
                    <a:cubicBezTo>
                      <a:pt x="644" y="17711"/>
                      <a:pt x="644" y="17711"/>
                      <a:pt x="644" y="17400"/>
                    </a:cubicBezTo>
                    <a:cubicBezTo>
                      <a:pt x="644" y="12457"/>
                      <a:pt x="644" y="7538"/>
                      <a:pt x="644" y="2595"/>
                    </a:cubicBezTo>
                    <a:cubicBezTo>
                      <a:pt x="644" y="2159"/>
                      <a:pt x="789" y="1786"/>
                      <a:pt x="1142" y="1516"/>
                    </a:cubicBezTo>
                    <a:cubicBezTo>
                      <a:pt x="1329" y="1371"/>
                      <a:pt x="1537" y="1288"/>
                      <a:pt x="1786" y="1266"/>
                    </a:cubicBezTo>
                    <a:cubicBezTo>
                      <a:pt x="1973" y="1266"/>
                      <a:pt x="2181" y="1266"/>
                      <a:pt x="2367" y="1266"/>
                    </a:cubicBezTo>
                    <a:cubicBezTo>
                      <a:pt x="2492" y="1288"/>
                      <a:pt x="2534" y="1225"/>
                      <a:pt x="2554" y="1122"/>
                    </a:cubicBezTo>
                    <a:cubicBezTo>
                      <a:pt x="2575" y="851"/>
                      <a:pt x="2679" y="623"/>
                      <a:pt x="2845" y="436"/>
                    </a:cubicBezTo>
                    <a:cubicBezTo>
                      <a:pt x="3073" y="166"/>
                      <a:pt x="3364" y="0"/>
                      <a:pt x="3696" y="0"/>
                    </a:cubicBezTo>
                    <a:cubicBezTo>
                      <a:pt x="5669" y="0"/>
                      <a:pt x="7641" y="0"/>
                      <a:pt x="9592" y="0"/>
                    </a:cubicBezTo>
                    <a:cubicBezTo>
                      <a:pt x="10091" y="0"/>
                      <a:pt x="10568" y="415"/>
                      <a:pt x="10713" y="934"/>
                    </a:cubicBezTo>
                    <a:cubicBezTo>
                      <a:pt x="10796" y="1266"/>
                      <a:pt x="10796" y="1288"/>
                      <a:pt x="11150" y="1266"/>
                    </a:cubicBezTo>
                    <a:cubicBezTo>
                      <a:pt x="11461" y="1266"/>
                      <a:pt x="11772" y="1266"/>
                      <a:pt x="12063" y="1454"/>
                    </a:cubicBezTo>
                    <a:cubicBezTo>
                      <a:pt x="12457" y="1703"/>
                      <a:pt x="12665" y="2076"/>
                      <a:pt x="12665" y="2554"/>
                    </a:cubicBezTo>
                    <a:cubicBezTo>
                      <a:pt x="12665" y="4568"/>
                      <a:pt x="12665" y="6582"/>
                      <a:pt x="12665" y="8617"/>
                    </a:cubicBezTo>
                    <a:cubicBezTo>
                      <a:pt x="12665" y="11586"/>
                      <a:pt x="12665" y="14554"/>
                      <a:pt x="12665" y="17524"/>
                    </a:cubicBezTo>
                    <a:cubicBezTo>
                      <a:pt x="12665" y="17711"/>
                      <a:pt x="12665" y="17711"/>
                      <a:pt x="12852" y="17711"/>
                    </a:cubicBezTo>
                    <a:cubicBezTo>
                      <a:pt x="12956" y="17711"/>
                      <a:pt x="13060" y="17711"/>
                      <a:pt x="13164" y="17711"/>
                    </a:cubicBezTo>
                    <a:cubicBezTo>
                      <a:pt x="13267" y="17732"/>
                      <a:pt x="13288" y="17690"/>
                      <a:pt x="13288" y="17586"/>
                    </a:cubicBezTo>
                    <a:cubicBezTo>
                      <a:pt x="13288" y="17275"/>
                      <a:pt x="13309" y="16943"/>
                      <a:pt x="13288" y="16631"/>
                    </a:cubicBezTo>
                    <a:cubicBezTo>
                      <a:pt x="13288" y="16507"/>
                      <a:pt x="13330" y="16465"/>
                      <a:pt x="13454" y="16465"/>
                    </a:cubicBezTo>
                    <a:cubicBezTo>
                      <a:pt x="14596" y="16465"/>
                      <a:pt x="15759" y="16465"/>
                      <a:pt x="16901" y="16465"/>
                    </a:cubicBezTo>
                    <a:cubicBezTo>
                      <a:pt x="17088" y="16465"/>
                      <a:pt x="17088" y="16465"/>
                      <a:pt x="17088" y="16278"/>
                    </a:cubicBezTo>
                    <a:cubicBezTo>
                      <a:pt x="17088" y="16195"/>
                      <a:pt x="17088" y="16091"/>
                      <a:pt x="17088" y="15988"/>
                    </a:cubicBezTo>
                    <a:cubicBezTo>
                      <a:pt x="17109" y="15863"/>
                      <a:pt x="17047" y="15822"/>
                      <a:pt x="16922" y="15842"/>
                    </a:cubicBezTo>
                    <a:cubicBezTo>
                      <a:pt x="16465" y="15842"/>
                      <a:pt x="16008" y="15842"/>
                      <a:pt x="15552" y="15842"/>
                    </a:cubicBezTo>
                    <a:cubicBezTo>
                      <a:pt x="14866" y="15842"/>
                      <a:pt x="14160" y="15842"/>
                      <a:pt x="13475" y="15842"/>
                    </a:cubicBezTo>
                    <a:cubicBezTo>
                      <a:pt x="13350" y="15842"/>
                      <a:pt x="13309" y="15800"/>
                      <a:pt x="13330" y="15697"/>
                    </a:cubicBezTo>
                    <a:cubicBezTo>
                      <a:pt x="13330" y="15364"/>
                      <a:pt x="13330" y="15032"/>
                      <a:pt x="13330" y="14700"/>
                    </a:cubicBezTo>
                    <a:cubicBezTo>
                      <a:pt x="13309" y="14596"/>
                      <a:pt x="13350" y="14554"/>
                      <a:pt x="13475" y="14554"/>
                    </a:cubicBezTo>
                    <a:cubicBezTo>
                      <a:pt x="14617" y="14554"/>
                      <a:pt x="15759" y="14554"/>
                      <a:pt x="16922" y="14554"/>
                    </a:cubicBezTo>
                    <a:cubicBezTo>
                      <a:pt x="17047" y="14576"/>
                      <a:pt x="17109" y="14534"/>
                      <a:pt x="17088" y="14388"/>
                    </a:cubicBezTo>
                    <a:cubicBezTo>
                      <a:pt x="17088" y="14285"/>
                      <a:pt x="17088" y="14181"/>
                      <a:pt x="17088" y="14077"/>
                    </a:cubicBezTo>
                    <a:cubicBezTo>
                      <a:pt x="17109" y="13952"/>
                      <a:pt x="17047" y="13932"/>
                      <a:pt x="16943" y="13932"/>
                    </a:cubicBezTo>
                    <a:cubicBezTo>
                      <a:pt x="16112" y="13932"/>
                      <a:pt x="15261" y="13932"/>
                      <a:pt x="14430" y="13932"/>
                    </a:cubicBezTo>
                    <a:cubicBezTo>
                      <a:pt x="14119" y="13932"/>
                      <a:pt x="13808" y="13911"/>
                      <a:pt x="13475" y="13932"/>
                    </a:cubicBezTo>
                    <a:cubicBezTo>
                      <a:pt x="13371" y="13932"/>
                      <a:pt x="13309" y="13911"/>
                      <a:pt x="13330" y="13786"/>
                    </a:cubicBezTo>
                    <a:cubicBezTo>
                      <a:pt x="13330" y="13454"/>
                      <a:pt x="13330" y="13143"/>
                      <a:pt x="13330" y="12832"/>
                    </a:cubicBezTo>
                    <a:cubicBezTo>
                      <a:pt x="13309" y="12707"/>
                      <a:pt x="13371" y="12686"/>
                      <a:pt x="13475" y="12686"/>
                    </a:cubicBezTo>
                    <a:cubicBezTo>
                      <a:pt x="14617" y="12686"/>
                      <a:pt x="15759" y="12686"/>
                      <a:pt x="16901" y="12686"/>
                    </a:cubicBezTo>
                    <a:cubicBezTo>
                      <a:pt x="17088" y="12686"/>
                      <a:pt x="17088" y="12686"/>
                      <a:pt x="17088" y="12499"/>
                    </a:cubicBezTo>
                    <a:cubicBezTo>
                      <a:pt x="17088" y="12374"/>
                      <a:pt x="17088" y="12271"/>
                      <a:pt x="17088" y="12167"/>
                    </a:cubicBezTo>
                    <a:cubicBezTo>
                      <a:pt x="17088" y="12042"/>
                      <a:pt x="17047" y="12022"/>
                      <a:pt x="16943" y="12022"/>
                    </a:cubicBezTo>
                    <a:cubicBezTo>
                      <a:pt x="16590" y="12022"/>
                      <a:pt x="16216" y="12022"/>
                      <a:pt x="15863" y="12022"/>
                    </a:cubicBezTo>
                    <a:cubicBezTo>
                      <a:pt x="15074" y="12022"/>
                      <a:pt x="14264" y="12022"/>
                      <a:pt x="13475" y="12022"/>
                    </a:cubicBezTo>
                    <a:cubicBezTo>
                      <a:pt x="13350" y="12022"/>
                      <a:pt x="13309" y="11980"/>
                      <a:pt x="13330" y="11876"/>
                    </a:cubicBezTo>
                    <a:cubicBezTo>
                      <a:pt x="13330" y="11564"/>
                      <a:pt x="13330" y="11253"/>
                      <a:pt x="13330" y="10921"/>
                    </a:cubicBezTo>
                    <a:cubicBezTo>
                      <a:pt x="13309" y="10796"/>
                      <a:pt x="13350" y="10755"/>
                      <a:pt x="13475" y="10776"/>
                    </a:cubicBezTo>
                    <a:cubicBezTo>
                      <a:pt x="14617" y="10776"/>
                      <a:pt x="15759" y="10776"/>
                      <a:pt x="16922" y="10776"/>
                    </a:cubicBezTo>
                    <a:cubicBezTo>
                      <a:pt x="17047" y="10776"/>
                      <a:pt x="17109" y="10734"/>
                      <a:pt x="17088" y="10589"/>
                    </a:cubicBezTo>
                    <a:cubicBezTo>
                      <a:pt x="17088" y="10485"/>
                      <a:pt x="17088" y="10381"/>
                      <a:pt x="17088" y="10277"/>
                    </a:cubicBezTo>
                    <a:cubicBezTo>
                      <a:pt x="17109" y="10152"/>
                      <a:pt x="17047" y="10132"/>
                      <a:pt x="16943" y="10132"/>
                    </a:cubicBezTo>
                    <a:cubicBezTo>
                      <a:pt x="16216" y="10132"/>
                      <a:pt x="15469" y="10132"/>
                      <a:pt x="14742" y="10132"/>
                    </a:cubicBezTo>
                    <a:cubicBezTo>
                      <a:pt x="14306" y="10132"/>
                      <a:pt x="13891" y="10132"/>
                      <a:pt x="13475" y="10132"/>
                    </a:cubicBezTo>
                    <a:cubicBezTo>
                      <a:pt x="13350" y="10132"/>
                      <a:pt x="13309" y="10091"/>
                      <a:pt x="13330" y="9986"/>
                    </a:cubicBezTo>
                    <a:cubicBezTo>
                      <a:pt x="13330" y="9654"/>
                      <a:pt x="13330" y="9323"/>
                      <a:pt x="13330" y="9012"/>
                    </a:cubicBezTo>
                    <a:cubicBezTo>
                      <a:pt x="13309" y="8887"/>
                      <a:pt x="13371" y="8866"/>
                      <a:pt x="13475" y="8866"/>
                    </a:cubicBezTo>
                    <a:cubicBezTo>
                      <a:pt x="14617" y="8866"/>
                      <a:pt x="15759" y="8866"/>
                      <a:pt x="16922" y="8866"/>
                    </a:cubicBezTo>
                    <a:cubicBezTo>
                      <a:pt x="17047" y="8866"/>
                      <a:pt x="17109" y="8825"/>
                      <a:pt x="17088" y="8700"/>
                    </a:cubicBezTo>
                    <a:cubicBezTo>
                      <a:pt x="17088" y="8597"/>
                      <a:pt x="17088" y="8492"/>
                      <a:pt x="17088" y="8389"/>
                    </a:cubicBezTo>
                    <a:cubicBezTo>
                      <a:pt x="17109" y="8264"/>
                      <a:pt x="17067" y="8223"/>
                      <a:pt x="16922" y="8223"/>
                    </a:cubicBezTo>
                    <a:cubicBezTo>
                      <a:pt x="15842" y="8223"/>
                      <a:pt x="14783" y="8223"/>
                      <a:pt x="13703" y="8223"/>
                    </a:cubicBezTo>
                    <a:cubicBezTo>
                      <a:pt x="13330" y="8223"/>
                      <a:pt x="13330" y="8223"/>
                      <a:pt x="13330" y="7849"/>
                    </a:cubicBezTo>
                    <a:cubicBezTo>
                      <a:pt x="13330" y="7621"/>
                      <a:pt x="13330" y="7371"/>
                      <a:pt x="13330" y="7143"/>
                    </a:cubicBezTo>
                    <a:cubicBezTo>
                      <a:pt x="13309" y="7019"/>
                      <a:pt x="13350" y="6977"/>
                      <a:pt x="13496" y="6977"/>
                    </a:cubicBezTo>
                    <a:cubicBezTo>
                      <a:pt x="14638" y="6977"/>
                      <a:pt x="15759" y="6977"/>
                      <a:pt x="16901" y="6977"/>
                    </a:cubicBezTo>
                    <a:cubicBezTo>
                      <a:pt x="17088" y="6977"/>
                      <a:pt x="17088" y="6977"/>
                      <a:pt x="17088" y="6790"/>
                    </a:cubicBezTo>
                    <a:cubicBezTo>
                      <a:pt x="17088" y="6686"/>
                      <a:pt x="17088" y="6582"/>
                      <a:pt x="17088" y="6499"/>
                    </a:cubicBezTo>
                    <a:cubicBezTo>
                      <a:pt x="17109" y="6375"/>
                      <a:pt x="17047" y="6333"/>
                      <a:pt x="16943" y="6333"/>
                    </a:cubicBezTo>
                    <a:cubicBezTo>
                      <a:pt x="15801" y="6333"/>
                      <a:pt x="14659" y="6333"/>
                      <a:pt x="13537" y="6333"/>
                    </a:cubicBezTo>
                    <a:cubicBezTo>
                      <a:pt x="13309" y="6333"/>
                      <a:pt x="13330" y="6354"/>
                      <a:pt x="13330" y="6126"/>
                    </a:cubicBezTo>
                    <a:cubicBezTo>
                      <a:pt x="13330" y="5419"/>
                      <a:pt x="13330" y="4693"/>
                      <a:pt x="13330" y="3966"/>
                    </a:cubicBezTo>
                    <a:cubicBezTo>
                      <a:pt x="13330" y="3800"/>
                      <a:pt x="13330" y="3800"/>
                      <a:pt x="13496" y="3800"/>
                    </a:cubicBezTo>
                    <a:cubicBezTo>
                      <a:pt x="13600" y="3800"/>
                      <a:pt x="13683" y="3779"/>
                      <a:pt x="13766" y="3800"/>
                    </a:cubicBezTo>
                    <a:cubicBezTo>
                      <a:pt x="13911" y="3821"/>
                      <a:pt x="13932" y="3758"/>
                      <a:pt x="13932" y="3613"/>
                    </a:cubicBezTo>
                    <a:cubicBezTo>
                      <a:pt x="13932" y="3073"/>
                      <a:pt x="13932" y="2512"/>
                      <a:pt x="13932" y="1952"/>
                    </a:cubicBezTo>
                    <a:cubicBezTo>
                      <a:pt x="13932" y="1495"/>
                      <a:pt x="14244" y="1225"/>
                      <a:pt x="14700" y="1266"/>
                    </a:cubicBezTo>
                    <a:cubicBezTo>
                      <a:pt x="14949" y="1308"/>
                      <a:pt x="15157" y="1578"/>
                      <a:pt x="15178" y="1869"/>
                    </a:cubicBezTo>
                    <a:cubicBezTo>
                      <a:pt x="15220" y="2450"/>
                      <a:pt x="15198" y="3052"/>
                      <a:pt x="15198" y="3634"/>
                    </a:cubicBezTo>
                    <a:cubicBezTo>
                      <a:pt x="15198" y="3758"/>
                      <a:pt x="15240" y="3800"/>
                      <a:pt x="15364" y="3800"/>
                    </a:cubicBezTo>
                    <a:cubicBezTo>
                      <a:pt x="15635" y="3779"/>
                      <a:pt x="15905" y="3800"/>
                      <a:pt x="16174" y="3862"/>
                    </a:cubicBezTo>
                    <a:cubicBezTo>
                      <a:pt x="16569" y="3946"/>
                      <a:pt x="16818" y="4195"/>
                      <a:pt x="16964" y="4568"/>
                    </a:cubicBezTo>
                    <a:cubicBezTo>
                      <a:pt x="17026" y="4693"/>
                      <a:pt x="17067" y="4817"/>
                      <a:pt x="17088" y="4942"/>
                    </a:cubicBezTo>
                    <a:cubicBezTo>
                      <a:pt x="17109" y="5025"/>
                      <a:pt x="17150" y="5066"/>
                      <a:pt x="17234" y="5066"/>
                    </a:cubicBezTo>
                    <a:cubicBezTo>
                      <a:pt x="17773" y="5150"/>
                      <a:pt x="18147" y="5441"/>
                      <a:pt x="18313" y="5980"/>
                    </a:cubicBezTo>
                    <a:cubicBezTo>
                      <a:pt x="18354" y="6126"/>
                      <a:pt x="18354" y="6250"/>
                      <a:pt x="18354" y="6395"/>
                    </a:cubicBezTo>
                    <a:cubicBezTo>
                      <a:pt x="18354" y="10091"/>
                      <a:pt x="18354" y="13807"/>
                      <a:pt x="18354" y="17503"/>
                    </a:cubicBezTo>
                    <a:cubicBezTo>
                      <a:pt x="18354" y="17732"/>
                      <a:pt x="18334" y="17711"/>
                      <a:pt x="18562" y="17711"/>
                    </a:cubicBezTo>
                    <a:cubicBezTo>
                      <a:pt x="18915" y="17711"/>
                      <a:pt x="18998" y="17815"/>
                      <a:pt x="18998" y="18147"/>
                    </a:cubicBezTo>
                    <a:cubicBezTo>
                      <a:pt x="18998" y="18396"/>
                      <a:pt x="19040" y="18666"/>
                      <a:pt x="18936" y="18915"/>
                    </a:cubicBezTo>
                    <a:lnTo>
                      <a:pt x="18936" y="18915"/>
                    </a:lnTo>
                    <a:cubicBezTo>
                      <a:pt x="18895" y="18915"/>
                      <a:pt x="18853" y="18936"/>
                      <a:pt x="18832" y="18998"/>
                    </a:cubicBezTo>
                    <a:close/>
                    <a:moveTo>
                      <a:pt x="6977" y="4423"/>
                    </a:moveTo>
                    <a:lnTo>
                      <a:pt x="6977" y="4423"/>
                    </a:lnTo>
                    <a:cubicBezTo>
                      <a:pt x="6977" y="4797"/>
                      <a:pt x="6977" y="5191"/>
                      <a:pt x="6977" y="5585"/>
                    </a:cubicBezTo>
                    <a:cubicBezTo>
                      <a:pt x="6977" y="5668"/>
                      <a:pt x="7019" y="5710"/>
                      <a:pt x="7102" y="5710"/>
                    </a:cubicBezTo>
                    <a:cubicBezTo>
                      <a:pt x="7641" y="5710"/>
                      <a:pt x="8181" y="5710"/>
                      <a:pt x="8721" y="5710"/>
                    </a:cubicBezTo>
                    <a:cubicBezTo>
                      <a:pt x="8825" y="5710"/>
                      <a:pt x="8866" y="5668"/>
                      <a:pt x="8866" y="5565"/>
                    </a:cubicBezTo>
                    <a:cubicBezTo>
                      <a:pt x="8866" y="4797"/>
                      <a:pt x="8866" y="4049"/>
                      <a:pt x="8866" y="3302"/>
                    </a:cubicBezTo>
                    <a:cubicBezTo>
                      <a:pt x="8866" y="3198"/>
                      <a:pt x="8846" y="3156"/>
                      <a:pt x="8721" y="3156"/>
                    </a:cubicBezTo>
                    <a:cubicBezTo>
                      <a:pt x="8181" y="3156"/>
                      <a:pt x="7641" y="3156"/>
                      <a:pt x="7102" y="3156"/>
                    </a:cubicBezTo>
                    <a:cubicBezTo>
                      <a:pt x="7019" y="3156"/>
                      <a:pt x="6977" y="3177"/>
                      <a:pt x="6977" y="3281"/>
                    </a:cubicBezTo>
                    <a:cubicBezTo>
                      <a:pt x="6977" y="3654"/>
                      <a:pt x="6977" y="4029"/>
                      <a:pt x="6977" y="4423"/>
                    </a:cubicBezTo>
                    <a:close/>
                    <a:moveTo>
                      <a:pt x="3800" y="4423"/>
                    </a:moveTo>
                    <a:lnTo>
                      <a:pt x="3800" y="4423"/>
                    </a:lnTo>
                    <a:cubicBezTo>
                      <a:pt x="3800" y="4049"/>
                      <a:pt x="3800" y="3675"/>
                      <a:pt x="3800" y="3302"/>
                    </a:cubicBezTo>
                    <a:cubicBezTo>
                      <a:pt x="3800" y="3198"/>
                      <a:pt x="3779" y="3156"/>
                      <a:pt x="3676" y="3156"/>
                    </a:cubicBezTo>
                    <a:cubicBezTo>
                      <a:pt x="3136" y="3156"/>
                      <a:pt x="2595" y="3156"/>
                      <a:pt x="2056" y="3156"/>
                    </a:cubicBezTo>
                    <a:cubicBezTo>
                      <a:pt x="1952" y="3156"/>
                      <a:pt x="1910" y="3177"/>
                      <a:pt x="1910" y="3281"/>
                    </a:cubicBezTo>
                    <a:cubicBezTo>
                      <a:pt x="1910" y="4029"/>
                      <a:pt x="1910" y="4797"/>
                      <a:pt x="1910" y="5544"/>
                    </a:cubicBezTo>
                    <a:cubicBezTo>
                      <a:pt x="1910" y="5648"/>
                      <a:pt x="1932" y="5668"/>
                      <a:pt x="2056" y="5668"/>
                    </a:cubicBezTo>
                    <a:cubicBezTo>
                      <a:pt x="2595" y="5668"/>
                      <a:pt x="3136" y="5668"/>
                      <a:pt x="3654" y="5668"/>
                    </a:cubicBezTo>
                    <a:cubicBezTo>
                      <a:pt x="3779" y="5690"/>
                      <a:pt x="3800" y="5627"/>
                      <a:pt x="3800" y="5524"/>
                    </a:cubicBezTo>
                    <a:cubicBezTo>
                      <a:pt x="3800" y="5170"/>
                      <a:pt x="3800" y="4797"/>
                      <a:pt x="3800" y="4423"/>
                    </a:cubicBezTo>
                    <a:close/>
                    <a:moveTo>
                      <a:pt x="8866" y="15822"/>
                    </a:moveTo>
                    <a:lnTo>
                      <a:pt x="8866" y="15822"/>
                    </a:lnTo>
                    <a:cubicBezTo>
                      <a:pt x="8866" y="15448"/>
                      <a:pt x="8866" y="15074"/>
                      <a:pt x="8866" y="14700"/>
                    </a:cubicBezTo>
                    <a:cubicBezTo>
                      <a:pt x="8866" y="14596"/>
                      <a:pt x="8846" y="14554"/>
                      <a:pt x="8721" y="14554"/>
                    </a:cubicBezTo>
                    <a:cubicBezTo>
                      <a:pt x="8202" y="14554"/>
                      <a:pt x="7662" y="14554"/>
                      <a:pt x="7122" y="14554"/>
                    </a:cubicBezTo>
                    <a:cubicBezTo>
                      <a:pt x="7019" y="14554"/>
                      <a:pt x="6977" y="14576"/>
                      <a:pt x="6977" y="14700"/>
                    </a:cubicBezTo>
                    <a:cubicBezTo>
                      <a:pt x="6977" y="15448"/>
                      <a:pt x="6977" y="16195"/>
                      <a:pt x="6977" y="16943"/>
                    </a:cubicBezTo>
                    <a:cubicBezTo>
                      <a:pt x="6977" y="17067"/>
                      <a:pt x="7019" y="17088"/>
                      <a:pt x="7143" y="17088"/>
                    </a:cubicBezTo>
                    <a:cubicBezTo>
                      <a:pt x="7662" y="17088"/>
                      <a:pt x="8181" y="17067"/>
                      <a:pt x="8700" y="17088"/>
                    </a:cubicBezTo>
                    <a:cubicBezTo>
                      <a:pt x="8846" y="17088"/>
                      <a:pt x="8866" y="17046"/>
                      <a:pt x="8866" y="16922"/>
                    </a:cubicBezTo>
                    <a:cubicBezTo>
                      <a:pt x="8866" y="16548"/>
                      <a:pt x="8866" y="16195"/>
                      <a:pt x="8866" y="15822"/>
                    </a:cubicBezTo>
                    <a:close/>
                    <a:moveTo>
                      <a:pt x="6312" y="15822"/>
                    </a:moveTo>
                    <a:lnTo>
                      <a:pt x="6312" y="15822"/>
                    </a:lnTo>
                    <a:cubicBezTo>
                      <a:pt x="6312" y="15448"/>
                      <a:pt x="6312" y="15074"/>
                      <a:pt x="6312" y="14700"/>
                    </a:cubicBezTo>
                    <a:cubicBezTo>
                      <a:pt x="6334" y="14596"/>
                      <a:pt x="6292" y="14554"/>
                      <a:pt x="6188" y="14554"/>
                    </a:cubicBezTo>
                    <a:cubicBezTo>
                      <a:pt x="5648" y="14576"/>
                      <a:pt x="5108" y="14554"/>
                      <a:pt x="4568" y="14554"/>
                    </a:cubicBezTo>
                    <a:cubicBezTo>
                      <a:pt x="4464" y="14554"/>
                      <a:pt x="4444" y="14596"/>
                      <a:pt x="4444" y="14700"/>
                    </a:cubicBezTo>
                    <a:cubicBezTo>
                      <a:pt x="4444" y="15448"/>
                      <a:pt x="4444" y="16195"/>
                      <a:pt x="4444" y="16943"/>
                    </a:cubicBezTo>
                    <a:cubicBezTo>
                      <a:pt x="4444" y="17046"/>
                      <a:pt x="4464" y="17088"/>
                      <a:pt x="4568" y="17088"/>
                    </a:cubicBezTo>
                    <a:cubicBezTo>
                      <a:pt x="5108" y="17088"/>
                      <a:pt x="5648" y="17088"/>
                      <a:pt x="6188" y="17088"/>
                    </a:cubicBezTo>
                    <a:cubicBezTo>
                      <a:pt x="6292" y="17088"/>
                      <a:pt x="6334" y="17046"/>
                      <a:pt x="6312" y="16943"/>
                    </a:cubicBezTo>
                    <a:cubicBezTo>
                      <a:pt x="6312" y="16569"/>
                      <a:pt x="6312" y="16195"/>
                      <a:pt x="6312" y="15822"/>
                    </a:cubicBezTo>
                    <a:close/>
                    <a:moveTo>
                      <a:pt x="9509" y="8243"/>
                    </a:moveTo>
                    <a:lnTo>
                      <a:pt x="9509" y="8243"/>
                    </a:lnTo>
                    <a:cubicBezTo>
                      <a:pt x="9509" y="8617"/>
                      <a:pt x="9509" y="8991"/>
                      <a:pt x="9509" y="9365"/>
                    </a:cubicBezTo>
                    <a:cubicBezTo>
                      <a:pt x="9509" y="9468"/>
                      <a:pt x="9530" y="9489"/>
                      <a:pt x="9634" y="9489"/>
                    </a:cubicBezTo>
                    <a:cubicBezTo>
                      <a:pt x="10174" y="9489"/>
                      <a:pt x="10713" y="9489"/>
                      <a:pt x="11253" y="9489"/>
                    </a:cubicBezTo>
                    <a:cubicBezTo>
                      <a:pt x="11357" y="9489"/>
                      <a:pt x="11378" y="9468"/>
                      <a:pt x="11378" y="9365"/>
                    </a:cubicBezTo>
                    <a:cubicBezTo>
                      <a:pt x="11378" y="8617"/>
                      <a:pt x="11378" y="7849"/>
                      <a:pt x="11378" y="7102"/>
                    </a:cubicBezTo>
                    <a:cubicBezTo>
                      <a:pt x="11378" y="6997"/>
                      <a:pt x="11357" y="6977"/>
                      <a:pt x="11253" y="6977"/>
                    </a:cubicBezTo>
                    <a:cubicBezTo>
                      <a:pt x="10713" y="6977"/>
                      <a:pt x="10174" y="6977"/>
                      <a:pt x="9634" y="6977"/>
                    </a:cubicBezTo>
                    <a:cubicBezTo>
                      <a:pt x="9530" y="6977"/>
                      <a:pt x="9509" y="6997"/>
                      <a:pt x="9509" y="7102"/>
                    </a:cubicBezTo>
                    <a:cubicBezTo>
                      <a:pt x="9509" y="7475"/>
                      <a:pt x="9509" y="7849"/>
                      <a:pt x="9509" y="8243"/>
                    </a:cubicBezTo>
                    <a:close/>
                    <a:moveTo>
                      <a:pt x="6312" y="12022"/>
                    </a:moveTo>
                    <a:lnTo>
                      <a:pt x="6312" y="12022"/>
                    </a:lnTo>
                    <a:cubicBezTo>
                      <a:pt x="6312" y="11648"/>
                      <a:pt x="6312" y="11274"/>
                      <a:pt x="6312" y="10900"/>
                    </a:cubicBezTo>
                    <a:cubicBezTo>
                      <a:pt x="6312" y="10796"/>
                      <a:pt x="6292" y="10776"/>
                      <a:pt x="6188" y="10776"/>
                    </a:cubicBezTo>
                    <a:cubicBezTo>
                      <a:pt x="5648" y="10776"/>
                      <a:pt x="5108" y="10776"/>
                      <a:pt x="4568" y="10776"/>
                    </a:cubicBezTo>
                    <a:cubicBezTo>
                      <a:pt x="4464" y="10776"/>
                      <a:pt x="4444" y="10796"/>
                      <a:pt x="4444" y="10900"/>
                    </a:cubicBezTo>
                    <a:cubicBezTo>
                      <a:pt x="4444" y="11648"/>
                      <a:pt x="4444" y="12416"/>
                      <a:pt x="4444" y="13164"/>
                    </a:cubicBezTo>
                    <a:cubicBezTo>
                      <a:pt x="4444" y="13267"/>
                      <a:pt x="4464" y="13288"/>
                      <a:pt x="4568" y="13288"/>
                    </a:cubicBezTo>
                    <a:cubicBezTo>
                      <a:pt x="5108" y="13288"/>
                      <a:pt x="5648" y="13288"/>
                      <a:pt x="6188" y="13288"/>
                    </a:cubicBezTo>
                    <a:cubicBezTo>
                      <a:pt x="6292" y="13288"/>
                      <a:pt x="6312" y="13267"/>
                      <a:pt x="6312" y="13164"/>
                    </a:cubicBezTo>
                    <a:cubicBezTo>
                      <a:pt x="6312" y="12790"/>
                      <a:pt x="6312" y="12416"/>
                      <a:pt x="6312" y="12022"/>
                    </a:cubicBezTo>
                    <a:close/>
                    <a:moveTo>
                      <a:pt x="11378" y="15842"/>
                    </a:moveTo>
                    <a:lnTo>
                      <a:pt x="11378" y="15842"/>
                    </a:lnTo>
                    <a:cubicBezTo>
                      <a:pt x="11378" y="15448"/>
                      <a:pt x="11378" y="15074"/>
                      <a:pt x="11378" y="14700"/>
                    </a:cubicBezTo>
                    <a:cubicBezTo>
                      <a:pt x="11378" y="14596"/>
                      <a:pt x="11378" y="14554"/>
                      <a:pt x="11253" y="14554"/>
                    </a:cubicBezTo>
                    <a:cubicBezTo>
                      <a:pt x="10713" y="14576"/>
                      <a:pt x="10174" y="14554"/>
                      <a:pt x="9634" y="14554"/>
                    </a:cubicBezTo>
                    <a:cubicBezTo>
                      <a:pt x="9530" y="14554"/>
                      <a:pt x="9509" y="14596"/>
                      <a:pt x="9509" y="14700"/>
                    </a:cubicBezTo>
                    <a:cubicBezTo>
                      <a:pt x="9509" y="15448"/>
                      <a:pt x="9509" y="16195"/>
                      <a:pt x="9509" y="16963"/>
                    </a:cubicBezTo>
                    <a:cubicBezTo>
                      <a:pt x="9509" y="17046"/>
                      <a:pt x="9530" y="17088"/>
                      <a:pt x="9634" y="17088"/>
                    </a:cubicBezTo>
                    <a:cubicBezTo>
                      <a:pt x="10174" y="17088"/>
                      <a:pt x="10713" y="17088"/>
                      <a:pt x="11253" y="17088"/>
                    </a:cubicBezTo>
                    <a:cubicBezTo>
                      <a:pt x="11357" y="17088"/>
                      <a:pt x="11378" y="17046"/>
                      <a:pt x="11378" y="16963"/>
                    </a:cubicBezTo>
                    <a:cubicBezTo>
                      <a:pt x="11378" y="16590"/>
                      <a:pt x="11378" y="16216"/>
                      <a:pt x="11378" y="15842"/>
                    </a:cubicBezTo>
                    <a:close/>
                    <a:moveTo>
                      <a:pt x="11378" y="12022"/>
                    </a:moveTo>
                    <a:lnTo>
                      <a:pt x="11378" y="12022"/>
                    </a:lnTo>
                    <a:cubicBezTo>
                      <a:pt x="11378" y="11648"/>
                      <a:pt x="11378" y="11274"/>
                      <a:pt x="11378" y="10900"/>
                    </a:cubicBezTo>
                    <a:cubicBezTo>
                      <a:pt x="11378" y="10796"/>
                      <a:pt x="11357" y="10776"/>
                      <a:pt x="11253" y="10776"/>
                    </a:cubicBezTo>
                    <a:cubicBezTo>
                      <a:pt x="10713" y="10776"/>
                      <a:pt x="10174" y="10776"/>
                      <a:pt x="9634" y="10776"/>
                    </a:cubicBezTo>
                    <a:cubicBezTo>
                      <a:pt x="9530" y="10776"/>
                      <a:pt x="9509" y="10796"/>
                      <a:pt x="9509" y="10900"/>
                    </a:cubicBezTo>
                    <a:cubicBezTo>
                      <a:pt x="9509" y="11648"/>
                      <a:pt x="9509" y="12395"/>
                      <a:pt x="9509" y="13143"/>
                    </a:cubicBezTo>
                    <a:cubicBezTo>
                      <a:pt x="9509" y="13247"/>
                      <a:pt x="9530" y="13288"/>
                      <a:pt x="9655" y="13288"/>
                    </a:cubicBezTo>
                    <a:cubicBezTo>
                      <a:pt x="10174" y="13288"/>
                      <a:pt x="10713" y="13288"/>
                      <a:pt x="11253" y="13288"/>
                    </a:cubicBezTo>
                    <a:cubicBezTo>
                      <a:pt x="11357" y="13288"/>
                      <a:pt x="11399" y="13267"/>
                      <a:pt x="11378" y="13143"/>
                    </a:cubicBezTo>
                    <a:cubicBezTo>
                      <a:pt x="11378" y="12769"/>
                      <a:pt x="11378" y="12395"/>
                      <a:pt x="11378" y="12022"/>
                    </a:cubicBezTo>
                    <a:close/>
                    <a:moveTo>
                      <a:pt x="6977" y="12022"/>
                    </a:moveTo>
                    <a:lnTo>
                      <a:pt x="6977" y="12022"/>
                    </a:lnTo>
                    <a:cubicBezTo>
                      <a:pt x="6977" y="12416"/>
                      <a:pt x="6977" y="12790"/>
                      <a:pt x="6977" y="13164"/>
                    </a:cubicBezTo>
                    <a:cubicBezTo>
                      <a:pt x="6977" y="13247"/>
                      <a:pt x="6998" y="13288"/>
                      <a:pt x="7102" y="13288"/>
                    </a:cubicBezTo>
                    <a:cubicBezTo>
                      <a:pt x="7641" y="13288"/>
                      <a:pt x="8181" y="13288"/>
                      <a:pt x="8721" y="13288"/>
                    </a:cubicBezTo>
                    <a:cubicBezTo>
                      <a:pt x="8825" y="13288"/>
                      <a:pt x="8866" y="13247"/>
                      <a:pt x="8866" y="13143"/>
                    </a:cubicBezTo>
                    <a:cubicBezTo>
                      <a:pt x="8866" y="12395"/>
                      <a:pt x="8866" y="11648"/>
                      <a:pt x="8866" y="10900"/>
                    </a:cubicBezTo>
                    <a:cubicBezTo>
                      <a:pt x="8866" y="10796"/>
                      <a:pt x="8846" y="10776"/>
                      <a:pt x="8742" y="10776"/>
                    </a:cubicBezTo>
                    <a:cubicBezTo>
                      <a:pt x="8202" y="10776"/>
                      <a:pt x="7641" y="10776"/>
                      <a:pt x="7102" y="10776"/>
                    </a:cubicBezTo>
                    <a:cubicBezTo>
                      <a:pt x="7019" y="10776"/>
                      <a:pt x="6977" y="10796"/>
                      <a:pt x="6977" y="10900"/>
                    </a:cubicBezTo>
                    <a:cubicBezTo>
                      <a:pt x="6977" y="11274"/>
                      <a:pt x="6977" y="11648"/>
                      <a:pt x="6977" y="12022"/>
                    </a:cubicBezTo>
                    <a:close/>
                    <a:moveTo>
                      <a:pt x="1910" y="12022"/>
                    </a:moveTo>
                    <a:lnTo>
                      <a:pt x="1910" y="12022"/>
                    </a:lnTo>
                    <a:cubicBezTo>
                      <a:pt x="1910" y="12416"/>
                      <a:pt x="1910" y="12790"/>
                      <a:pt x="1910" y="13164"/>
                    </a:cubicBezTo>
                    <a:cubicBezTo>
                      <a:pt x="1910" y="13247"/>
                      <a:pt x="1932" y="13288"/>
                      <a:pt x="2035" y="13288"/>
                    </a:cubicBezTo>
                    <a:cubicBezTo>
                      <a:pt x="2575" y="13288"/>
                      <a:pt x="3115" y="13288"/>
                      <a:pt x="3654" y="13288"/>
                    </a:cubicBezTo>
                    <a:cubicBezTo>
                      <a:pt x="3758" y="13288"/>
                      <a:pt x="3800" y="13247"/>
                      <a:pt x="3800" y="13143"/>
                    </a:cubicBezTo>
                    <a:cubicBezTo>
                      <a:pt x="3800" y="12395"/>
                      <a:pt x="3800" y="11648"/>
                      <a:pt x="3800" y="10900"/>
                    </a:cubicBezTo>
                    <a:cubicBezTo>
                      <a:pt x="3800" y="10796"/>
                      <a:pt x="3779" y="10776"/>
                      <a:pt x="3676" y="10776"/>
                    </a:cubicBezTo>
                    <a:cubicBezTo>
                      <a:pt x="3136" y="10776"/>
                      <a:pt x="2575" y="10776"/>
                      <a:pt x="2035" y="10776"/>
                    </a:cubicBezTo>
                    <a:cubicBezTo>
                      <a:pt x="1952" y="10776"/>
                      <a:pt x="1910" y="10796"/>
                      <a:pt x="1910" y="10900"/>
                    </a:cubicBezTo>
                    <a:cubicBezTo>
                      <a:pt x="1910" y="11274"/>
                      <a:pt x="1910" y="11648"/>
                      <a:pt x="1910" y="12022"/>
                    </a:cubicBezTo>
                    <a:close/>
                    <a:moveTo>
                      <a:pt x="6977" y="8243"/>
                    </a:moveTo>
                    <a:lnTo>
                      <a:pt x="6977" y="8243"/>
                    </a:lnTo>
                    <a:cubicBezTo>
                      <a:pt x="6977" y="8617"/>
                      <a:pt x="6977" y="8991"/>
                      <a:pt x="6977" y="9365"/>
                    </a:cubicBezTo>
                    <a:cubicBezTo>
                      <a:pt x="6977" y="9468"/>
                      <a:pt x="7019" y="9489"/>
                      <a:pt x="7102" y="9489"/>
                    </a:cubicBezTo>
                    <a:cubicBezTo>
                      <a:pt x="7641" y="9489"/>
                      <a:pt x="8181" y="9489"/>
                      <a:pt x="8721" y="9489"/>
                    </a:cubicBezTo>
                    <a:cubicBezTo>
                      <a:pt x="8825" y="9489"/>
                      <a:pt x="8866" y="9468"/>
                      <a:pt x="8866" y="9365"/>
                    </a:cubicBezTo>
                    <a:cubicBezTo>
                      <a:pt x="8866" y="8617"/>
                      <a:pt x="8866" y="7849"/>
                      <a:pt x="8866" y="7102"/>
                    </a:cubicBezTo>
                    <a:cubicBezTo>
                      <a:pt x="8866" y="7019"/>
                      <a:pt x="8846" y="6977"/>
                      <a:pt x="8742" y="6977"/>
                    </a:cubicBezTo>
                    <a:cubicBezTo>
                      <a:pt x="8202" y="6977"/>
                      <a:pt x="7662" y="6977"/>
                      <a:pt x="7102" y="6977"/>
                    </a:cubicBezTo>
                    <a:cubicBezTo>
                      <a:pt x="7019" y="6977"/>
                      <a:pt x="6977" y="6997"/>
                      <a:pt x="6977" y="7102"/>
                    </a:cubicBezTo>
                    <a:cubicBezTo>
                      <a:pt x="6977" y="7475"/>
                      <a:pt x="6977" y="7849"/>
                      <a:pt x="6977" y="8243"/>
                    </a:cubicBezTo>
                    <a:close/>
                    <a:moveTo>
                      <a:pt x="6312" y="4423"/>
                    </a:moveTo>
                    <a:lnTo>
                      <a:pt x="6312" y="4423"/>
                    </a:lnTo>
                    <a:cubicBezTo>
                      <a:pt x="6312" y="4049"/>
                      <a:pt x="6312" y="3675"/>
                      <a:pt x="6312" y="3302"/>
                    </a:cubicBezTo>
                    <a:cubicBezTo>
                      <a:pt x="6312" y="3198"/>
                      <a:pt x="6312" y="3156"/>
                      <a:pt x="6188" y="3156"/>
                    </a:cubicBezTo>
                    <a:cubicBezTo>
                      <a:pt x="5648" y="3156"/>
                      <a:pt x="5108" y="3156"/>
                      <a:pt x="4568" y="3156"/>
                    </a:cubicBezTo>
                    <a:cubicBezTo>
                      <a:pt x="4464" y="3156"/>
                      <a:pt x="4444" y="3198"/>
                      <a:pt x="4444" y="3302"/>
                    </a:cubicBezTo>
                    <a:cubicBezTo>
                      <a:pt x="4444" y="4049"/>
                      <a:pt x="4444" y="4797"/>
                      <a:pt x="4444" y="5544"/>
                    </a:cubicBezTo>
                    <a:cubicBezTo>
                      <a:pt x="4444" y="5648"/>
                      <a:pt x="4464" y="5668"/>
                      <a:pt x="4568" y="5668"/>
                    </a:cubicBezTo>
                    <a:cubicBezTo>
                      <a:pt x="5108" y="5668"/>
                      <a:pt x="5648" y="5668"/>
                      <a:pt x="6188" y="5668"/>
                    </a:cubicBezTo>
                    <a:cubicBezTo>
                      <a:pt x="6292" y="5668"/>
                      <a:pt x="6312" y="5648"/>
                      <a:pt x="6312" y="5544"/>
                    </a:cubicBezTo>
                    <a:cubicBezTo>
                      <a:pt x="6312" y="5170"/>
                      <a:pt x="6312" y="4797"/>
                      <a:pt x="6312" y="4423"/>
                    </a:cubicBezTo>
                    <a:close/>
                    <a:moveTo>
                      <a:pt x="9509" y="4423"/>
                    </a:moveTo>
                    <a:lnTo>
                      <a:pt x="9509" y="4423"/>
                    </a:lnTo>
                    <a:cubicBezTo>
                      <a:pt x="9509" y="4797"/>
                      <a:pt x="9509" y="5170"/>
                      <a:pt x="9509" y="5544"/>
                    </a:cubicBezTo>
                    <a:cubicBezTo>
                      <a:pt x="9490" y="5648"/>
                      <a:pt x="9530" y="5668"/>
                      <a:pt x="9634" y="5668"/>
                    </a:cubicBezTo>
                    <a:cubicBezTo>
                      <a:pt x="10174" y="5668"/>
                      <a:pt x="10713" y="5668"/>
                      <a:pt x="11253" y="5668"/>
                    </a:cubicBezTo>
                    <a:cubicBezTo>
                      <a:pt x="11357" y="5668"/>
                      <a:pt x="11378" y="5648"/>
                      <a:pt x="11378" y="5544"/>
                    </a:cubicBezTo>
                    <a:cubicBezTo>
                      <a:pt x="11378" y="4797"/>
                      <a:pt x="11378" y="4049"/>
                      <a:pt x="11378" y="3302"/>
                    </a:cubicBezTo>
                    <a:cubicBezTo>
                      <a:pt x="11378" y="3198"/>
                      <a:pt x="11337" y="3156"/>
                      <a:pt x="11233" y="3156"/>
                    </a:cubicBezTo>
                    <a:cubicBezTo>
                      <a:pt x="10713" y="3156"/>
                      <a:pt x="10174" y="3156"/>
                      <a:pt x="9655" y="3156"/>
                    </a:cubicBezTo>
                    <a:cubicBezTo>
                      <a:pt x="9530" y="3156"/>
                      <a:pt x="9490" y="3198"/>
                      <a:pt x="9509" y="3322"/>
                    </a:cubicBezTo>
                    <a:cubicBezTo>
                      <a:pt x="9509" y="3696"/>
                      <a:pt x="9509" y="4049"/>
                      <a:pt x="9509" y="4423"/>
                    </a:cubicBezTo>
                    <a:close/>
                    <a:moveTo>
                      <a:pt x="6312" y="8243"/>
                    </a:moveTo>
                    <a:lnTo>
                      <a:pt x="6312" y="8243"/>
                    </a:lnTo>
                    <a:cubicBezTo>
                      <a:pt x="6312" y="7849"/>
                      <a:pt x="6312" y="7475"/>
                      <a:pt x="6312" y="7102"/>
                    </a:cubicBezTo>
                    <a:cubicBezTo>
                      <a:pt x="6312" y="6997"/>
                      <a:pt x="6292" y="6977"/>
                      <a:pt x="6188" y="6977"/>
                    </a:cubicBezTo>
                    <a:cubicBezTo>
                      <a:pt x="5648" y="6977"/>
                      <a:pt x="5108" y="6977"/>
                      <a:pt x="4568" y="6977"/>
                    </a:cubicBezTo>
                    <a:cubicBezTo>
                      <a:pt x="4464" y="6977"/>
                      <a:pt x="4444" y="6997"/>
                      <a:pt x="4444" y="7102"/>
                    </a:cubicBezTo>
                    <a:cubicBezTo>
                      <a:pt x="4444" y="7849"/>
                      <a:pt x="4444" y="8597"/>
                      <a:pt x="4444" y="9344"/>
                    </a:cubicBezTo>
                    <a:cubicBezTo>
                      <a:pt x="4444" y="9448"/>
                      <a:pt x="4464" y="9468"/>
                      <a:pt x="4568" y="9468"/>
                    </a:cubicBezTo>
                    <a:cubicBezTo>
                      <a:pt x="5108" y="9468"/>
                      <a:pt x="5648" y="9468"/>
                      <a:pt x="6188" y="9468"/>
                    </a:cubicBezTo>
                    <a:cubicBezTo>
                      <a:pt x="6292" y="9468"/>
                      <a:pt x="6312" y="9448"/>
                      <a:pt x="6312" y="9344"/>
                    </a:cubicBezTo>
                    <a:cubicBezTo>
                      <a:pt x="6312" y="8970"/>
                      <a:pt x="6312" y="8597"/>
                      <a:pt x="6312" y="8243"/>
                    </a:cubicBezTo>
                    <a:close/>
                    <a:moveTo>
                      <a:pt x="3779" y="15842"/>
                    </a:moveTo>
                    <a:lnTo>
                      <a:pt x="3779" y="15842"/>
                    </a:lnTo>
                    <a:cubicBezTo>
                      <a:pt x="3779" y="15448"/>
                      <a:pt x="3779" y="15074"/>
                      <a:pt x="3779" y="14679"/>
                    </a:cubicBezTo>
                    <a:cubicBezTo>
                      <a:pt x="3779" y="14596"/>
                      <a:pt x="3738" y="14554"/>
                      <a:pt x="3654" y="14554"/>
                    </a:cubicBezTo>
                    <a:cubicBezTo>
                      <a:pt x="3115" y="14554"/>
                      <a:pt x="2575" y="14554"/>
                      <a:pt x="2035" y="14554"/>
                    </a:cubicBezTo>
                    <a:cubicBezTo>
                      <a:pt x="1952" y="14554"/>
                      <a:pt x="1910" y="14596"/>
                      <a:pt x="1910" y="14679"/>
                    </a:cubicBezTo>
                    <a:cubicBezTo>
                      <a:pt x="1910" y="15448"/>
                      <a:pt x="1910" y="16195"/>
                      <a:pt x="1910" y="16963"/>
                    </a:cubicBezTo>
                    <a:cubicBezTo>
                      <a:pt x="1910" y="17046"/>
                      <a:pt x="1952" y="17088"/>
                      <a:pt x="2035" y="17088"/>
                    </a:cubicBezTo>
                    <a:cubicBezTo>
                      <a:pt x="2575" y="17088"/>
                      <a:pt x="3115" y="17088"/>
                      <a:pt x="3654" y="17088"/>
                    </a:cubicBezTo>
                    <a:cubicBezTo>
                      <a:pt x="3738" y="17088"/>
                      <a:pt x="3779" y="17046"/>
                      <a:pt x="3779" y="16963"/>
                    </a:cubicBezTo>
                    <a:cubicBezTo>
                      <a:pt x="3779" y="16590"/>
                      <a:pt x="3779" y="16216"/>
                      <a:pt x="3779" y="15842"/>
                    </a:cubicBezTo>
                    <a:close/>
                    <a:moveTo>
                      <a:pt x="3779" y="8223"/>
                    </a:moveTo>
                    <a:lnTo>
                      <a:pt x="3779" y="8223"/>
                    </a:lnTo>
                    <a:cubicBezTo>
                      <a:pt x="3779" y="7849"/>
                      <a:pt x="3779" y="7475"/>
                      <a:pt x="3779" y="7102"/>
                    </a:cubicBezTo>
                    <a:cubicBezTo>
                      <a:pt x="3779" y="6997"/>
                      <a:pt x="3738" y="6977"/>
                      <a:pt x="3654" y="6977"/>
                    </a:cubicBezTo>
                    <a:cubicBezTo>
                      <a:pt x="3115" y="6977"/>
                      <a:pt x="2575" y="6977"/>
                      <a:pt x="2035" y="6977"/>
                    </a:cubicBezTo>
                    <a:cubicBezTo>
                      <a:pt x="1952" y="6977"/>
                      <a:pt x="1910" y="6997"/>
                      <a:pt x="1910" y="7102"/>
                    </a:cubicBezTo>
                    <a:cubicBezTo>
                      <a:pt x="1910" y="7849"/>
                      <a:pt x="1910" y="8597"/>
                      <a:pt x="1910" y="9344"/>
                    </a:cubicBezTo>
                    <a:cubicBezTo>
                      <a:pt x="1910" y="9448"/>
                      <a:pt x="1952" y="9468"/>
                      <a:pt x="2035" y="9468"/>
                    </a:cubicBezTo>
                    <a:cubicBezTo>
                      <a:pt x="2575" y="9468"/>
                      <a:pt x="3115" y="9468"/>
                      <a:pt x="3654" y="9468"/>
                    </a:cubicBezTo>
                    <a:cubicBezTo>
                      <a:pt x="3738" y="9468"/>
                      <a:pt x="3779" y="9448"/>
                      <a:pt x="3779" y="9344"/>
                    </a:cubicBezTo>
                    <a:cubicBezTo>
                      <a:pt x="3779" y="8970"/>
                      <a:pt x="3779" y="8597"/>
                      <a:pt x="3779" y="8223"/>
                    </a:cubicBezTo>
                    <a:close/>
                  </a:path>
                </a:pathLst>
              </a:custGeom>
              <a:solidFill>
                <a:srgbClr val="007A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3200" noProof="0" dirty="0">
                  <a:solidFill>
                    <a:schemeClr val="lt1"/>
                  </a:solidFill>
                </a:endParaRPr>
              </a:p>
            </p:txBody>
          </p:sp>
        </p:grpSp>
        <p:grpSp>
          <p:nvGrpSpPr>
            <p:cNvPr id="31" name="Group 30">
              <a:extLst>
                <a:ext uri="{FF2B5EF4-FFF2-40B4-BE49-F238E27FC236}">
                  <a16:creationId xmlns:a16="http://schemas.microsoft.com/office/drawing/2014/main" id="{812D4603-DF9C-0C37-7C20-A4ED2BD58C7E}"/>
                </a:ext>
              </a:extLst>
            </p:cNvPr>
            <p:cNvGrpSpPr>
              <a:grpSpLocks noChangeAspect="1"/>
            </p:cNvGrpSpPr>
            <p:nvPr/>
          </p:nvGrpSpPr>
          <p:grpSpPr>
            <a:xfrm>
              <a:off x="1615755" y="2490268"/>
              <a:ext cx="1227628" cy="1230179"/>
              <a:chOff x="1430338" y="431800"/>
              <a:chExt cx="6877050" cy="6891338"/>
            </a:xfrm>
            <a:solidFill>
              <a:schemeClr val="bg1"/>
            </a:solidFill>
          </p:grpSpPr>
          <p:sp>
            <p:nvSpPr>
              <p:cNvPr id="32" name="Freeform 1">
                <a:extLst>
                  <a:ext uri="{FF2B5EF4-FFF2-40B4-BE49-F238E27FC236}">
                    <a16:creationId xmlns:a16="http://schemas.microsoft.com/office/drawing/2014/main" id="{A5EA46F5-77B1-DEB3-97D8-C67BFB1C9745}"/>
                  </a:ext>
                </a:extLst>
              </p:cNvPr>
              <p:cNvSpPr>
                <a:spLocks noChangeArrowheads="1"/>
              </p:cNvSpPr>
              <p:nvPr/>
            </p:nvSpPr>
            <p:spPr bwMode="auto">
              <a:xfrm>
                <a:off x="1430338" y="4451350"/>
                <a:ext cx="6877050" cy="2871788"/>
              </a:xfrm>
              <a:custGeom>
                <a:avLst/>
                <a:gdLst>
                  <a:gd name="T0" fmla="*/ 6334 w 19104"/>
                  <a:gd name="T1" fmla="*/ 3707 h 7979"/>
                  <a:gd name="T2" fmla="*/ 6334 w 19104"/>
                  <a:gd name="T3" fmla="*/ 3707 h 7979"/>
                  <a:gd name="T4" fmla="*/ 8125 w 19104"/>
                  <a:gd name="T5" fmla="*/ 4853 h 7979"/>
                  <a:gd name="T6" fmla="*/ 8875 w 19104"/>
                  <a:gd name="T7" fmla="*/ 4978 h 7979"/>
                  <a:gd name="T8" fmla="*/ 11895 w 19104"/>
                  <a:gd name="T9" fmla="*/ 4978 h 7979"/>
                  <a:gd name="T10" fmla="*/ 13478 w 19104"/>
                  <a:gd name="T11" fmla="*/ 4499 h 7979"/>
                  <a:gd name="T12" fmla="*/ 13957 w 19104"/>
                  <a:gd name="T13" fmla="*/ 3249 h 7979"/>
                  <a:gd name="T14" fmla="*/ 14083 w 19104"/>
                  <a:gd name="T15" fmla="*/ 2937 h 7979"/>
                  <a:gd name="T16" fmla="*/ 16811 w 19104"/>
                  <a:gd name="T17" fmla="*/ 1353 h 7979"/>
                  <a:gd name="T18" fmla="*/ 17686 w 19104"/>
                  <a:gd name="T19" fmla="*/ 999 h 7979"/>
                  <a:gd name="T20" fmla="*/ 18811 w 19104"/>
                  <a:gd name="T21" fmla="*/ 1291 h 7979"/>
                  <a:gd name="T22" fmla="*/ 18832 w 19104"/>
                  <a:gd name="T23" fmla="*/ 2353 h 7979"/>
                  <a:gd name="T24" fmla="*/ 17436 w 19104"/>
                  <a:gd name="T25" fmla="*/ 3437 h 7979"/>
                  <a:gd name="T26" fmla="*/ 14686 w 19104"/>
                  <a:gd name="T27" fmla="*/ 5249 h 7979"/>
                  <a:gd name="T28" fmla="*/ 12228 w 19104"/>
                  <a:gd name="T29" fmla="*/ 6832 h 7979"/>
                  <a:gd name="T30" fmla="*/ 10791 w 19104"/>
                  <a:gd name="T31" fmla="*/ 7728 h 7979"/>
                  <a:gd name="T32" fmla="*/ 9458 w 19104"/>
                  <a:gd name="T33" fmla="*/ 7894 h 7979"/>
                  <a:gd name="T34" fmla="*/ 8334 w 19104"/>
                  <a:gd name="T35" fmla="*/ 7499 h 7979"/>
                  <a:gd name="T36" fmla="*/ 6562 w 19104"/>
                  <a:gd name="T37" fmla="*/ 6582 h 7979"/>
                  <a:gd name="T38" fmla="*/ 4771 w 19104"/>
                  <a:gd name="T39" fmla="*/ 5666 h 7979"/>
                  <a:gd name="T40" fmla="*/ 4292 w 19104"/>
                  <a:gd name="T41" fmla="*/ 5478 h 7979"/>
                  <a:gd name="T42" fmla="*/ 3271 w 19104"/>
                  <a:gd name="T43" fmla="*/ 5686 h 7979"/>
                  <a:gd name="T44" fmla="*/ 2167 w 19104"/>
                  <a:gd name="T45" fmla="*/ 6394 h 7979"/>
                  <a:gd name="T46" fmla="*/ 2042 w 19104"/>
                  <a:gd name="T47" fmla="*/ 6332 h 7979"/>
                  <a:gd name="T48" fmla="*/ 1459 w 19104"/>
                  <a:gd name="T49" fmla="*/ 5083 h 7979"/>
                  <a:gd name="T50" fmla="*/ 896 w 19104"/>
                  <a:gd name="T51" fmla="*/ 3791 h 7979"/>
                  <a:gd name="T52" fmla="*/ 63 w 19104"/>
                  <a:gd name="T53" fmla="*/ 1978 h 7979"/>
                  <a:gd name="T54" fmla="*/ 167 w 19104"/>
                  <a:gd name="T55" fmla="*/ 1707 h 7979"/>
                  <a:gd name="T56" fmla="*/ 2021 w 19104"/>
                  <a:gd name="T57" fmla="*/ 874 h 7979"/>
                  <a:gd name="T58" fmla="*/ 3521 w 19104"/>
                  <a:gd name="T59" fmla="*/ 228 h 7979"/>
                  <a:gd name="T60" fmla="*/ 4688 w 19104"/>
                  <a:gd name="T61" fmla="*/ 20 h 7979"/>
                  <a:gd name="T62" fmla="*/ 6084 w 19104"/>
                  <a:gd name="T63" fmla="*/ 458 h 7979"/>
                  <a:gd name="T64" fmla="*/ 8146 w 19104"/>
                  <a:gd name="T65" fmla="*/ 1853 h 7979"/>
                  <a:gd name="T66" fmla="*/ 10311 w 19104"/>
                  <a:gd name="T67" fmla="*/ 2707 h 7979"/>
                  <a:gd name="T68" fmla="*/ 11145 w 19104"/>
                  <a:gd name="T69" fmla="*/ 2770 h 7979"/>
                  <a:gd name="T70" fmla="*/ 12561 w 19104"/>
                  <a:gd name="T71" fmla="*/ 2874 h 7979"/>
                  <a:gd name="T72" fmla="*/ 12833 w 19104"/>
                  <a:gd name="T73" fmla="*/ 2895 h 7979"/>
                  <a:gd name="T74" fmla="*/ 13207 w 19104"/>
                  <a:gd name="T75" fmla="*/ 3270 h 7979"/>
                  <a:gd name="T76" fmla="*/ 13020 w 19104"/>
                  <a:gd name="T77" fmla="*/ 3937 h 7979"/>
                  <a:gd name="T78" fmla="*/ 12020 w 19104"/>
                  <a:gd name="T79" fmla="*/ 4228 h 7979"/>
                  <a:gd name="T80" fmla="*/ 8708 w 19104"/>
                  <a:gd name="T81" fmla="*/ 4228 h 7979"/>
                  <a:gd name="T82" fmla="*/ 7062 w 19104"/>
                  <a:gd name="T83" fmla="*/ 3916 h 7979"/>
                  <a:gd name="T84" fmla="*/ 6334 w 19104"/>
                  <a:gd name="T85" fmla="*/ 3707 h 7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104" h="7979">
                    <a:moveTo>
                      <a:pt x="6334" y="3707"/>
                    </a:moveTo>
                    <a:lnTo>
                      <a:pt x="6334" y="3707"/>
                    </a:lnTo>
                    <a:cubicBezTo>
                      <a:pt x="6854" y="4207"/>
                      <a:pt x="7438" y="4645"/>
                      <a:pt x="8125" y="4853"/>
                    </a:cubicBezTo>
                    <a:cubicBezTo>
                      <a:pt x="8375" y="4937"/>
                      <a:pt x="8625" y="4978"/>
                      <a:pt x="8875" y="4978"/>
                    </a:cubicBezTo>
                    <a:cubicBezTo>
                      <a:pt x="9895" y="4978"/>
                      <a:pt x="10895" y="4999"/>
                      <a:pt x="11895" y="4978"/>
                    </a:cubicBezTo>
                    <a:cubicBezTo>
                      <a:pt x="12457" y="4978"/>
                      <a:pt x="12999" y="4833"/>
                      <a:pt x="13478" y="4499"/>
                    </a:cubicBezTo>
                    <a:cubicBezTo>
                      <a:pt x="13853" y="4228"/>
                      <a:pt x="14061" y="3687"/>
                      <a:pt x="13957" y="3249"/>
                    </a:cubicBezTo>
                    <a:cubicBezTo>
                      <a:pt x="13916" y="3083"/>
                      <a:pt x="13957" y="2999"/>
                      <a:pt x="14083" y="2937"/>
                    </a:cubicBezTo>
                    <a:cubicBezTo>
                      <a:pt x="14999" y="2416"/>
                      <a:pt x="15894" y="1874"/>
                      <a:pt x="16811" y="1353"/>
                    </a:cubicBezTo>
                    <a:cubicBezTo>
                      <a:pt x="17082" y="1187"/>
                      <a:pt x="17374" y="1041"/>
                      <a:pt x="17686" y="999"/>
                    </a:cubicBezTo>
                    <a:cubicBezTo>
                      <a:pt x="18103" y="957"/>
                      <a:pt x="18499" y="957"/>
                      <a:pt x="18811" y="1291"/>
                    </a:cubicBezTo>
                    <a:cubicBezTo>
                      <a:pt x="19103" y="1561"/>
                      <a:pt x="19103" y="2041"/>
                      <a:pt x="18832" y="2353"/>
                    </a:cubicBezTo>
                    <a:cubicBezTo>
                      <a:pt x="18457" y="2811"/>
                      <a:pt x="17916" y="3103"/>
                      <a:pt x="17436" y="3437"/>
                    </a:cubicBezTo>
                    <a:cubicBezTo>
                      <a:pt x="16520" y="4041"/>
                      <a:pt x="15603" y="4645"/>
                      <a:pt x="14686" y="5249"/>
                    </a:cubicBezTo>
                    <a:cubicBezTo>
                      <a:pt x="13874" y="5770"/>
                      <a:pt x="13041" y="6311"/>
                      <a:pt x="12228" y="6832"/>
                    </a:cubicBezTo>
                    <a:cubicBezTo>
                      <a:pt x="11749" y="7144"/>
                      <a:pt x="11311" y="7499"/>
                      <a:pt x="10791" y="7728"/>
                    </a:cubicBezTo>
                    <a:cubicBezTo>
                      <a:pt x="10353" y="7916"/>
                      <a:pt x="9916" y="7978"/>
                      <a:pt x="9458" y="7894"/>
                    </a:cubicBezTo>
                    <a:cubicBezTo>
                      <a:pt x="9062" y="7811"/>
                      <a:pt x="8688" y="7686"/>
                      <a:pt x="8334" y="7499"/>
                    </a:cubicBezTo>
                    <a:cubicBezTo>
                      <a:pt x="7750" y="7186"/>
                      <a:pt x="7167" y="6894"/>
                      <a:pt x="6562" y="6582"/>
                    </a:cubicBezTo>
                    <a:cubicBezTo>
                      <a:pt x="5958" y="6270"/>
                      <a:pt x="5375" y="5978"/>
                      <a:pt x="4771" y="5666"/>
                    </a:cubicBezTo>
                    <a:cubicBezTo>
                      <a:pt x="4605" y="5603"/>
                      <a:pt x="4459" y="5520"/>
                      <a:pt x="4292" y="5478"/>
                    </a:cubicBezTo>
                    <a:cubicBezTo>
                      <a:pt x="3917" y="5374"/>
                      <a:pt x="3584" y="5499"/>
                      <a:pt x="3271" y="5686"/>
                    </a:cubicBezTo>
                    <a:cubicBezTo>
                      <a:pt x="2896" y="5916"/>
                      <a:pt x="2542" y="6144"/>
                      <a:pt x="2167" y="6394"/>
                    </a:cubicBezTo>
                    <a:cubicBezTo>
                      <a:pt x="2084" y="6457"/>
                      <a:pt x="2063" y="6394"/>
                      <a:pt x="2042" y="6332"/>
                    </a:cubicBezTo>
                    <a:cubicBezTo>
                      <a:pt x="1834" y="5916"/>
                      <a:pt x="1646" y="5499"/>
                      <a:pt x="1459" y="5083"/>
                    </a:cubicBezTo>
                    <a:cubicBezTo>
                      <a:pt x="1271" y="4645"/>
                      <a:pt x="1084" y="4228"/>
                      <a:pt x="896" y="3791"/>
                    </a:cubicBezTo>
                    <a:cubicBezTo>
                      <a:pt x="605" y="3187"/>
                      <a:pt x="334" y="2583"/>
                      <a:pt x="63" y="1978"/>
                    </a:cubicBezTo>
                    <a:cubicBezTo>
                      <a:pt x="0" y="1833"/>
                      <a:pt x="21" y="1770"/>
                      <a:pt x="167" y="1707"/>
                    </a:cubicBezTo>
                    <a:cubicBezTo>
                      <a:pt x="792" y="1416"/>
                      <a:pt x="1396" y="1145"/>
                      <a:pt x="2021" y="874"/>
                    </a:cubicBezTo>
                    <a:cubicBezTo>
                      <a:pt x="2521" y="666"/>
                      <a:pt x="3021" y="437"/>
                      <a:pt x="3521" y="228"/>
                    </a:cubicBezTo>
                    <a:cubicBezTo>
                      <a:pt x="3896" y="83"/>
                      <a:pt x="4292" y="0"/>
                      <a:pt x="4688" y="20"/>
                    </a:cubicBezTo>
                    <a:cubicBezTo>
                      <a:pt x="5188" y="41"/>
                      <a:pt x="5667" y="187"/>
                      <a:pt x="6084" y="458"/>
                    </a:cubicBezTo>
                    <a:cubicBezTo>
                      <a:pt x="6792" y="916"/>
                      <a:pt x="7458" y="1395"/>
                      <a:pt x="8146" y="1853"/>
                    </a:cubicBezTo>
                    <a:cubicBezTo>
                      <a:pt x="8812" y="2291"/>
                      <a:pt x="9542" y="2561"/>
                      <a:pt x="10311" y="2707"/>
                    </a:cubicBezTo>
                    <a:cubicBezTo>
                      <a:pt x="10583" y="2749"/>
                      <a:pt x="10853" y="2770"/>
                      <a:pt x="11145" y="2770"/>
                    </a:cubicBezTo>
                    <a:cubicBezTo>
                      <a:pt x="11603" y="2770"/>
                      <a:pt x="12083" y="2791"/>
                      <a:pt x="12561" y="2874"/>
                    </a:cubicBezTo>
                    <a:cubicBezTo>
                      <a:pt x="12645" y="2874"/>
                      <a:pt x="12728" y="2874"/>
                      <a:pt x="12833" y="2895"/>
                    </a:cubicBezTo>
                    <a:cubicBezTo>
                      <a:pt x="13041" y="2957"/>
                      <a:pt x="13166" y="3061"/>
                      <a:pt x="13207" y="3270"/>
                    </a:cubicBezTo>
                    <a:cubicBezTo>
                      <a:pt x="13270" y="3520"/>
                      <a:pt x="13249" y="3770"/>
                      <a:pt x="13020" y="3937"/>
                    </a:cubicBezTo>
                    <a:cubicBezTo>
                      <a:pt x="12707" y="4145"/>
                      <a:pt x="12374" y="4228"/>
                      <a:pt x="12020" y="4228"/>
                    </a:cubicBezTo>
                    <a:cubicBezTo>
                      <a:pt x="10916" y="4249"/>
                      <a:pt x="9811" y="4249"/>
                      <a:pt x="8708" y="4228"/>
                    </a:cubicBezTo>
                    <a:cubicBezTo>
                      <a:pt x="8146" y="4228"/>
                      <a:pt x="7604" y="4083"/>
                      <a:pt x="7062" y="3916"/>
                    </a:cubicBezTo>
                    <a:cubicBezTo>
                      <a:pt x="6834" y="3833"/>
                      <a:pt x="6584" y="3749"/>
                      <a:pt x="6334" y="370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3" name="Freeform 2">
                <a:extLst>
                  <a:ext uri="{FF2B5EF4-FFF2-40B4-BE49-F238E27FC236}">
                    <a16:creationId xmlns:a16="http://schemas.microsoft.com/office/drawing/2014/main" id="{E136FAAE-62C0-6A87-97A6-67BB20940263}"/>
                  </a:ext>
                </a:extLst>
              </p:cNvPr>
              <p:cNvSpPr>
                <a:spLocks noChangeArrowheads="1"/>
              </p:cNvSpPr>
              <p:nvPr/>
            </p:nvSpPr>
            <p:spPr bwMode="auto">
              <a:xfrm>
                <a:off x="3792553" y="1800389"/>
                <a:ext cx="2220913" cy="3240088"/>
              </a:xfrm>
              <a:custGeom>
                <a:avLst/>
                <a:gdLst>
                  <a:gd name="T0" fmla="*/ 3687 w 6167"/>
                  <a:gd name="T1" fmla="*/ 2000 h 8999"/>
                  <a:gd name="T2" fmla="*/ 3687 w 6167"/>
                  <a:gd name="T3" fmla="*/ 2000 h 8999"/>
                  <a:gd name="T4" fmla="*/ 4104 w 6167"/>
                  <a:gd name="T5" fmla="*/ 1188 h 8999"/>
                  <a:gd name="T6" fmla="*/ 4562 w 6167"/>
                  <a:gd name="T7" fmla="*/ 167 h 8999"/>
                  <a:gd name="T8" fmla="*/ 4812 w 6167"/>
                  <a:gd name="T9" fmla="*/ 42 h 8999"/>
                  <a:gd name="T10" fmla="*/ 6125 w 6167"/>
                  <a:gd name="T11" fmla="*/ 1125 h 8999"/>
                  <a:gd name="T12" fmla="*/ 6145 w 6167"/>
                  <a:gd name="T13" fmla="*/ 1459 h 8999"/>
                  <a:gd name="T14" fmla="*/ 6145 w 6167"/>
                  <a:gd name="T15" fmla="*/ 4666 h 8999"/>
                  <a:gd name="T16" fmla="*/ 4937 w 6167"/>
                  <a:gd name="T17" fmla="*/ 5874 h 8999"/>
                  <a:gd name="T18" fmla="*/ 4749 w 6167"/>
                  <a:gd name="T19" fmla="*/ 6041 h 8999"/>
                  <a:gd name="T20" fmla="*/ 4645 w 6167"/>
                  <a:gd name="T21" fmla="*/ 7395 h 8999"/>
                  <a:gd name="T22" fmla="*/ 4499 w 6167"/>
                  <a:gd name="T23" fmla="*/ 8686 h 8999"/>
                  <a:gd name="T24" fmla="*/ 4145 w 6167"/>
                  <a:gd name="T25" fmla="*/ 8957 h 8999"/>
                  <a:gd name="T26" fmla="*/ 2396 w 6167"/>
                  <a:gd name="T27" fmla="*/ 8457 h 8999"/>
                  <a:gd name="T28" fmla="*/ 1646 w 6167"/>
                  <a:gd name="T29" fmla="*/ 7998 h 8999"/>
                  <a:gd name="T30" fmla="*/ 1584 w 6167"/>
                  <a:gd name="T31" fmla="*/ 7915 h 8999"/>
                  <a:gd name="T32" fmla="*/ 1500 w 6167"/>
                  <a:gd name="T33" fmla="*/ 7145 h 8999"/>
                  <a:gd name="T34" fmla="*/ 1396 w 6167"/>
                  <a:gd name="T35" fmla="*/ 5978 h 8999"/>
                  <a:gd name="T36" fmla="*/ 1209 w 6167"/>
                  <a:gd name="T37" fmla="*/ 5874 h 8999"/>
                  <a:gd name="T38" fmla="*/ 605 w 6167"/>
                  <a:gd name="T39" fmla="*/ 5707 h 8999"/>
                  <a:gd name="T40" fmla="*/ 22 w 6167"/>
                  <a:gd name="T41" fmla="*/ 4854 h 8999"/>
                  <a:gd name="T42" fmla="*/ 0 w 6167"/>
                  <a:gd name="T43" fmla="*/ 4000 h 8999"/>
                  <a:gd name="T44" fmla="*/ 0 w 6167"/>
                  <a:gd name="T45" fmla="*/ 1542 h 8999"/>
                  <a:gd name="T46" fmla="*/ 188 w 6167"/>
                  <a:gd name="T47" fmla="*/ 729 h 8999"/>
                  <a:gd name="T48" fmla="*/ 1126 w 6167"/>
                  <a:gd name="T49" fmla="*/ 63 h 8999"/>
                  <a:gd name="T50" fmla="*/ 1250 w 6167"/>
                  <a:gd name="T51" fmla="*/ 42 h 8999"/>
                  <a:gd name="T52" fmla="*/ 1626 w 6167"/>
                  <a:gd name="T53" fmla="*/ 229 h 8999"/>
                  <a:gd name="T54" fmla="*/ 2376 w 6167"/>
                  <a:gd name="T55" fmla="*/ 1813 h 8999"/>
                  <a:gd name="T56" fmla="*/ 2438 w 6167"/>
                  <a:gd name="T57" fmla="*/ 1959 h 8999"/>
                  <a:gd name="T58" fmla="*/ 2500 w 6167"/>
                  <a:gd name="T59" fmla="*/ 1875 h 8999"/>
                  <a:gd name="T60" fmla="*/ 2584 w 6167"/>
                  <a:gd name="T61" fmla="*/ 1625 h 8999"/>
                  <a:gd name="T62" fmla="*/ 2563 w 6167"/>
                  <a:gd name="T63" fmla="*/ 750 h 8999"/>
                  <a:gd name="T64" fmla="*/ 2480 w 6167"/>
                  <a:gd name="T65" fmla="*/ 333 h 8999"/>
                  <a:gd name="T66" fmla="*/ 2730 w 6167"/>
                  <a:gd name="T67" fmla="*/ 83 h 8999"/>
                  <a:gd name="T68" fmla="*/ 3416 w 6167"/>
                  <a:gd name="T69" fmla="*/ 83 h 8999"/>
                  <a:gd name="T70" fmla="*/ 3687 w 6167"/>
                  <a:gd name="T71" fmla="*/ 459 h 8999"/>
                  <a:gd name="T72" fmla="*/ 3499 w 6167"/>
                  <a:gd name="T73" fmla="*/ 1083 h 8999"/>
                  <a:gd name="T74" fmla="*/ 3499 w 6167"/>
                  <a:gd name="T75" fmla="*/ 1396 h 8999"/>
                  <a:gd name="T76" fmla="*/ 3687 w 6167"/>
                  <a:gd name="T77" fmla="*/ 2000 h 8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67" h="8999">
                    <a:moveTo>
                      <a:pt x="3687" y="2000"/>
                    </a:moveTo>
                    <a:lnTo>
                      <a:pt x="3687" y="2000"/>
                    </a:lnTo>
                    <a:cubicBezTo>
                      <a:pt x="3833" y="1709"/>
                      <a:pt x="3979" y="1438"/>
                      <a:pt x="4104" y="1188"/>
                    </a:cubicBezTo>
                    <a:cubicBezTo>
                      <a:pt x="4249" y="855"/>
                      <a:pt x="4416" y="500"/>
                      <a:pt x="4562" y="167"/>
                    </a:cubicBezTo>
                    <a:cubicBezTo>
                      <a:pt x="4604" y="83"/>
                      <a:pt x="4687" y="21"/>
                      <a:pt x="4812" y="42"/>
                    </a:cubicBezTo>
                    <a:cubicBezTo>
                      <a:pt x="5458" y="63"/>
                      <a:pt x="5979" y="438"/>
                      <a:pt x="6125" y="1125"/>
                    </a:cubicBezTo>
                    <a:cubicBezTo>
                      <a:pt x="6145" y="1229"/>
                      <a:pt x="6145" y="1333"/>
                      <a:pt x="6145" y="1459"/>
                    </a:cubicBezTo>
                    <a:cubicBezTo>
                      <a:pt x="6145" y="2521"/>
                      <a:pt x="6125" y="3583"/>
                      <a:pt x="6145" y="4666"/>
                    </a:cubicBezTo>
                    <a:cubicBezTo>
                      <a:pt x="6166" y="5353"/>
                      <a:pt x="5625" y="5874"/>
                      <a:pt x="4937" y="5874"/>
                    </a:cubicBezTo>
                    <a:cubicBezTo>
                      <a:pt x="4812" y="5853"/>
                      <a:pt x="4771" y="5915"/>
                      <a:pt x="4749" y="6041"/>
                    </a:cubicBezTo>
                    <a:cubicBezTo>
                      <a:pt x="4729" y="6478"/>
                      <a:pt x="4687" y="6937"/>
                      <a:pt x="4645" y="7395"/>
                    </a:cubicBezTo>
                    <a:cubicBezTo>
                      <a:pt x="4604" y="7811"/>
                      <a:pt x="4562" y="8248"/>
                      <a:pt x="4499" y="8686"/>
                    </a:cubicBezTo>
                    <a:cubicBezTo>
                      <a:pt x="4479" y="8998"/>
                      <a:pt x="4458" y="8978"/>
                      <a:pt x="4145" y="8957"/>
                    </a:cubicBezTo>
                    <a:cubicBezTo>
                      <a:pt x="3541" y="8915"/>
                      <a:pt x="2959" y="8728"/>
                      <a:pt x="2396" y="8457"/>
                    </a:cubicBezTo>
                    <a:cubicBezTo>
                      <a:pt x="2146" y="8332"/>
                      <a:pt x="1896" y="8165"/>
                      <a:pt x="1646" y="7998"/>
                    </a:cubicBezTo>
                    <a:cubicBezTo>
                      <a:pt x="1605" y="7978"/>
                      <a:pt x="1605" y="7936"/>
                      <a:pt x="1584" y="7915"/>
                    </a:cubicBezTo>
                    <a:cubicBezTo>
                      <a:pt x="1542" y="7665"/>
                      <a:pt x="1542" y="7395"/>
                      <a:pt x="1500" y="7145"/>
                    </a:cubicBezTo>
                    <a:cubicBezTo>
                      <a:pt x="1459" y="6770"/>
                      <a:pt x="1438" y="6374"/>
                      <a:pt x="1396" y="5978"/>
                    </a:cubicBezTo>
                    <a:cubicBezTo>
                      <a:pt x="1376" y="5874"/>
                      <a:pt x="1272" y="5874"/>
                      <a:pt x="1209" y="5874"/>
                    </a:cubicBezTo>
                    <a:cubicBezTo>
                      <a:pt x="980" y="5853"/>
                      <a:pt x="772" y="5811"/>
                      <a:pt x="605" y="5707"/>
                    </a:cubicBezTo>
                    <a:cubicBezTo>
                      <a:pt x="272" y="5499"/>
                      <a:pt x="84" y="5229"/>
                      <a:pt x="22" y="4854"/>
                    </a:cubicBezTo>
                    <a:cubicBezTo>
                      <a:pt x="0" y="4562"/>
                      <a:pt x="0" y="4271"/>
                      <a:pt x="0" y="4000"/>
                    </a:cubicBezTo>
                    <a:cubicBezTo>
                      <a:pt x="0" y="3166"/>
                      <a:pt x="0" y="2355"/>
                      <a:pt x="0" y="1542"/>
                    </a:cubicBezTo>
                    <a:cubicBezTo>
                      <a:pt x="22" y="1250"/>
                      <a:pt x="42" y="979"/>
                      <a:pt x="188" y="729"/>
                    </a:cubicBezTo>
                    <a:cubicBezTo>
                      <a:pt x="396" y="355"/>
                      <a:pt x="709" y="146"/>
                      <a:pt x="1126" y="63"/>
                    </a:cubicBezTo>
                    <a:cubicBezTo>
                      <a:pt x="1167" y="63"/>
                      <a:pt x="1209" y="42"/>
                      <a:pt x="1250" y="42"/>
                    </a:cubicBezTo>
                    <a:cubicBezTo>
                      <a:pt x="1438" y="0"/>
                      <a:pt x="1542" y="63"/>
                      <a:pt x="1626" y="229"/>
                    </a:cubicBezTo>
                    <a:cubicBezTo>
                      <a:pt x="1876" y="750"/>
                      <a:pt x="2126" y="1292"/>
                      <a:pt x="2376" y="1813"/>
                    </a:cubicBezTo>
                    <a:cubicBezTo>
                      <a:pt x="2396" y="1855"/>
                      <a:pt x="2417" y="1917"/>
                      <a:pt x="2438" y="1959"/>
                    </a:cubicBezTo>
                    <a:cubicBezTo>
                      <a:pt x="2500" y="1938"/>
                      <a:pt x="2500" y="1896"/>
                      <a:pt x="2500" y="1875"/>
                    </a:cubicBezTo>
                    <a:cubicBezTo>
                      <a:pt x="2542" y="1792"/>
                      <a:pt x="2563" y="1709"/>
                      <a:pt x="2584" y="1625"/>
                    </a:cubicBezTo>
                    <a:cubicBezTo>
                      <a:pt x="2730" y="1333"/>
                      <a:pt x="2688" y="1042"/>
                      <a:pt x="2563" y="750"/>
                    </a:cubicBezTo>
                    <a:cubicBezTo>
                      <a:pt x="2500" y="625"/>
                      <a:pt x="2459" y="479"/>
                      <a:pt x="2480" y="333"/>
                    </a:cubicBezTo>
                    <a:cubicBezTo>
                      <a:pt x="2480" y="209"/>
                      <a:pt x="2584" y="105"/>
                      <a:pt x="2730" y="83"/>
                    </a:cubicBezTo>
                    <a:cubicBezTo>
                      <a:pt x="2959" y="83"/>
                      <a:pt x="3187" y="83"/>
                      <a:pt x="3416" y="83"/>
                    </a:cubicBezTo>
                    <a:cubicBezTo>
                      <a:pt x="3625" y="105"/>
                      <a:pt x="3729" y="271"/>
                      <a:pt x="3687" y="459"/>
                    </a:cubicBezTo>
                    <a:cubicBezTo>
                      <a:pt x="3625" y="667"/>
                      <a:pt x="3562" y="875"/>
                      <a:pt x="3499" y="1083"/>
                    </a:cubicBezTo>
                    <a:cubicBezTo>
                      <a:pt x="3479" y="1188"/>
                      <a:pt x="3479" y="1292"/>
                      <a:pt x="3499" y="1396"/>
                    </a:cubicBezTo>
                    <a:cubicBezTo>
                      <a:pt x="3562" y="1583"/>
                      <a:pt x="3625" y="1771"/>
                      <a:pt x="3687" y="200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4" name="Freeform 3">
                <a:extLst>
                  <a:ext uri="{FF2B5EF4-FFF2-40B4-BE49-F238E27FC236}">
                    <a16:creationId xmlns:a16="http://schemas.microsoft.com/office/drawing/2014/main" id="{75C0CD60-56C7-605A-2683-6624E75F9EA0}"/>
                  </a:ext>
                </a:extLst>
              </p:cNvPr>
              <p:cNvSpPr>
                <a:spLocks noChangeArrowheads="1"/>
              </p:cNvSpPr>
              <p:nvPr/>
            </p:nvSpPr>
            <p:spPr bwMode="auto">
              <a:xfrm>
                <a:off x="5884863" y="1736725"/>
                <a:ext cx="1679575" cy="3614738"/>
              </a:xfrm>
              <a:custGeom>
                <a:avLst/>
                <a:gdLst>
                  <a:gd name="T0" fmla="*/ 4646 w 4667"/>
                  <a:gd name="T1" fmla="*/ 2937 h 10041"/>
                  <a:gd name="T2" fmla="*/ 4646 w 4667"/>
                  <a:gd name="T3" fmla="*/ 2937 h 10041"/>
                  <a:gd name="T4" fmla="*/ 4625 w 4667"/>
                  <a:gd name="T5" fmla="*/ 4520 h 10041"/>
                  <a:gd name="T6" fmla="*/ 4396 w 4667"/>
                  <a:gd name="T7" fmla="*/ 5416 h 10041"/>
                  <a:gd name="T8" fmla="*/ 3479 w 4667"/>
                  <a:gd name="T9" fmla="*/ 5854 h 10041"/>
                  <a:gd name="T10" fmla="*/ 3250 w 4667"/>
                  <a:gd name="T11" fmla="*/ 6082 h 10041"/>
                  <a:gd name="T12" fmla="*/ 3125 w 4667"/>
                  <a:gd name="T13" fmla="*/ 7353 h 10041"/>
                  <a:gd name="T14" fmla="*/ 3062 w 4667"/>
                  <a:gd name="T15" fmla="*/ 8124 h 10041"/>
                  <a:gd name="T16" fmla="*/ 3000 w 4667"/>
                  <a:gd name="T17" fmla="*/ 8811 h 10041"/>
                  <a:gd name="T18" fmla="*/ 2875 w 4667"/>
                  <a:gd name="T19" fmla="*/ 8998 h 10041"/>
                  <a:gd name="T20" fmla="*/ 1375 w 4667"/>
                  <a:gd name="T21" fmla="*/ 9874 h 10041"/>
                  <a:gd name="T22" fmla="*/ 917 w 4667"/>
                  <a:gd name="T23" fmla="*/ 9894 h 10041"/>
                  <a:gd name="T24" fmla="*/ 354 w 4667"/>
                  <a:gd name="T25" fmla="*/ 9686 h 10041"/>
                  <a:gd name="T26" fmla="*/ 229 w 4667"/>
                  <a:gd name="T27" fmla="*/ 9561 h 10041"/>
                  <a:gd name="T28" fmla="*/ 63 w 4667"/>
                  <a:gd name="T29" fmla="*/ 7936 h 10041"/>
                  <a:gd name="T30" fmla="*/ 0 w 4667"/>
                  <a:gd name="T31" fmla="*/ 7207 h 10041"/>
                  <a:gd name="T32" fmla="*/ 146 w 4667"/>
                  <a:gd name="T33" fmla="*/ 6895 h 10041"/>
                  <a:gd name="T34" fmla="*/ 937 w 4667"/>
                  <a:gd name="T35" fmla="*/ 5729 h 10041"/>
                  <a:gd name="T36" fmla="*/ 937 w 4667"/>
                  <a:gd name="T37" fmla="*/ 5562 h 10041"/>
                  <a:gd name="T38" fmla="*/ 937 w 4667"/>
                  <a:gd name="T39" fmla="*/ 2917 h 10041"/>
                  <a:gd name="T40" fmla="*/ 1146 w 4667"/>
                  <a:gd name="T41" fmla="*/ 1396 h 10041"/>
                  <a:gd name="T42" fmla="*/ 1104 w 4667"/>
                  <a:gd name="T43" fmla="*/ 1000 h 10041"/>
                  <a:gd name="T44" fmla="*/ 979 w 4667"/>
                  <a:gd name="T45" fmla="*/ 333 h 10041"/>
                  <a:gd name="T46" fmla="*/ 1209 w 4667"/>
                  <a:gd name="T47" fmla="*/ 83 h 10041"/>
                  <a:gd name="T48" fmla="*/ 1896 w 4667"/>
                  <a:gd name="T49" fmla="*/ 83 h 10041"/>
                  <a:gd name="T50" fmla="*/ 2166 w 4667"/>
                  <a:gd name="T51" fmla="*/ 375 h 10041"/>
                  <a:gd name="T52" fmla="*/ 1979 w 4667"/>
                  <a:gd name="T53" fmla="*/ 1125 h 10041"/>
                  <a:gd name="T54" fmla="*/ 1958 w 4667"/>
                  <a:gd name="T55" fmla="*/ 1209 h 10041"/>
                  <a:gd name="T56" fmla="*/ 2146 w 4667"/>
                  <a:gd name="T57" fmla="*/ 1896 h 10041"/>
                  <a:gd name="T58" fmla="*/ 2229 w 4667"/>
                  <a:gd name="T59" fmla="*/ 1896 h 10041"/>
                  <a:gd name="T60" fmla="*/ 2396 w 4667"/>
                  <a:gd name="T61" fmla="*/ 1563 h 10041"/>
                  <a:gd name="T62" fmla="*/ 3020 w 4667"/>
                  <a:gd name="T63" fmla="*/ 250 h 10041"/>
                  <a:gd name="T64" fmla="*/ 3437 w 4667"/>
                  <a:gd name="T65" fmla="*/ 42 h 10041"/>
                  <a:gd name="T66" fmla="*/ 4166 w 4667"/>
                  <a:gd name="T67" fmla="*/ 354 h 10041"/>
                  <a:gd name="T68" fmla="*/ 4604 w 4667"/>
                  <a:gd name="T69" fmla="*/ 1187 h 10041"/>
                  <a:gd name="T70" fmla="*/ 4646 w 4667"/>
                  <a:gd name="T71" fmla="*/ 2937 h 10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67" h="10041">
                    <a:moveTo>
                      <a:pt x="4646" y="2937"/>
                    </a:moveTo>
                    <a:lnTo>
                      <a:pt x="4646" y="2937"/>
                    </a:lnTo>
                    <a:cubicBezTo>
                      <a:pt x="4646" y="3583"/>
                      <a:pt x="4646" y="4062"/>
                      <a:pt x="4625" y="4520"/>
                    </a:cubicBezTo>
                    <a:cubicBezTo>
                      <a:pt x="4625" y="4833"/>
                      <a:pt x="4625" y="5146"/>
                      <a:pt x="4396" y="5416"/>
                    </a:cubicBezTo>
                    <a:cubicBezTo>
                      <a:pt x="4146" y="5687"/>
                      <a:pt x="3833" y="5833"/>
                      <a:pt x="3479" y="5854"/>
                    </a:cubicBezTo>
                    <a:cubicBezTo>
                      <a:pt x="3270" y="5875"/>
                      <a:pt x="3270" y="5854"/>
                      <a:pt x="3250" y="6082"/>
                    </a:cubicBezTo>
                    <a:cubicBezTo>
                      <a:pt x="3208" y="6499"/>
                      <a:pt x="3146" y="6915"/>
                      <a:pt x="3125" y="7353"/>
                    </a:cubicBezTo>
                    <a:cubicBezTo>
                      <a:pt x="3104" y="7603"/>
                      <a:pt x="3062" y="7874"/>
                      <a:pt x="3062" y="8124"/>
                    </a:cubicBezTo>
                    <a:cubicBezTo>
                      <a:pt x="3042" y="8374"/>
                      <a:pt x="3000" y="8582"/>
                      <a:pt x="3000" y="8811"/>
                    </a:cubicBezTo>
                    <a:cubicBezTo>
                      <a:pt x="3000" y="8894"/>
                      <a:pt x="2958" y="8957"/>
                      <a:pt x="2875" y="8998"/>
                    </a:cubicBezTo>
                    <a:cubicBezTo>
                      <a:pt x="2375" y="9290"/>
                      <a:pt x="1854" y="9561"/>
                      <a:pt x="1375" y="9874"/>
                    </a:cubicBezTo>
                    <a:cubicBezTo>
                      <a:pt x="1187" y="9998"/>
                      <a:pt x="1104" y="10040"/>
                      <a:pt x="917" y="9894"/>
                    </a:cubicBezTo>
                    <a:cubicBezTo>
                      <a:pt x="771" y="9748"/>
                      <a:pt x="563" y="9707"/>
                      <a:pt x="354" y="9686"/>
                    </a:cubicBezTo>
                    <a:cubicBezTo>
                      <a:pt x="250" y="9686"/>
                      <a:pt x="229" y="9644"/>
                      <a:pt x="229" y="9561"/>
                    </a:cubicBezTo>
                    <a:cubicBezTo>
                      <a:pt x="187" y="9019"/>
                      <a:pt x="125" y="8478"/>
                      <a:pt x="63" y="7936"/>
                    </a:cubicBezTo>
                    <a:cubicBezTo>
                      <a:pt x="42" y="7686"/>
                      <a:pt x="0" y="7457"/>
                      <a:pt x="0" y="7207"/>
                    </a:cubicBezTo>
                    <a:cubicBezTo>
                      <a:pt x="0" y="7061"/>
                      <a:pt x="42" y="6978"/>
                      <a:pt x="146" y="6895"/>
                    </a:cubicBezTo>
                    <a:cubicBezTo>
                      <a:pt x="583" y="6603"/>
                      <a:pt x="854" y="6228"/>
                      <a:pt x="937" y="5729"/>
                    </a:cubicBezTo>
                    <a:cubicBezTo>
                      <a:pt x="937" y="5666"/>
                      <a:pt x="937" y="5604"/>
                      <a:pt x="937" y="5562"/>
                    </a:cubicBezTo>
                    <a:cubicBezTo>
                      <a:pt x="937" y="4666"/>
                      <a:pt x="959" y="3792"/>
                      <a:pt x="937" y="2917"/>
                    </a:cubicBezTo>
                    <a:cubicBezTo>
                      <a:pt x="937" y="2396"/>
                      <a:pt x="979" y="1875"/>
                      <a:pt x="1146" y="1396"/>
                    </a:cubicBezTo>
                    <a:cubicBezTo>
                      <a:pt x="1187" y="1250"/>
                      <a:pt x="1167" y="1125"/>
                      <a:pt x="1104" y="1000"/>
                    </a:cubicBezTo>
                    <a:cubicBezTo>
                      <a:pt x="1021" y="792"/>
                      <a:pt x="979" y="563"/>
                      <a:pt x="979" y="333"/>
                    </a:cubicBezTo>
                    <a:cubicBezTo>
                      <a:pt x="979" y="209"/>
                      <a:pt x="1063" y="83"/>
                      <a:pt x="1209" y="83"/>
                    </a:cubicBezTo>
                    <a:cubicBezTo>
                      <a:pt x="1437" y="83"/>
                      <a:pt x="1667" y="83"/>
                      <a:pt x="1896" y="83"/>
                    </a:cubicBezTo>
                    <a:cubicBezTo>
                      <a:pt x="2083" y="83"/>
                      <a:pt x="2166" y="209"/>
                      <a:pt x="2166" y="375"/>
                    </a:cubicBezTo>
                    <a:cubicBezTo>
                      <a:pt x="2166" y="646"/>
                      <a:pt x="2042" y="875"/>
                      <a:pt x="1979" y="1125"/>
                    </a:cubicBezTo>
                    <a:cubicBezTo>
                      <a:pt x="1979" y="1146"/>
                      <a:pt x="1937" y="1187"/>
                      <a:pt x="1958" y="1209"/>
                    </a:cubicBezTo>
                    <a:cubicBezTo>
                      <a:pt x="2020" y="1437"/>
                      <a:pt x="2083" y="1667"/>
                      <a:pt x="2146" y="1896"/>
                    </a:cubicBezTo>
                    <a:cubicBezTo>
                      <a:pt x="2166" y="1959"/>
                      <a:pt x="2208" y="1937"/>
                      <a:pt x="2229" y="1896"/>
                    </a:cubicBezTo>
                    <a:cubicBezTo>
                      <a:pt x="2292" y="1771"/>
                      <a:pt x="2354" y="1667"/>
                      <a:pt x="2396" y="1563"/>
                    </a:cubicBezTo>
                    <a:cubicBezTo>
                      <a:pt x="2604" y="1125"/>
                      <a:pt x="2812" y="687"/>
                      <a:pt x="3020" y="250"/>
                    </a:cubicBezTo>
                    <a:cubicBezTo>
                      <a:pt x="3104" y="63"/>
                      <a:pt x="3229" y="0"/>
                      <a:pt x="3437" y="42"/>
                    </a:cubicBezTo>
                    <a:cubicBezTo>
                      <a:pt x="3708" y="83"/>
                      <a:pt x="3958" y="167"/>
                      <a:pt x="4166" y="354"/>
                    </a:cubicBezTo>
                    <a:cubicBezTo>
                      <a:pt x="4437" y="563"/>
                      <a:pt x="4583" y="854"/>
                      <a:pt x="4604" y="1187"/>
                    </a:cubicBezTo>
                    <a:cubicBezTo>
                      <a:pt x="4666" y="1833"/>
                      <a:pt x="4646" y="2479"/>
                      <a:pt x="4646" y="293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5" name="Freeform 4">
                <a:extLst>
                  <a:ext uri="{FF2B5EF4-FFF2-40B4-BE49-F238E27FC236}">
                    <a16:creationId xmlns:a16="http://schemas.microsoft.com/office/drawing/2014/main" id="{DCD8D729-554C-3CE0-D6EA-7A3254B60D32}"/>
                  </a:ext>
                </a:extLst>
              </p:cNvPr>
              <p:cNvSpPr>
                <a:spLocks noChangeArrowheads="1"/>
              </p:cNvSpPr>
              <p:nvPr/>
            </p:nvSpPr>
            <p:spPr bwMode="auto">
              <a:xfrm>
                <a:off x="2232025" y="1736725"/>
                <a:ext cx="1703388" cy="2767013"/>
              </a:xfrm>
              <a:custGeom>
                <a:avLst/>
                <a:gdLst>
                  <a:gd name="T0" fmla="*/ 2522 w 4730"/>
                  <a:gd name="T1" fmla="*/ 1959 h 7687"/>
                  <a:gd name="T2" fmla="*/ 2522 w 4730"/>
                  <a:gd name="T3" fmla="*/ 1959 h 7687"/>
                  <a:gd name="T4" fmla="*/ 2750 w 4730"/>
                  <a:gd name="T5" fmla="*/ 1187 h 7687"/>
                  <a:gd name="T6" fmla="*/ 2688 w 4730"/>
                  <a:gd name="T7" fmla="*/ 1083 h 7687"/>
                  <a:gd name="T8" fmla="*/ 2500 w 4730"/>
                  <a:gd name="T9" fmla="*/ 396 h 7687"/>
                  <a:gd name="T10" fmla="*/ 2833 w 4730"/>
                  <a:gd name="T11" fmla="*/ 83 h 7687"/>
                  <a:gd name="T12" fmla="*/ 3417 w 4730"/>
                  <a:gd name="T13" fmla="*/ 83 h 7687"/>
                  <a:gd name="T14" fmla="*/ 3709 w 4730"/>
                  <a:gd name="T15" fmla="*/ 459 h 7687"/>
                  <a:gd name="T16" fmla="*/ 3605 w 4730"/>
                  <a:gd name="T17" fmla="*/ 896 h 7687"/>
                  <a:gd name="T18" fmla="*/ 3605 w 4730"/>
                  <a:gd name="T19" fmla="*/ 1542 h 7687"/>
                  <a:gd name="T20" fmla="*/ 3729 w 4730"/>
                  <a:gd name="T21" fmla="*/ 2479 h 7687"/>
                  <a:gd name="T22" fmla="*/ 3729 w 4730"/>
                  <a:gd name="T23" fmla="*/ 5396 h 7687"/>
                  <a:gd name="T24" fmla="*/ 4521 w 4730"/>
                  <a:gd name="T25" fmla="*/ 6895 h 7687"/>
                  <a:gd name="T26" fmla="*/ 4688 w 4730"/>
                  <a:gd name="T27" fmla="*/ 7291 h 7687"/>
                  <a:gd name="T28" fmla="*/ 4646 w 4730"/>
                  <a:gd name="T29" fmla="*/ 7686 h 7687"/>
                  <a:gd name="T30" fmla="*/ 4292 w 4730"/>
                  <a:gd name="T31" fmla="*/ 7457 h 7687"/>
                  <a:gd name="T32" fmla="*/ 2896 w 4730"/>
                  <a:gd name="T33" fmla="*/ 6874 h 7687"/>
                  <a:gd name="T34" fmla="*/ 1730 w 4730"/>
                  <a:gd name="T35" fmla="*/ 6895 h 7687"/>
                  <a:gd name="T36" fmla="*/ 1500 w 4730"/>
                  <a:gd name="T37" fmla="*/ 6749 h 7687"/>
                  <a:gd name="T38" fmla="*/ 1417 w 4730"/>
                  <a:gd name="T39" fmla="*/ 5978 h 7687"/>
                  <a:gd name="T40" fmla="*/ 1272 w 4730"/>
                  <a:gd name="T41" fmla="*/ 5854 h 7687"/>
                  <a:gd name="T42" fmla="*/ 563 w 4730"/>
                  <a:gd name="T43" fmla="*/ 5666 h 7687"/>
                  <a:gd name="T44" fmla="*/ 63 w 4730"/>
                  <a:gd name="T45" fmla="*/ 4833 h 7687"/>
                  <a:gd name="T46" fmla="*/ 42 w 4730"/>
                  <a:gd name="T47" fmla="*/ 1813 h 7687"/>
                  <a:gd name="T48" fmla="*/ 84 w 4730"/>
                  <a:gd name="T49" fmla="*/ 1063 h 7687"/>
                  <a:gd name="T50" fmla="*/ 1146 w 4730"/>
                  <a:gd name="T51" fmla="*/ 63 h 7687"/>
                  <a:gd name="T52" fmla="*/ 1272 w 4730"/>
                  <a:gd name="T53" fmla="*/ 42 h 7687"/>
                  <a:gd name="T54" fmla="*/ 1667 w 4730"/>
                  <a:gd name="T55" fmla="*/ 229 h 7687"/>
                  <a:gd name="T56" fmla="*/ 2417 w 4730"/>
                  <a:gd name="T57" fmla="*/ 1833 h 7687"/>
                  <a:gd name="T58" fmla="*/ 2522 w 4730"/>
                  <a:gd name="T59" fmla="*/ 1959 h 7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30" h="7687">
                    <a:moveTo>
                      <a:pt x="2522" y="1959"/>
                    </a:moveTo>
                    <a:lnTo>
                      <a:pt x="2522" y="1959"/>
                    </a:lnTo>
                    <a:cubicBezTo>
                      <a:pt x="2605" y="1709"/>
                      <a:pt x="2667" y="1459"/>
                      <a:pt x="2750" y="1187"/>
                    </a:cubicBezTo>
                    <a:cubicBezTo>
                      <a:pt x="2771" y="1146"/>
                      <a:pt x="2729" y="1104"/>
                      <a:pt x="2688" y="1083"/>
                    </a:cubicBezTo>
                    <a:cubicBezTo>
                      <a:pt x="2542" y="875"/>
                      <a:pt x="2500" y="646"/>
                      <a:pt x="2500" y="396"/>
                    </a:cubicBezTo>
                    <a:cubicBezTo>
                      <a:pt x="2522" y="209"/>
                      <a:pt x="2646" y="104"/>
                      <a:pt x="2833" y="83"/>
                    </a:cubicBezTo>
                    <a:cubicBezTo>
                      <a:pt x="3021" y="63"/>
                      <a:pt x="3229" y="83"/>
                      <a:pt x="3417" y="83"/>
                    </a:cubicBezTo>
                    <a:cubicBezTo>
                      <a:pt x="3646" y="83"/>
                      <a:pt x="3750" y="229"/>
                      <a:pt x="3709" y="459"/>
                    </a:cubicBezTo>
                    <a:cubicBezTo>
                      <a:pt x="3688" y="604"/>
                      <a:pt x="3646" y="750"/>
                      <a:pt x="3605" y="896"/>
                    </a:cubicBezTo>
                    <a:cubicBezTo>
                      <a:pt x="3521" y="1104"/>
                      <a:pt x="3521" y="1313"/>
                      <a:pt x="3605" y="1542"/>
                    </a:cubicBezTo>
                    <a:cubicBezTo>
                      <a:pt x="3709" y="1833"/>
                      <a:pt x="3729" y="2167"/>
                      <a:pt x="3729" y="2479"/>
                    </a:cubicBezTo>
                    <a:cubicBezTo>
                      <a:pt x="3729" y="3459"/>
                      <a:pt x="3729" y="4416"/>
                      <a:pt x="3729" y="5396"/>
                    </a:cubicBezTo>
                    <a:cubicBezTo>
                      <a:pt x="3729" y="6041"/>
                      <a:pt x="4000" y="6541"/>
                      <a:pt x="4521" y="6895"/>
                    </a:cubicBezTo>
                    <a:cubicBezTo>
                      <a:pt x="4709" y="7019"/>
                      <a:pt x="4729" y="7082"/>
                      <a:pt x="4688" y="7291"/>
                    </a:cubicBezTo>
                    <a:cubicBezTo>
                      <a:pt x="4667" y="7415"/>
                      <a:pt x="4646" y="7541"/>
                      <a:pt x="4646" y="7686"/>
                    </a:cubicBezTo>
                    <a:cubicBezTo>
                      <a:pt x="4521" y="7603"/>
                      <a:pt x="4396" y="7541"/>
                      <a:pt x="4292" y="7457"/>
                    </a:cubicBezTo>
                    <a:cubicBezTo>
                      <a:pt x="3855" y="7165"/>
                      <a:pt x="3396" y="6978"/>
                      <a:pt x="2896" y="6874"/>
                    </a:cubicBezTo>
                    <a:cubicBezTo>
                      <a:pt x="2500" y="6811"/>
                      <a:pt x="2126" y="6832"/>
                      <a:pt x="1730" y="6895"/>
                    </a:cubicBezTo>
                    <a:cubicBezTo>
                      <a:pt x="1542" y="6936"/>
                      <a:pt x="1522" y="6978"/>
                      <a:pt x="1500" y="6749"/>
                    </a:cubicBezTo>
                    <a:cubicBezTo>
                      <a:pt x="1480" y="6478"/>
                      <a:pt x="1459" y="6228"/>
                      <a:pt x="1417" y="5978"/>
                    </a:cubicBezTo>
                    <a:cubicBezTo>
                      <a:pt x="1417" y="5854"/>
                      <a:pt x="1334" y="5875"/>
                      <a:pt x="1272" y="5854"/>
                    </a:cubicBezTo>
                    <a:cubicBezTo>
                      <a:pt x="1022" y="5854"/>
                      <a:pt x="772" y="5792"/>
                      <a:pt x="563" y="5666"/>
                    </a:cubicBezTo>
                    <a:cubicBezTo>
                      <a:pt x="272" y="5458"/>
                      <a:pt x="84" y="5187"/>
                      <a:pt x="63" y="4833"/>
                    </a:cubicBezTo>
                    <a:cubicBezTo>
                      <a:pt x="0" y="3833"/>
                      <a:pt x="42" y="2813"/>
                      <a:pt x="42" y="1813"/>
                    </a:cubicBezTo>
                    <a:cubicBezTo>
                      <a:pt x="42" y="1563"/>
                      <a:pt x="42" y="1313"/>
                      <a:pt x="84" y="1063"/>
                    </a:cubicBezTo>
                    <a:cubicBezTo>
                      <a:pt x="209" y="563"/>
                      <a:pt x="605" y="146"/>
                      <a:pt x="1146" y="63"/>
                    </a:cubicBezTo>
                    <a:cubicBezTo>
                      <a:pt x="1188" y="42"/>
                      <a:pt x="1230" y="42"/>
                      <a:pt x="1272" y="42"/>
                    </a:cubicBezTo>
                    <a:cubicBezTo>
                      <a:pt x="1480" y="0"/>
                      <a:pt x="1563" y="42"/>
                      <a:pt x="1667" y="229"/>
                    </a:cubicBezTo>
                    <a:cubicBezTo>
                      <a:pt x="1917" y="771"/>
                      <a:pt x="2167" y="1292"/>
                      <a:pt x="2417" y="1833"/>
                    </a:cubicBezTo>
                    <a:cubicBezTo>
                      <a:pt x="2438" y="1875"/>
                      <a:pt x="2459" y="1917"/>
                      <a:pt x="2522" y="195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6" name="Freeform 5">
                <a:extLst>
                  <a:ext uri="{FF2B5EF4-FFF2-40B4-BE49-F238E27FC236}">
                    <a16:creationId xmlns:a16="http://schemas.microsoft.com/office/drawing/2014/main" id="{EA25F5CC-E3EF-BA83-031A-C51A4E7903AA}"/>
                  </a:ext>
                </a:extLst>
              </p:cNvPr>
              <p:cNvSpPr>
                <a:spLocks noChangeArrowheads="1"/>
              </p:cNvSpPr>
              <p:nvPr/>
            </p:nvSpPr>
            <p:spPr bwMode="auto">
              <a:xfrm>
                <a:off x="4346575" y="641350"/>
                <a:ext cx="1109663" cy="1117600"/>
              </a:xfrm>
              <a:custGeom>
                <a:avLst/>
                <a:gdLst>
                  <a:gd name="T0" fmla="*/ 1541 w 3084"/>
                  <a:gd name="T1" fmla="*/ 3062 h 3105"/>
                  <a:gd name="T2" fmla="*/ 1541 w 3084"/>
                  <a:gd name="T3" fmla="*/ 3062 h 3105"/>
                  <a:gd name="T4" fmla="*/ 0 w 3084"/>
                  <a:gd name="T5" fmla="*/ 1562 h 3105"/>
                  <a:gd name="T6" fmla="*/ 1603 w 3084"/>
                  <a:gd name="T7" fmla="*/ 21 h 3105"/>
                  <a:gd name="T8" fmla="*/ 3083 w 3084"/>
                  <a:gd name="T9" fmla="*/ 1562 h 3105"/>
                  <a:gd name="T10" fmla="*/ 1541 w 3084"/>
                  <a:gd name="T11" fmla="*/ 3062 h 3105"/>
                </a:gdLst>
                <a:ahLst/>
                <a:cxnLst>
                  <a:cxn ang="0">
                    <a:pos x="T0" y="T1"/>
                  </a:cxn>
                  <a:cxn ang="0">
                    <a:pos x="T2" y="T3"/>
                  </a:cxn>
                  <a:cxn ang="0">
                    <a:pos x="T4" y="T5"/>
                  </a:cxn>
                  <a:cxn ang="0">
                    <a:pos x="T6" y="T7"/>
                  </a:cxn>
                  <a:cxn ang="0">
                    <a:pos x="T8" y="T9"/>
                  </a:cxn>
                  <a:cxn ang="0">
                    <a:pos x="T10" y="T11"/>
                  </a:cxn>
                </a:cxnLst>
                <a:rect l="0" t="0" r="r" b="b"/>
                <a:pathLst>
                  <a:path w="3084" h="3105">
                    <a:moveTo>
                      <a:pt x="1541" y="3062"/>
                    </a:moveTo>
                    <a:lnTo>
                      <a:pt x="1541" y="3062"/>
                    </a:lnTo>
                    <a:cubicBezTo>
                      <a:pt x="729" y="3083"/>
                      <a:pt x="21" y="2458"/>
                      <a:pt x="0" y="1562"/>
                    </a:cubicBezTo>
                    <a:cubicBezTo>
                      <a:pt x="0" y="729"/>
                      <a:pt x="646" y="0"/>
                      <a:pt x="1603" y="21"/>
                    </a:cubicBezTo>
                    <a:cubicBezTo>
                      <a:pt x="2395" y="21"/>
                      <a:pt x="3083" y="729"/>
                      <a:pt x="3083" y="1562"/>
                    </a:cubicBezTo>
                    <a:cubicBezTo>
                      <a:pt x="3062" y="2458"/>
                      <a:pt x="2291" y="3104"/>
                      <a:pt x="1541" y="306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7" name="Freeform 6">
                <a:extLst>
                  <a:ext uri="{FF2B5EF4-FFF2-40B4-BE49-F238E27FC236}">
                    <a16:creationId xmlns:a16="http://schemas.microsoft.com/office/drawing/2014/main" id="{9D4F423A-F496-51D6-FEB0-B62F7160FC3B}"/>
                  </a:ext>
                </a:extLst>
              </p:cNvPr>
              <p:cNvSpPr>
                <a:spLocks noChangeArrowheads="1"/>
              </p:cNvSpPr>
              <p:nvPr/>
            </p:nvSpPr>
            <p:spPr bwMode="auto">
              <a:xfrm>
                <a:off x="2809875" y="431800"/>
                <a:ext cx="1095375" cy="1095375"/>
              </a:xfrm>
              <a:custGeom>
                <a:avLst/>
                <a:gdLst>
                  <a:gd name="T0" fmla="*/ 3041 w 3042"/>
                  <a:gd name="T1" fmla="*/ 1520 h 3042"/>
                  <a:gd name="T2" fmla="*/ 3041 w 3042"/>
                  <a:gd name="T3" fmla="*/ 1520 h 3042"/>
                  <a:gd name="T4" fmla="*/ 1520 w 3042"/>
                  <a:gd name="T5" fmla="*/ 3041 h 3042"/>
                  <a:gd name="T6" fmla="*/ 0 w 3042"/>
                  <a:gd name="T7" fmla="*/ 1520 h 3042"/>
                  <a:gd name="T8" fmla="*/ 1520 w 3042"/>
                  <a:gd name="T9" fmla="*/ 0 h 3042"/>
                  <a:gd name="T10" fmla="*/ 3041 w 3042"/>
                  <a:gd name="T11" fmla="*/ 1520 h 3042"/>
                </a:gdLst>
                <a:ahLst/>
                <a:cxnLst>
                  <a:cxn ang="0">
                    <a:pos x="T0" y="T1"/>
                  </a:cxn>
                  <a:cxn ang="0">
                    <a:pos x="T2" y="T3"/>
                  </a:cxn>
                  <a:cxn ang="0">
                    <a:pos x="T4" y="T5"/>
                  </a:cxn>
                  <a:cxn ang="0">
                    <a:pos x="T6" y="T7"/>
                  </a:cxn>
                  <a:cxn ang="0">
                    <a:pos x="T8" y="T9"/>
                  </a:cxn>
                  <a:cxn ang="0">
                    <a:pos x="T10" y="T11"/>
                  </a:cxn>
                </a:cxnLst>
                <a:rect l="0" t="0" r="r" b="b"/>
                <a:pathLst>
                  <a:path w="3042" h="3042">
                    <a:moveTo>
                      <a:pt x="3041" y="1520"/>
                    </a:moveTo>
                    <a:lnTo>
                      <a:pt x="3041" y="1520"/>
                    </a:lnTo>
                    <a:cubicBezTo>
                      <a:pt x="3041" y="2354"/>
                      <a:pt x="2354" y="3041"/>
                      <a:pt x="1520" y="3041"/>
                    </a:cubicBezTo>
                    <a:cubicBezTo>
                      <a:pt x="687" y="3041"/>
                      <a:pt x="0" y="2354"/>
                      <a:pt x="0" y="1520"/>
                    </a:cubicBezTo>
                    <a:cubicBezTo>
                      <a:pt x="0" y="687"/>
                      <a:pt x="687" y="0"/>
                      <a:pt x="1520" y="0"/>
                    </a:cubicBezTo>
                    <a:cubicBezTo>
                      <a:pt x="2354" y="0"/>
                      <a:pt x="3041" y="687"/>
                      <a:pt x="3041" y="152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8" name="Freeform 7">
                <a:extLst>
                  <a:ext uri="{FF2B5EF4-FFF2-40B4-BE49-F238E27FC236}">
                    <a16:creationId xmlns:a16="http://schemas.microsoft.com/office/drawing/2014/main" id="{79EAE8F3-52F2-3A01-A742-64A53CF3F030}"/>
                  </a:ext>
                </a:extLst>
              </p:cNvPr>
              <p:cNvSpPr>
                <a:spLocks noChangeArrowheads="1"/>
              </p:cNvSpPr>
              <p:nvPr/>
            </p:nvSpPr>
            <p:spPr bwMode="auto">
              <a:xfrm>
                <a:off x="5907088" y="431800"/>
                <a:ext cx="1095375" cy="1095375"/>
              </a:xfrm>
              <a:custGeom>
                <a:avLst/>
                <a:gdLst>
                  <a:gd name="T0" fmla="*/ 3041 w 3042"/>
                  <a:gd name="T1" fmla="*/ 1520 h 3042"/>
                  <a:gd name="T2" fmla="*/ 3041 w 3042"/>
                  <a:gd name="T3" fmla="*/ 1520 h 3042"/>
                  <a:gd name="T4" fmla="*/ 1520 w 3042"/>
                  <a:gd name="T5" fmla="*/ 3041 h 3042"/>
                  <a:gd name="T6" fmla="*/ 0 w 3042"/>
                  <a:gd name="T7" fmla="*/ 1520 h 3042"/>
                  <a:gd name="T8" fmla="*/ 1520 w 3042"/>
                  <a:gd name="T9" fmla="*/ 0 h 3042"/>
                  <a:gd name="T10" fmla="*/ 3041 w 3042"/>
                  <a:gd name="T11" fmla="*/ 1520 h 3042"/>
                </a:gdLst>
                <a:ahLst/>
                <a:cxnLst>
                  <a:cxn ang="0">
                    <a:pos x="T0" y="T1"/>
                  </a:cxn>
                  <a:cxn ang="0">
                    <a:pos x="T2" y="T3"/>
                  </a:cxn>
                  <a:cxn ang="0">
                    <a:pos x="T4" y="T5"/>
                  </a:cxn>
                  <a:cxn ang="0">
                    <a:pos x="T6" y="T7"/>
                  </a:cxn>
                  <a:cxn ang="0">
                    <a:pos x="T8" y="T9"/>
                  </a:cxn>
                  <a:cxn ang="0">
                    <a:pos x="T10" y="T11"/>
                  </a:cxn>
                </a:cxnLst>
                <a:rect l="0" t="0" r="r" b="b"/>
                <a:pathLst>
                  <a:path w="3042" h="3042">
                    <a:moveTo>
                      <a:pt x="3041" y="1520"/>
                    </a:moveTo>
                    <a:lnTo>
                      <a:pt x="3041" y="1520"/>
                    </a:lnTo>
                    <a:cubicBezTo>
                      <a:pt x="3041" y="2354"/>
                      <a:pt x="2353" y="3041"/>
                      <a:pt x="1520" y="3041"/>
                    </a:cubicBezTo>
                    <a:cubicBezTo>
                      <a:pt x="666" y="3041"/>
                      <a:pt x="0" y="2354"/>
                      <a:pt x="0" y="1520"/>
                    </a:cubicBezTo>
                    <a:cubicBezTo>
                      <a:pt x="0" y="687"/>
                      <a:pt x="666" y="0"/>
                      <a:pt x="1520" y="0"/>
                    </a:cubicBezTo>
                    <a:cubicBezTo>
                      <a:pt x="2353" y="0"/>
                      <a:pt x="3041" y="687"/>
                      <a:pt x="3041" y="152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39" name="Group 38">
              <a:extLst>
                <a:ext uri="{FF2B5EF4-FFF2-40B4-BE49-F238E27FC236}">
                  <a16:creationId xmlns:a16="http://schemas.microsoft.com/office/drawing/2014/main" id="{E320F1D5-E594-A6E2-0A40-C5C0B5EECF10}"/>
                </a:ext>
              </a:extLst>
            </p:cNvPr>
            <p:cNvGrpSpPr>
              <a:grpSpLocks noChangeAspect="1"/>
            </p:cNvGrpSpPr>
            <p:nvPr/>
          </p:nvGrpSpPr>
          <p:grpSpPr>
            <a:xfrm>
              <a:off x="4024510" y="2490268"/>
              <a:ext cx="1210000" cy="1212559"/>
              <a:chOff x="2497138" y="1196975"/>
              <a:chExt cx="5254625" cy="5265738"/>
            </a:xfrm>
            <a:solidFill>
              <a:schemeClr val="bg1"/>
            </a:solidFill>
          </p:grpSpPr>
          <p:sp>
            <p:nvSpPr>
              <p:cNvPr id="40" name="Freeform 1">
                <a:extLst>
                  <a:ext uri="{FF2B5EF4-FFF2-40B4-BE49-F238E27FC236}">
                    <a16:creationId xmlns:a16="http://schemas.microsoft.com/office/drawing/2014/main" id="{107EA747-F0CF-8AF8-1E42-7DDE1DD26D4D}"/>
                  </a:ext>
                </a:extLst>
              </p:cNvPr>
              <p:cNvSpPr>
                <a:spLocks noChangeArrowheads="1"/>
              </p:cNvSpPr>
              <p:nvPr/>
            </p:nvSpPr>
            <p:spPr bwMode="auto">
              <a:xfrm>
                <a:off x="2497138" y="1196975"/>
                <a:ext cx="5254625" cy="5265738"/>
              </a:xfrm>
              <a:custGeom>
                <a:avLst/>
                <a:gdLst>
                  <a:gd name="T0" fmla="*/ 7780 w 14594"/>
                  <a:gd name="T1" fmla="*/ 14624 h 14625"/>
                  <a:gd name="T2" fmla="*/ 7780 w 14594"/>
                  <a:gd name="T3" fmla="*/ 14624 h 14625"/>
                  <a:gd name="T4" fmla="*/ 6781 w 14594"/>
                  <a:gd name="T5" fmla="*/ 14624 h 14625"/>
                  <a:gd name="T6" fmla="*/ 6625 w 14594"/>
                  <a:gd name="T7" fmla="*/ 14561 h 14625"/>
                  <a:gd name="T8" fmla="*/ 4781 w 14594"/>
                  <a:gd name="T9" fmla="*/ 14155 h 14625"/>
                  <a:gd name="T10" fmla="*/ 3375 w 14594"/>
                  <a:gd name="T11" fmla="*/ 13468 h 14625"/>
                  <a:gd name="T12" fmla="*/ 2281 w 14594"/>
                  <a:gd name="T13" fmla="*/ 12593 h 14625"/>
                  <a:gd name="T14" fmla="*/ 938 w 14594"/>
                  <a:gd name="T15" fmla="*/ 10874 h 14625"/>
                  <a:gd name="T16" fmla="*/ 188 w 14594"/>
                  <a:gd name="T17" fmla="*/ 8968 h 14625"/>
                  <a:gd name="T18" fmla="*/ 31 w 14594"/>
                  <a:gd name="T19" fmla="*/ 7874 h 14625"/>
                  <a:gd name="T20" fmla="*/ 0 w 14594"/>
                  <a:gd name="T21" fmla="*/ 6844 h 14625"/>
                  <a:gd name="T22" fmla="*/ 188 w 14594"/>
                  <a:gd name="T23" fmla="*/ 5594 h 14625"/>
                  <a:gd name="T24" fmla="*/ 1469 w 14594"/>
                  <a:gd name="T25" fmla="*/ 2906 h 14625"/>
                  <a:gd name="T26" fmla="*/ 2375 w 14594"/>
                  <a:gd name="T27" fmla="*/ 1937 h 14625"/>
                  <a:gd name="T28" fmla="*/ 4188 w 14594"/>
                  <a:gd name="T29" fmla="*/ 719 h 14625"/>
                  <a:gd name="T30" fmla="*/ 6094 w 14594"/>
                  <a:gd name="T31" fmla="*/ 125 h 14625"/>
                  <a:gd name="T32" fmla="*/ 7780 w 14594"/>
                  <a:gd name="T33" fmla="*/ 31 h 14625"/>
                  <a:gd name="T34" fmla="*/ 9718 w 14594"/>
                  <a:gd name="T35" fmla="*/ 437 h 14625"/>
                  <a:gd name="T36" fmla="*/ 11718 w 14594"/>
                  <a:gd name="T37" fmla="*/ 1531 h 14625"/>
                  <a:gd name="T38" fmla="*/ 12780 w 14594"/>
                  <a:gd name="T39" fmla="*/ 2562 h 14625"/>
                  <a:gd name="T40" fmla="*/ 13874 w 14594"/>
                  <a:gd name="T41" fmla="*/ 4187 h 14625"/>
                  <a:gd name="T42" fmla="*/ 14499 w 14594"/>
                  <a:gd name="T43" fmla="*/ 6156 h 14625"/>
                  <a:gd name="T44" fmla="*/ 14562 w 14594"/>
                  <a:gd name="T45" fmla="*/ 7655 h 14625"/>
                  <a:gd name="T46" fmla="*/ 14437 w 14594"/>
                  <a:gd name="T47" fmla="*/ 8811 h 14625"/>
                  <a:gd name="T48" fmla="*/ 13749 w 14594"/>
                  <a:gd name="T49" fmla="*/ 10655 h 14625"/>
                  <a:gd name="T50" fmla="*/ 12905 w 14594"/>
                  <a:gd name="T51" fmla="*/ 11936 h 14625"/>
                  <a:gd name="T52" fmla="*/ 11312 w 14594"/>
                  <a:gd name="T53" fmla="*/ 13405 h 14625"/>
                  <a:gd name="T54" fmla="*/ 8624 w 14594"/>
                  <a:gd name="T55" fmla="*/ 14499 h 14625"/>
                  <a:gd name="T56" fmla="*/ 7812 w 14594"/>
                  <a:gd name="T57" fmla="*/ 14593 h 14625"/>
                  <a:gd name="T58" fmla="*/ 7780 w 14594"/>
                  <a:gd name="T59" fmla="*/ 14624 h 14625"/>
                  <a:gd name="T60" fmla="*/ 7281 w 14594"/>
                  <a:gd name="T61" fmla="*/ 1437 h 14625"/>
                  <a:gd name="T62" fmla="*/ 7281 w 14594"/>
                  <a:gd name="T63" fmla="*/ 1437 h 14625"/>
                  <a:gd name="T64" fmla="*/ 1406 w 14594"/>
                  <a:gd name="T65" fmla="*/ 7187 h 14625"/>
                  <a:gd name="T66" fmla="*/ 7188 w 14594"/>
                  <a:gd name="T67" fmla="*/ 13218 h 14625"/>
                  <a:gd name="T68" fmla="*/ 13187 w 14594"/>
                  <a:gd name="T69" fmla="*/ 7467 h 14625"/>
                  <a:gd name="T70" fmla="*/ 7281 w 14594"/>
                  <a:gd name="T71" fmla="*/ 1437 h 1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594" h="14625">
                    <a:moveTo>
                      <a:pt x="7780" y="14624"/>
                    </a:moveTo>
                    <a:lnTo>
                      <a:pt x="7780" y="14624"/>
                    </a:lnTo>
                    <a:cubicBezTo>
                      <a:pt x="7436" y="14624"/>
                      <a:pt x="7125" y="14624"/>
                      <a:pt x="6781" y="14624"/>
                    </a:cubicBezTo>
                    <a:cubicBezTo>
                      <a:pt x="6750" y="14593"/>
                      <a:pt x="6688" y="14561"/>
                      <a:pt x="6625" y="14561"/>
                    </a:cubicBezTo>
                    <a:cubicBezTo>
                      <a:pt x="6000" y="14561"/>
                      <a:pt x="5375" y="14374"/>
                      <a:pt x="4781" y="14155"/>
                    </a:cubicBezTo>
                    <a:cubicBezTo>
                      <a:pt x="4281" y="13999"/>
                      <a:pt x="3812" y="13749"/>
                      <a:pt x="3375" y="13468"/>
                    </a:cubicBezTo>
                    <a:cubicBezTo>
                      <a:pt x="2969" y="13218"/>
                      <a:pt x="2625" y="12936"/>
                      <a:pt x="2281" y="12593"/>
                    </a:cubicBezTo>
                    <a:cubicBezTo>
                      <a:pt x="1750" y="12093"/>
                      <a:pt x="1281" y="11530"/>
                      <a:pt x="938" y="10874"/>
                    </a:cubicBezTo>
                    <a:cubicBezTo>
                      <a:pt x="594" y="10280"/>
                      <a:pt x="344" y="9624"/>
                      <a:pt x="188" y="8968"/>
                    </a:cubicBezTo>
                    <a:cubicBezTo>
                      <a:pt x="94" y="8624"/>
                      <a:pt x="63" y="8249"/>
                      <a:pt x="31" y="7874"/>
                    </a:cubicBezTo>
                    <a:cubicBezTo>
                      <a:pt x="0" y="7530"/>
                      <a:pt x="0" y="7187"/>
                      <a:pt x="0" y="6844"/>
                    </a:cubicBezTo>
                    <a:cubicBezTo>
                      <a:pt x="31" y="6437"/>
                      <a:pt x="94" y="6000"/>
                      <a:pt x="188" y="5594"/>
                    </a:cubicBezTo>
                    <a:cubicBezTo>
                      <a:pt x="438" y="4625"/>
                      <a:pt x="875" y="3719"/>
                      <a:pt x="1469" y="2906"/>
                    </a:cubicBezTo>
                    <a:cubicBezTo>
                      <a:pt x="1750" y="2562"/>
                      <a:pt x="2031" y="2250"/>
                      <a:pt x="2375" y="1937"/>
                    </a:cubicBezTo>
                    <a:cubicBezTo>
                      <a:pt x="2906" y="1437"/>
                      <a:pt x="3531" y="1031"/>
                      <a:pt x="4188" y="719"/>
                    </a:cubicBezTo>
                    <a:cubicBezTo>
                      <a:pt x="4781" y="437"/>
                      <a:pt x="5438" y="250"/>
                      <a:pt x="6094" y="125"/>
                    </a:cubicBezTo>
                    <a:cubicBezTo>
                      <a:pt x="6656" y="31"/>
                      <a:pt x="7219" y="0"/>
                      <a:pt x="7780" y="31"/>
                    </a:cubicBezTo>
                    <a:cubicBezTo>
                      <a:pt x="8437" y="94"/>
                      <a:pt x="9093" y="219"/>
                      <a:pt x="9718" y="437"/>
                    </a:cubicBezTo>
                    <a:cubicBezTo>
                      <a:pt x="10468" y="719"/>
                      <a:pt x="11124" y="1062"/>
                      <a:pt x="11718" y="1531"/>
                    </a:cubicBezTo>
                    <a:cubicBezTo>
                      <a:pt x="12124" y="1844"/>
                      <a:pt x="12468" y="2187"/>
                      <a:pt x="12780" y="2562"/>
                    </a:cubicBezTo>
                    <a:cubicBezTo>
                      <a:pt x="13218" y="3062"/>
                      <a:pt x="13593" y="3594"/>
                      <a:pt x="13874" y="4187"/>
                    </a:cubicBezTo>
                    <a:cubicBezTo>
                      <a:pt x="14187" y="4812"/>
                      <a:pt x="14374" y="5469"/>
                      <a:pt x="14499" y="6156"/>
                    </a:cubicBezTo>
                    <a:cubicBezTo>
                      <a:pt x="14562" y="6656"/>
                      <a:pt x="14593" y="7156"/>
                      <a:pt x="14562" y="7655"/>
                    </a:cubicBezTo>
                    <a:cubicBezTo>
                      <a:pt x="14562" y="8030"/>
                      <a:pt x="14499" y="8405"/>
                      <a:pt x="14437" y="8811"/>
                    </a:cubicBezTo>
                    <a:cubicBezTo>
                      <a:pt x="14280" y="9436"/>
                      <a:pt x="14062" y="10061"/>
                      <a:pt x="13749" y="10655"/>
                    </a:cubicBezTo>
                    <a:cubicBezTo>
                      <a:pt x="13530" y="11124"/>
                      <a:pt x="13249" y="11561"/>
                      <a:pt x="12905" y="11936"/>
                    </a:cubicBezTo>
                    <a:cubicBezTo>
                      <a:pt x="12437" y="12499"/>
                      <a:pt x="11905" y="12999"/>
                      <a:pt x="11312" y="13405"/>
                    </a:cubicBezTo>
                    <a:cubicBezTo>
                      <a:pt x="10468" y="13936"/>
                      <a:pt x="9593" y="14311"/>
                      <a:pt x="8624" y="14499"/>
                    </a:cubicBezTo>
                    <a:cubicBezTo>
                      <a:pt x="8343" y="14530"/>
                      <a:pt x="8093" y="14561"/>
                      <a:pt x="7812" y="14593"/>
                    </a:cubicBezTo>
                    <a:cubicBezTo>
                      <a:pt x="7812" y="14593"/>
                      <a:pt x="7780" y="14593"/>
                      <a:pt x="7780" y="14624"/>
                    </a:cubicBezTo>
                    <a:close/>
                    <a:moveTo>
                      <a:pt x="7281" y="1437"/>
                    </a:moveTo>
                    <a:lnTo>
                      <a:pt x="7281" y="1437"/>
                    </a:lnTo>
                    <a:cubicBezTo>
                      <a:pt x="4094" y="1406"/>
                      <a:pt x="1438" y="4094"/>
                      <a:pt x="1406" y="7187"/>
                    </a:cubicBezTo>
                    <a:cubicBezTo>
                      <a:pt x="1375" y="10561"/>
                      <a:pt x="4063" y="13186"/>
                      <a:pt x="7188" y="13218"/>
                    </a:cubicBezTo>
                    <a:cubicBezTo>
                      <a:pt x="10530" y="13249"/>
                      <a:pt x="13093" y="10561"/>
                      <a:pt x="13187" y="7467"/>
                    </a:cubicBezTo>
                    <a:cubicBezTo>
                      <a:pt x="13249" y="4094"/>
                      <a:pt x="10499" y="1406"/>
                      <a:pt x="7281" y="1437"/>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1" name="Freeform 2">
                <a:extLst>
                  <a:ext uri="{FF2B5EF4-FFF2-40B4-BE49-F238E27FC236}">
                    <a16:creationId xmlns:a16="http://schemas.microsoft.com/office/drawing/2014/main" id="{3D4B8879-3879-259E-9F9C-0549D5005C6A}"/>
                  </a:ext>
                </a:extLst>
              </p:cNvPr>
              <p:cNvSpPr>
                <a:spLocks noChangeArrowheads="1"/>
              </p:cNvSpPr>
              <p:nvPr/>
            </p:nvSpPr>
            <p:spPr bwMode="auto">
              <a:xfrm>
                <a:off x="4702175" y="2174875"/>
                <a:ext cx="844550" cy="2216150"/>
              </a:xfrm>
              <a:custGeom>
                <a:avLst/>
                <a:gdLst>
                  <a:gd name="T0" fmla="*/ 1156 w 2344"/>
                  <a:gd name="T1" fmla="*/ 31 h 6156"/>
                  <a:gd name="T2" fmla="*/ 1156 w 2344"/>
                  <a:gd name="T3" fmla="*/ 31 h 6156"/>
                  <a:gd name="T4" fmla="*/ 1749 w 2344"/>
                  <a:gd name="T5" fmla="*/ 31 h 6156"/>
                  <a:gd name="T6" fmla="*/ 2312 w 2344"/>
                  <a:gd name="T7" fmla="*/ 687 h 6156"/>
                  <a:gd name="T8" fmla="*/ 2249 w 2344"/>
                  <a:gd name="T9" fmla="*/ 1281 h 6156"/>
                  <a:gd name="T10" fmla="*/ 2155 w 2344"/>
                  <a:gd name="T11" fmla="*/ 2093 h 6156"/>
                  <a:gd name="T12" fmla="*/ 2093 w 2344"/>
                  <a:gd name="T13" fmla="*/ 2812 h 6156"/>
                  <a:gd name="T14" fmla="*/ 1999 w 2344"/>
                  <a:gd name="T15" fmla="*/ 3781 h 6156"/>
                  <a:gd name="T16" fmla="*/ 1905 w 2344"/>
                  <a:gd name="T17" fmla="*/ 4748 h 6156"/>
                  <a:gd name="T18" fmla="*/ 1812 w 2344"/>
                  <a:gd name="T19" fmla="*/ 5842 h 6156"/>
                  <a:gd name="T20" fmla="*/ 1530 w 2344"/>
                  <a:gd name="T21" fmla="*/ 6124 h 6156"/>
                  <a:gd name="T22" fmla="*/ 813 w 2344"/>
                  <a:gd name="T23" fmla="*/ 6124 h 6156"/>
                  <a:gd name="T24" fmla="*/ 500 w 2344"/>
                  <a:gd name="T25" fmla="*/ 5749 h 6156"/>
                  <a:gd name="T26" fmla="*/ 375 w 2344"/>
                  <a:gd name="T27" fmla="*/ 4468 h 6156"/>
                  <a:gd name="T28" fmla="*/ 281 w 2344"/>
                  <a:gd name="T29" fmla="*/ 3468 h 6156"/>
                  <a:gd name="T30" fmla="*/ 188 w 2344"/>
                  <a:gd name="T31" fmla="*/ 2343 h 6156"/>
                  <a:gd name="T32" fmla="*/ 125 w 2344"/>
                  <a:gd name="T33" fmla="*/ 1812 h 6156"/>
                  <a:gd name="T34" fmla="*/ 63 w 2344"/>
                  <a:gd name="T35" fmla="*/ 1062 h 6156"/>
                  <a:gd name="T36" fmla="*/ 31 w 2344"/>
                  <a:gd name="T37" fmla="*/ 437 h 6156"/>
                  <a:gd name="T38" fmla="*/ 563 w 2344"/>
                  <a:gd name="T39" fmla="*/ 31 h 6156"/>
                  <a:gd name="T40" fmla="*/ 1156 w 2344"/>
                  <a:gd name="T41" fmla="*/ 31 h 6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44" h="6156">
                    <a:moveTo>
                      <a:pt x="1156" y="31"/>
                    </a:moveTo>
                    <a:lnTo>
                      <a:pt x="1156" y="31"/>
                    </a:lnTo>
                    <a:cubicBezTo>
                      <a:pt x="1374" y="31"/>
                      <a:pt x="1562" y="0"/>
                      <a:pt x="1749" y="31"/>
                    </a:cubicBezTo>
                    <a:cubicBezTo>
                      <a:pt x="2187" y="31"/>
                      <a:pt x="2343" y="312"/>
                      <a:pt x="2312" y="687"/>
                    </a:cubicBezTo>
                    <a:cubicBezTo>
                      <a:pt x="2280" y="875"/>
                      <a:pt x="2280" y="1093"/>
                      <a:pt x="2249" y="1281"/>
                    </a:cubicBezTo>
                    <a:cubicBezTo>
                      <a:pt x="2218" y="1562"/>
                      <a:pt x="2187" y="1812"/>
                      <a:pt x="2155" y="2093"/>
                    </a:cubicBezTo>
                    <a:cubicBezTo>
                      <a:pt x="2155" y="2312"/>
                      <a:pt x="2124" y="2562"/>
                      <a:pt x="2093" y="2812"/>
                    </a:cubicBezTo>
                    <a:cubicBezTo>
                      <a:pt x="2062" y="3125"/>
                      <a:pt x="2030" y="3468"/>
                      <a:pt x="1999" y="3781"/>
                    </a:cubicBezTo>
                    <a:cubicBezTo>
                      <a:pt x="1968" y="4125"/>
                      <a:pt x="1937" y="4437"/>
                      <a:pt x="1905" y="4748"/>
                    </a:cubicBezTo>
                    <a:cubicBezTo>
                      <a:pt x="1874" y="5124"/>
                      <a:pt x="1843" y="5499"/>
                      <a:pt x="1812" y="5842"/>
                    </a:cubicBezTo>
                    <a:cubicBezTo>
                      <a:pt x="1780" y="6030"/>
                      <a:pt x="1687" y="6124"/>
                      <a:pt x="1530" y="6124"/>
                    </a:cubicBezTo>
                    <a:cubicBezTo>
                      <a:pt x="1280" y="6155"/>
                      <a:pt x="1063" y="6155"/>
                      <a:pt x="813" y="6124"/>
                    </a:cubicBezTo>
                    <a:cubicBezTo>
                      <a:pt x="594" y="6124"/>
                      <a:pt x="531" y="5999"/>
                      <a:pt x="500" y="5749"/>
                    </a:cubicBezTo>
                    <a:cubicBezTo>
                      <a:pt x="469" y="5311"/>
                      <a:pt x="438" y="4874"/>
                      <a:pt x="375" y="4468"/>
                    </a:cubicBezTo>
                    <a:cubicBezTo>
                      <a:pt x="344" y="4125"/>
                      <a:pt x="313" y="3812"/>
                      <a:pt x="281" y="3468"/>
                    </a:cubicBezTo>
                    <a:cubicBezTo>
                      <a:pt x="250" y="3093"/>
                      <a:pt x="219" y="2718"/>
                      <a:pt x="188" y="2343"/>
                    </a:cubicBezTo>
                    <a:cubicBezTo>
                      <a:pt x="156" y="2187"/>
                      <a:pt x="125" y="2000"/>
                      <a:pt x="125" y="1812"/>
                    </a:cubicBezTo>
                    <a:cubicBezTo>
                      <a:pt x="94" y="1562"/>
                      <a:pt x="63" y="1312"/>
                      <a:pt x="63" y="1062"/>
                    </a:cubicBezTo>
                    <a:cubicBezTo>
                      <a:pt x="31" y="875"/>
                      <a:pt x="0" y="656"/>
                      <a:pt x="31" y="437"/>
                    </a:cubicBezTo>
                    <a:cubicBezTo>
                      <a:pt x="94" y="187"/>
                      <a:pt x="281" y="31"/>
                      <a:pt x="563" y="31"/>
                    </a:cubicBezTo>
                    <a:cubicBezTo>
                      <a:pt x="781" y="31"/>
                      <a:pt x="969" y="31"/>
                      <a:pt x="1156" y="3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2" name="Freeform 3">
                <a:extLst>
                  <a:ext uri="{FF2B5EF4-FFF2-40B4-BE49-F238E27FC236}">
                    <a16:creationId xmlns:a16="http://schemas.microsoft.com/office/drawing/2014/main" id="{580CDFCB-A9AE-68C3-9C8D-47BAE334CB5F}"/>
                  </a:ext>
                </a:extLst>
              </p:cNvPr>
              <p:cNvSpPr>
                <a:spLocks noChangeArrowheads="1"/>
              </p:cNvSpPr>
              <p:nvPr/>
            </p:nvSpPr>
            <p:spPr bwMode="auto">
              <a:xfrm>
                <a:off x="4667250" y="4605338"/>
                <a:ext cx="900113" cy="889000"/>
              </a:xfrm>
              <a:custGeom>
                <a:avLst/>
                <a:gdLst>
                  <a:gd name="T0" fmla="*/ 2468 w 2500"/>
                  <a:gd name="T1" fmla="*/ 1250 h 2469"/>
                  <a:gd name="T2" fmla="*/ 2468 w 2500"/>
                  <a:gd name="T3" fmla="*/ 1250 h 2469"/>
                  <a:gd name="T4" fmla="*/ 1219 w 2500"/>
                  <a:gd name="T5" fmla="*/ 2437 h 2469"/>
                  <a:gd name="T6" fmla="*/ 32 w 2500"/>
                  <a:gd name="T7" fmla="*/ 1156 h 2469"/>
                  <a:gd name="T8" fmla="*/ 1281 w 2500"/>
                  <a:gd name="T9" fmla="*/ 0 h 2469"/>
                  <a:gd name="T10" fmla="*/ 2468 w 2500"/>
                  <a:gd name="T11" fmla="*/ 1250 h 2469"/>
                </a:gdLst>
                <a:ahLst/>
                <a:cxnLst>
                  <a:cxn ang="0">
                    <a:pos x="T0" y="T1"/>
                  </a:cxn>
                  <a:cxn ang="0">
                    <a:pos x="T2" y="T3"/>
                  </a:cxn>
                  <a:cxn ang="0">
                    <a:pos x="T4" y="T5"/>
                  </a:cxn>
                  <a:cxn ang="0">
                    <a:pos x="T6" y="T7"/>
                  </a:cxn>
                  <a:cxn ang="0">
                    <a:pos x="T8" y="T9"/>
                  </a:cxn>
                  <a:cxn ang="0">
                    <a:pos x="T10" y="T11"/>
                  </a:cxn>
                </a:cxnLst>
                <a:rect l="0" t="0" r="r" b="b"/>
                <a:pathLst>
                  <a:path w="2500" h="2469">
                    <a:moveTo>
                      <a:pt x="2468" y="1250"/>
                    </a:moveTo>
                    <a:lnTo>
                      <a:pt x="2468" y="1250"/>
                    </a:lnTo>
                    <a:cubicBezTo>
                      <a:pt x="2499" y="1843"/>
                      <a:pt x="1937" y="2468"/>
                      <a:pt x="1219" y="2437"/>
                    </a:cubicBezTo>
                    <a:cubicBezTo>
                      <a:pt x="625" y="2437"/>
                      <a:pt x="0" y="1906"/>
                      <a:pt x="32" y="1156"/>
                    </a:cubicBezTo>
                    <a:cubicBezTo>
                      <a:pt x="63" y="593"/>
                      <a:pt x="563" y="0"/>
                      <a:pt x="1281" y="0"/>
                    </a:cubicBezTo>
                    <a:cubicBezTo>
                      <a:pt x="1937" y="0"/>
                      <a:pt x="2499" y="562"/>
                      <a:pt x="2468" y="125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nvGrpSpPr>
            <p:cNvPr id="43" name="Group 42">
              <a:extLst>
                <a:ext uri="{FF2B5EF4-FFF2-40B4-BE49-F238E27FC236}">
                  <a16:creationId xmlns:a16="http://schemas.microsoft.com/office/drawing/2014/main" id="{3473222E-EF71-A758-26F5-4C1111C3855D}"/>
                </a:ext>
              </a:extLst>
            </p:cNvPr>
            <p:cNvGrpSpPr>
              <a:grpSpLocks noChangeAspect="1"/>
            </p:cNvGrpSpPr>
            <p:nvPr/>
          </p:nvGrpSpPr>
          <p:grpSpPr>
            <a:xfrm>
              <a:off x="6330524" y="2483842"/>
              <a:ext cx="1215062" cy="1212559"/>
              <a:chOff x="1543050" y="465138"/>
              <a:chExt cx="6937375" cy="6923087"/>
            </a:xfrm>
            <a:solidFill>
              <a:schemeClr val="bg1"/>
            </a:solidFill>
          </p:grpSpPr>
          <p:sp>
            <p:nvSpPr>
              <p:cNvPr id="44" name="Freeform 1">
                <a:extLst>
                  <a:ext uri="{FF2B5EF4-FFF2-40B4-BE49-F238E27FC236}">
                    <a16:creationId xmlns:a16="http://schemas.microsoft.com/office/drawing/2014/main" id="{5DDF4EC4-A30E-CEF7-628F-45697DF58519}"/>
                  </a:ext>
                </a:extLst>
              </p:cNvPr>
              <p:cNvSpPr>
                <a:spLocks noChangeArrowheads="1"/>
              </p:cNvSpPr>
              <p:nvPr/>
            </p:nvSpPr>
            <p:spPr bwMode="auto">
              <a:xfrm>
                <a:off x="1543050" y="465138"/>
                <a:ext cx="6937375" cy="6923087"/>
              </a:xfrm>
              <a:custGeom>
                <a:avLst/>
                <a:gdLst>
                  <a:gd name="T0" fmla="*/ 4288 w 19272"/>
                  <a:gd name="T1" fmla="*/ 1997 h 19231"/>
                  <a:gd name="T2" fmla="*/ 4288 w 19272"/>
                  <a:gd name="T3" fmla="*/ 1997 h 19231"/>
                  <a:gd name="T4" fmla="*/ 5191 w 19272"/>
                  <a:gd name="T5" fmla="*/ 2018 h 19231"/>
                  <a:gd name="T6" fmla="*/ 6032 w 19272"/>
                  <a:gd name="T7" fmla="*/ 1556 h 19231"/>
                  <a:gd name="T8" fmla="*/ 6662 w 19272"/>
                  <a:gd name="T9" fmla="*/ 589 h 19231"/>
                  <a:gd name="T10" fmla="*/ 8260 w 19272"/>
                  <a:gd name="T11" fmla="*/ 295 h 19231"/>
                  <a:gd name="T12" fmla="*/ 9248 w 19272"/>
                  <a:gd name="T13" fmla="*/ 863 h 19231"/>
                  <a:gd name="T14" fmla="*/ 10046 w 19272"/>
                  <a:gd name="T15" fmla="*/ 820 h 19231"/>
                  <a:gd name="T16" fmla="*/ 11201 w 19272"/>
                  <a:gd name="T17" fmla="*/ 190 h 19231"/>
                  <a:gd name="T18" fmla="*/ 12525 w 19272"/>
                  <a:gd name="T19" fmla="*/ 547 h 19231"/>
                  <a:gd name="T20" fmla="*/ 13219 w 19272"/>
                  <a:gd name="T21" fmla="*/ 1619 h 19231"/>
                  <a:gd name="T22" fmla="*/ 14143 w 19272"/>
                  <a:gd name="T23" fmla="*/ 2018 h 19231"/>
                  <a:gd name="T24" fmla="*/ 15447 w 19272"/>
                  <a:gd name="T25" fmla="*/ 2040 h 19231"/>
                  <a:gd name="T26" fmla="*/ 16329 w 19272"/>
                  <a:gd name="T27" fmla="*/ 3048 h 19231"/>
                  <a:gd name="T28" fmla="*/ 16456 w 19272"/>
                  <a:gd name="T29" fmla="*/ 4246 h 19231"/>
                  <a:gd name="T30" fmla="*/ 16918 w 19272"/>
                  <a:gd name="T31" fmla="*/ 4898 h 19231"/>
                  <a:gd name="T32" fmla="*/ 17947 w 19272"/>
                  <a:gd name="T33" fmla="*/ 5423 h 19231"/>
                  <a:gd name="T34" fmla="*/ 18620 w 19272"/>
                  <a:gd name="T35" fmla="*/ 6432 h 19231"/>
                  <a:gd name="T36" fmla="*/ 18536 w 19272"/>
                  <a:gd name="T37" fmla="*/ 6957 h 19231"/>
                  <a:gd name="T38" fmla="*/ 18116 w 19272"/>
                  <a:gd name="T39" fmla="*/ 8008 h 19231"/>
                  <a:gd name="T40" fmla="*/ 18242 w 19272"/>
                  <a:gd name="T41" fmla="*/ 8891 h 19231"/>
                  <a:gd name="T42" fmla="*/ 18872 w 19272"/>
                  <a:gd name="T43" fmla="*/ 9773 h 19231"/>
                  <a:gd name="T44" fmla="*/ 18599 w 19272"/>
                  <a:gd name="T45" fmla="*/ 11496 h 19231"/>
                  <a:gd name="T46" fmla="*/ 17717 w 19272"/>
                  <a:gd name="T47" fmla="*/ 12273 h 19231"/>
                  <a:gd name="T48" fmla="*/ 17506 w 19272"/>
                  <a:gd name="T49" fmla="*/ 12925 h 19231"/>
                  <a:gd name="T50" fmla="*/ 17674 w 19272"/>
                  <a:gd name="T51" fmla="*/ 14249 h 19231"/>
                  <a:gd name="T52" fmla="*/ 16749 w 19272"/>
                  <a:gd name="T53" fmla="*/ 15447 h 19231"/>
                  <a:gd name="T54" fmla="*/ 15720 w 19272"/>
                  <a:gd name="T55" fmla="*/ 15678 h 19231"/>
                  <a:gd name="T56" fmla="*/ 14984 w 19272"/>
                  <a:gd name="T57" fmla="*/ 16288 h 19231"/>
                  <a:gd name="T58" fmla="*/ 14606 w 19272"/>
                  <a:gd name="T59" fmla="*/ 17360 h 19231"/>
                  <a:gd name="T60" fmla="*/ 13114 w 19272"/>
                  <a:gd name="T61" fmla="*/ 18096 h 19231"/>
                  <a:gd name="T62" fmla="*/ 12042 w 19272"/>
                  <a:gd name="T63" fmla="*/ 17780 h 19231"/>
                  <a:gd name="T64" fmla="*/ 11201 w 19272"/>
                  <a:gd name="T65" fmla="*/ 18053 h 19231"/>
                  <a:gd name="T66" fmla="*/ 10339 w 19272"/>
                  <a:gd name="T67" fmla="*/ 18852 h 19231"/>
                  <a:gd name="T68" fmla="*/ 8764 w 19272"/>
                  <a:gd name="T69" fmla="*/ 18768 h 19231"/>
                  <a:gd name="T70" fmla="*/ 7902 w 19272"/>
                  <a:gd name="T71" fmla="*/ 17969 h 19231"/>
                  <a:gd name="T72" fmla="*/ 7146 w 19272"/>
                  <a:gd name="T73" fmla="*/ 17801 h 19231"/>
                  <a:gd name="T74" fmla="*/ 6053 w 19272"/>
                  <a:gd name="T75" fmla="*/ 18096 h 19231"/>
                  <a:gd name="T76" fmla="*/ 4603 w 19272"/>
                  <a:gd name="T77" fmla="*/ 17339 h 19231"/>
                  <a:gd name="T78" fmla="*/ 4267 w 19272"/>
                  <a:gd name="T79" fmla="*/ 16414 h 19231"/>
                  <a:gd name="T80" fmla="*/ 3384 w 19272"/>
                  <a:gd name="T81" fmla="*/ 15636 h 19231"/>
                  <a:gd name="T82" fmla="*/ 2354 w 19272"/>
                  <a:gd name="T83" fmla="*/ 15405 h 19231"/>
                  <a:gd name="T84" fmla="*/ 1534 w 19272"/>
                  <a:gd name="T85" fmla="*/ 14270 h 19231"/>
                  <a:gd name="T86" fmla="*/ 1681 w 19272"/>
                  <a:gd name="T87" fmla="*/ 13177 h 19231"/>
                  <a:gd name="T88" fmla="*/ 1219 w 19272"/>
                  <a:gd name="T89" fmla="*/ 12000 h 19231"/>
                  <a:gd name="T90" fmla="*/ 420 w 19272"/>
                  <a:gd name="T91" fmla="*/ 11307 h 19231"/>
                  <a:gd name="T92" fmla="*/ 336 w 19272"/>
                  <a:gd name="T93" fmla="*/ 9794 h 19231"/>
                  <a:gd name="T94" fmla="*/ 988 w 19272"/>
                  <a:gd name="T95" fmla="*/ 8912 h 19231"/>
                  <a:gd name="T96" fmla="*/ 1093 w 19272"/>
                  <a:gd name="T97" fmla="*/ 7987 h 19231"/>
                  <a:gd name="T98" fmla="*/ 715 w 19272"/>
                  <a:gd name="T99" fmla="*/ 7062 h 19231"/>
                  <a:gd name="T100" fmla="*/ 1388 w 19272"/>
                  <a:gd name="T101" fmla="*/ 5360 h 19231"/>
                  <a:gd name="T102" fmla="*/ 2291 w 19272"/>
                  <a:gd name="T103" fmla="*/ 4919 h 19231"/>
                  <a:gd name="T104" fmla="*/ 2774 w 19272"/>
                  <a:gd name="T105" fmla="*/ 4141 h 19231"/>
                  <a:gd name="T106" fmla="*/ 2901 w 19272"/>
                  <a:gd name="T107" fmla="*/ 2964 h 19231"/>
                  <a:gd name="T108" fmla="*/ 4056 w 19272"/>
                  <a:gd name="T109" fmla="*/ 1997 h 19231"/>
                  <a:gd name="T110" fmla="*/ 4288 w 19272"/>
                  <a:gd name="T111" fmla="*/ 1997 h 19231"/>
                  <a:gd name="T112" fmla="*/ 9605 w 19272"/>
                  <a:gd name="T113" fmla="*/ 3426 h 19231"/>
                  <a:gd name="T114" fmla="*/ 9605 w 19272"/>
                  <a:gd name="T115" fmla="*/ 3426 h 19231"/>
                  <a:gd name="T116" fmla="*/ 3426 w 19272"/>
                  <a:gd name="T117" fmla="*/ 9563 h 19231"/>
                  <a:gd name="T118" fmla="*/ 9646 w 19272"/>
                  <a:gd name="T119" fmla="*/ 15804 h 19231"/>
                  <a:gd name="T120" fmla="*/ 15804 w 19272"/>
                  <a:gd name="T121" fmla="*/ 9751 h 19231"/>
                  <a:gd name="T122" fmla="*/ 9605 w 19272"/>
                  <a:gd name="T123" fmla="*/ 3426 h 19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72" h="19231">
                    <a:moveTo>
                      <a:pt x="4288" y="1997"/>
                    </a:moveTo>
                    <a:lnTo>
                      <a:pt x="4288" y="1997"/>
                    </a:lnTo>
                    <a:cubicBezTo>
                      <a:pt x="4561" y="1976"/>
                      <a:pt x="4876" y="2040"/>
                      <a:pt x="5191" y="2018"/>
                    </a:cubicBezTo>
                    <a:cubicBezTo>
                      <a:pt x="5549" y="2018"/>
                      <a:pt x="5843" y="1892"/>
                      <a:pt x="6032" y="1556"/>
                    </a:cubicBezTo>
                    <a:cubicBezTo>
                      <a:pt x="6221" y="1220"/>
                      <a:pt x="6432" y="904"/>
                      <a:pt x="6662" y="589"/>
                    </a:cubicBezTo>
                    <a:cubicBezTo>
                      <a:pt x="7083" y="21"/>
                      <a:pt x="7734" y="0"/>
                      <a:pt x="8260" y="295"/>
                    </a:cubicBezTo>
                    <a:cubicBezTo>
                      <a:pt x="8596" y="484"/>
                      <a:pt x="8911" y="673"/>
                      <a:pt x="9248" y="863"/>
                    </a:cubicBezTo>
                    <a:cubicBezTo>
                      <a:pt x="9521" y="1009"/>
                      <a:pt x="9772" y="968"/>
                      <a:pt x="10046" y="820"/>
                    </a:cubicBezTo>
                    <a:cubicBezTo>
                      <a:pt x="10423" y="610"/>
                      <a:pt x="10802" y="358"/>
                      <a:pt x="11201" y="190"/>
                    </a:cubicBezTo>
                    <a:cubicBezTo>
                      <a:pt x="11643" y="21"/>
                      <a:pt x="12189" y="127"/>
                      <a:pt x="12525" y="547"/>
                    </a:cubicBezTo>
                    <a:cubicBezTo>
                      <a:pt x="12777" y="883"/>
                      <a:pt x="12988" y="1261"/>
                      <a:pt x="13219" y="1619"/>
                    </a:cubicBezTo>
                    <a:cubicBezTo>
                      <a:pt x="13450" y="1955"/>
                      <a:pt x="13765" y="2040"/>
                      <a:pt x="14143" y="2018"/>
                    </a:cubicBezTo>
                    <a:cubicBezTo>
                      <a:pt x="14585" y="1976"/>
                      <a:pt x="15026" y="1955"/>
                      <a:pt x="15447" y="2040"/>
                    </a:cubicBezTo>
                    <a:cubicBezTo>
                      <a:pt x="15930" y="2124"/>
                      <a:pt x="16287" y="2565"/>
                      <a:pt x="16329" y="3048"/>
                    </a:cubicBezTo>
                    <a:cubicBezTo>
                      <a:pt x="16371" y="3447"/>
                      <a:pt x="16413" y="3847"/>
                      <a:pt x="16456" y="4246"/>
                    </a:cubicBezTo>
                    <a:cubicBezTo>
                      <a:pt x="16476" y="4562"/>
                      <a:pt x="16645" y="4771"/>
                      <a:pt x="16918" y="4898"/>
                    </a:cubicBezTo>
                    <a:cubicBezTo>
                      <a:pt x="17254" y="5087"/>
                      <a:pt x="17590" y="5255"/>
                      <a:pt x="17947" y="5423"/>
                    </a:cubicBezTo>
                    <a:cubicBezTo>
                      <a:pt x="18368" y="5633"/>
                      <a:pt x="18578" y="5969"/>
                      <a:pt x="18620" y="6432"/>
                    </a:cubicBezTo>
                    <a:cubicBezTo>
                      <a:pt x="18641" y="6621"/>
                      <a:pt x="18599" y="6789"/>
                      <a:pt x="18536" y="6957"/>
                    </a:cubicBezTo>
                    <a:cubicBezTo>
                      <a:pt x="18389" y="7314"/>
                      <a:pt x="18263" y="7651"/>
                      <a:pt x="18116" y="8008"/>
                    </a:cubicBezTo>
                    <a:cubicBezTo>
                      <a:pt x="17969" y="8323"/>
                      <a:pt x="18010" y="8618"/>
                      <a:pt x="18242" y="8891"/>
                    </a:cubicBezTo>
                    <a:cubicBezTo>
                      <a:pt x="18452" y="9185"/>
                      <a:pt x="18662" y="9479"/>
                      <a:pt x="18872" y="9773"/>
                    </a:cubicBezTo>
                    <a:cubicBezTo>
                      <a:pt x="19271" y="10382"/>
                      <a:pt x="19167" y="11012"/>
                      <a:pt x="18599" y="11496"/>
                    </a:cubicBezTo>
                    <a:cubicBezTo>
                      <a:pt x="18305" y="11748"/>
                      <a:pt x="17990" y="11979"/>
                      <a:pt x="17717" y="12273"/>
                    </a:cubicBezTo>
                    <a:cubicBezTo>
                      <a:pt x="17528" y="12441"/>
                      <a:pt x="17485" y="12673"/>
                      <a:pt x="17506" y="12925"/>
                    </a:cubicBezTo>
                    <a:cubicBezTo>
                      <a:pt x="17548" y="13366"/>
                      <a:pt x="17674" y="13808"/>
                      <a:pt x="17674" y="14249"/>
                    </a:cubicBezTo>
                    <a:cubicBezTo>
                      <a:pt x="17696" y="14859"/>
                      <a:pt x="17338" y="15300"/>
                      <a:pt x="16749" y="15447"/>
                    </a:cubicBezTo>
                    <a:cubicBezTo>
                      <a:pt x="16413" y="15531"/>
                      <a:pt x="16056" y="15594"/>
                      <a:pt x="15720" y="15678"/>
                    </a:cubicBezTo>
                    <a:cubicBezTo>
                      <a:pt x="15342" y="15742"/>
                      <a:pt x="15110" y="15931"/>
                      <a:pt x="14984" y="16288"/>
                    </a:cubicBezTo>
                    <a:cubicBezTo>
                      <a:pt x="14858" y="16645"/>
                      <a:pt x="14753" y="17003"/>
                      <a:pt x="14606" y="17360"/>
                    </a:cubicBezTo>
                    <a:cubicBezTo>
                      <a:pt x="14375" y="17990"/>
                      <a:pt x="13765" y="18284"/>
                      <a:pt x="13114" y="18096"/>
                    </a:cubicBezTo>
                    <a:cubicBezTo>
                      <a:pt x="12757" y="17969"/>
                      <a:pt x="12399" y="17885"/>
                      <a:pt x="12042" y="17780"/>
                    </a:cubicBezTo>
                    <a:cubicBezTo>
                      <a:pt x="11705" y="17696"/>
                      <a:pt x="11432" y="17822"/>
                      <a:pt x="11201" y="18053"/>
                    </a:cubicBezTo>
                    <a:cubicBezTo>
                      <a:pt x="10928" y="18326"/>
                      <a:pt x="10655" y="18600"/>
                      <a:pt x="10339" y="18852"/>
                    </a:cubicBezTo>
                    <a:cubicBezTo>
                      <a:pt x="9856" y="19230"/>
                      <a:pt x="9206" y="19188"/>
                      <a:pt x="8764" y="18768"/>
                    </a:cubicBezTo>
                    <a:cubicBezTo>
                      <a:pt x="8491" y="18494"/>
                      <a:pt x="8197" y="18221"/>
                      <a:pt x="7902" y="17969"/>
                    </a:cubicBezTo>
                    <a:cubicBezTo>
                      <a:pt x="7693" y="17759"/>
                      <a:pt x="7419" y="17717"/>
                      <a:pt x="7146" y="17801"/>
                    </a:cubicBezTo>
                    <a:cubicBezTo>
                      <a:pt x="6789" y="17906"/>
                      <a:pt x="6410" y="18011"/>
                      <a:pt x="6053" y="18096"/>
                    </a:cubicBezTo>
                    <a:cubicBezTo>
                      <a:pt x="5380" y="18264"/>
                      <a:pt x="4834" y="17969"/>
                      <a:pt x="4603" y="17339"/>
                    </a:cubicBezTo>
                    <a:cubicBezTo>
                      <a:pt x="4477" y="17023"/>
                      <a:pt x="4351" y="16729"/>
                      <a:pt x="4267" y="16414"/>
                    </a:cubicBezTo>
                    <a:cubicBezTo>
                      <a:pt x="4140" y="15931"/>
                      <a:pt x="3846" y="15720"/>
                      <a:pt x="3384" y="15636"/>
                    </a:cubicBezTo>
                    <a:cubicBezTo>
                      <a:pt x="3027" y="15573"/>
                      <a:pt x="2690" y="15510"/>
                      <a:pt x="2354" y="15405"/>
                    </a:cubicBezTo>
                    <a:cubicBezTo>
                      <a:pt x="1829" y="15237"/>
                      <a:pt x="1534" y="14817"/>
                      <a:pt x="1534" y="14270"/>
                    </a:cubicBezTo>
                    <a:cubicBezTo>
                      <a:pt x="1534" y="13913"/>
                      <a:pt x="1618" y="13534"/>
                      <a:pt x="1681" y="13177"/>
                    </a:cubicBezTo>
                    <a:cubicBezTo>
                      <a:pt x="1786" y="12673"/>
                      <a:pt x="1640" y="12295"/>
                      <a:pt x="1219" y="12000"/>
                    </a:cubicBezTo>
                    <a:cubicBezTo>
                      <a:pt x="925" y="11790"/>
                      <a:pt x="652" y="11559"/>
                      <a:pt x="420" y="11307"/>
                    </a:cubicBezTo>
                    <a:cubicBezTo>
                      <a:pt x="21" y="10887"/>
                      <a:pt x="0" y="10298"/>
                      <a:pt x="336" y="9794"/>
                    </a:cubicBezTo>
                    <a:cubicBezTo>
                      <a:pt x="547" y="9500"/>
                      <a:pt x="757" y="9206"/>
                      <a:pt x="988" y="8912"/>
                    </a:cubicBezTo>
                    <a:cubicBezTo>
                      <a:pt x="1219" y="8618"/>
                      <a:pt x="1261" y="8323"/>
                      <a:pt x="1093" y="7987"/>
                    </a:cubicBezTo>
                    <a:cubicBezTo>
                      <a:pt x="967" y="7672"/>
                      <a:pt x="862" y="7378"/>
                      <a:pt x="715" y="7062"/>
                    </a:cubicBezTo>
                    <a:cubicBezTo>
                      <a:pt x="400" y="6348"/>
                      <a:pt x="693" y="5675"/>
                      <a:pt x="1388" y="5360"/>
                    </a:cubicBezTo>
                    <a:cubicBezTo>
                      <a:pt x="1681" y="5213"/>
                      <a:pt x="1976" y="5066"/>
                      <a:pt x="2291" y="4919"/>
                    </a:cubicBezTo>
                    <a:cubicBezTo>
                      <a:pt x="2606" y="4751"/>
                      <a:pt x="2753" y="4498"/>
                      <a:pt x="2774" y="4141"/>
                    </a:cubicBezTo>
                    <a:cubicBezTo>
                      <a:pt x="2795" y="3742"/>
                      <a:pt x="2838" y="3342"/>
                      <a:pt x="2901" y="2964"/>
                    </a:cubicBezTo>
                    <a:cubicBezTo>
                      <a:pt x="2963" y="2438"/>
                      <a:pt x="3510" y="1955"/>
                      <a:pt x="4056" y="1997"/>
                    </a:cubicBezTo>
                    <a:cubicBezTo>
                      <a:pt x="4119" y="1997"/>
                      <a:pt x="4183" y="1997"/>
                      <a:pt x="4288" y="1997"/>
                    </a:cubicBezTo>
                    <a:close/>
                    <a:moveTo>
                      <a:pt x="9605" y="3426"/>
                    </a:moveTo>
                    <a:lnTo>
                      <a:pt x="9605" y="3426"/>
                    </a:lnTo>
                    <a:cubicBezTo>
                      <a:pt x="6221" y="3405"/>
                      <a:pt x="3447" y="6201"/>
                      <a:pt x="3426" y="9563"/>
                    </a:cubicBezTo>
                    <a:cubicBezTo>
                      <a:pt x="3405" y="13051"/>
                      <a:pt x="6200" y="15804"/>
                      <a:pt x="9646" y="15804"/>
                    </a:cubicBezTo>
                    <a:cubicBezTo>
                      <a:pt x="13050" y="15804"/>
                      <a:pt x="15741" y="13009"/>
                      <a:pt x="15804" y="9751"/>
                    </a:cubicBezTo>
                    <a:cubicBezTo>
                      <a:pt x="15867" y="6201"/>
                      <a:pt x="12988" y="3405"/>
                      <a:pt x="9605" y="342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45" name="Freeform 2">
                <a:extLst>
                  <a:ext uri="{FF2B5EF4-FFF2-40B4-BE49-F238E27FC236}">
                    <a16:creationId xmlns:a16="http://schemas.microsoft.com/office/drawing/2014/main" id="{52898275-652C-BC38-E3BD-6A200105A417}"/>
                  </a:ext>
                </a:extLst>
              </p:cNvPr>
              <p:cNvSpPr>
                <a:spLocks noChangeArrowheads="1"/>
              </p:cNvSpPr>
              <p:nvPr/>
            </p:nvSpPr>
            <p:spPr bwMode="auto">
              <a:xfrm>
                <a:off x="3049588" y="1963738"/>
                <a:ext cx="3919537" cy="3927475"/>
              </a:xfrm>
              <a:custGeom>
                <a:avLst/>
                <a:gdLst>
                  <a:gd name="T0" fmla="*/ 0 w 10886"/>
                  <a:gd name="T1" fmla="*/ 5422 h 10908"/>
                  <a:gd name="T2" fmla="*/ 0 w 10886"/>
                  <a:gd name="T3" fmla="*/ 5422 h 10908"/>
                  <a:gd name="T4" fmla="*/ 5463 w 10886"/>
                  <a:gd name="T5" fmla="*/ 21 h 10908"/>
                  <a:gd name="T6" fmla="*/ 10864 w 10886"/>
                  <a:gd name="T7" fmla="*/ 5484 h 10908"/>
                  <a:gd name="T8" fmla="*/ 9120 w 10886"/>
                  <a:gd name="T9" fmla="*/ 9415 h 10908"/>
                  <a:gd name="T10" fmla="*/ 5380 w 10886"/>
                  <a:gd name="T11" fmla="*/ 10886 h 10908"/>
                  <a:gd name="T12" fmla="*/ 0 w 10886"/>
                  <a:gd name="T13" fmla="*/ 5422 h 10908"/>
                  <a:gd name="T14" fmla="*/ 1933 w 10886"/>
                  <a:gd name="T15" fmla="*/ 5276 h 10908"/>
                  <a:gd name="T16" fmla="*/ 1933 w 10886"/>
                  <a:gd name="T17" fmla="*/ 5276 h 10908"/>
                  <a:gd name="T18" fmla="*/ 2017 w 10886"/>
                  <a:gd name="T19" fmla="*/ 5548 h 10908"/>
                  <a:gd name="T20" fmla="*/ 2543 w 10886"/>
                  <a:gd name="T21" fmla="*/ 6262 h 10908"/>
                  <a:gd name="T22" fmla="*/ 3888 w 10886"/>
                  <a:gd name="T23" fmla="*/ 7986 h 10908"/>
                  <a:gd name="T24" fmla="*/ 4434 w 10886"/>
                  <a:gd name="T25" fmla="*/ 8637 h 10908"/>
                  <a:gd name="T26" fmla="*/ 4896 w 10886"/>
                  <a:gd name="T27" fmla="*/ 8637 h 10908"/>
                  <a:gd name="T28" fmla="*/ 5065 w 10886"/>
                  <a:gd name="T29" fmla="*/ 8406 h 10908"/>
                  <a:gd name="T30" fmla="*/ 7018 w 10886"/>
                  <a:gd name="T31" fmla="*/ 5716 h 10908"/>
                  <a:gd name="T32" fmla="*/ 8090 w 10886"/>
                  <a:gd name="T33" fmla="*/ 4203 h 10908"/>
                  <a:gd name="T34" fmla="*/ 8805 w 10886"/>
                  <a:gd name="T35" fmla="*/ 3174 h 10908"/>
                  <a:gd name="T36" fmla="*/ 8805 w 10886"/>
                  <a:gd name="T37" fmla="*/ 2732 h 10908"/>
                  <a:gd name="T38" fmla="*/ 8237 w 10886"/>
                  <a:gd name="T39" fmla="*/ 2291 h 10908"/>
                  <a:gd name="T40" fmla="*/ 7922 w 10886"/>
                  <a:gd name="T41" fmla="*/ 2333 h 10908"/>
                  <a:gd name="T42" fmla="*/ 7522 w 10886"/>
                  <a:gd name="T43" fmla="*/ 2753 h 10908"/>
                  <a:gd name="T44" fmla="*/ 6850 w 10886"/>
                  <a:gd name="T45" fmla="*/ 3510 h 10908"/>
                  <a:gd name="T46" fmla="*/ 5988 w 10886"/>
                  <a:gd name="T47" fmla="*/ 4518 h 10908"/>
                  <a:gd name="T48" fmla="*/ 5338 w 10886"/>
                  <a:gd name="T49" fmla="*/ 5276 h 10908"/>
                  <a:gd name="T50" fmla="*/ 4687 w 10886"/>
                  <a:gd name="T51" fmla="*/ 6010 h 10908"/>
                  <a:gd name="T52" fmla="*/ 4539 w 10886"/>
                  <a:gd name="T53" fmla="*/ 6010 h 10908"/>
                  <a:gd name="T54" fmla="*/ 3068 w 10886"/>
                  <a:gd name="T55" fmla="*/ 4729 h 10908"/>
                  <a:gd name="T56" fmla="*/ 2458 w 10886"/>
                  <a:gd name="T57" fmla="*/ 4603 h 10908"/>
                  <a:gd name="T58" fmla="*/ 1975 w 10886"/>
                  <a:gd name="T59" fmla="*/ 5086 h 10908"/>
                  <a:gd name="T60" fmla="*/ 1933 w 10886"/>
                  <a:gd name="T61" fmla="*/ 5276 h 10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86" h="10908">
                    <a:moveTo>
                      <a:pt x="0" y="5422"/>
                    </a:moveTo>
                    <a:lnTo>
                      <a:pt x="0" y="5422"/>
                    </a:lnTo>
                    <a:cubicBezTo>
                      <a:pt x="20" y="2438"/>
                      <a:pt x="2438" y="0"/>
                      <a:pt x="5463" y="21"/>
                    </a:cubicBezTo>
                    <a:cubicBezTo>
                      <a:pt x="8405" y="42"/>
                      <a:pt x="10885" y="2438"/>
                      <a:pt x="10864" y="5484"/>
                    </a:cubicBezTo>
                    <a:cubicBezTo>
                      <a:pt x="10843" y="7018"/>
                      <a:pt x="10255" y="8364"/>
                      <a:pt x="9120" y="9415"/>
                    </a:cubicBezTo>
                    <a:cubicBezTo>
                      <a:pt x="8069" y="10403"/>
                      <a:pt x="6808" y="10907"/>
                      <a:pt x="5380" y="10886"/>
                    </a:cubicBezTo>
                    <a:cubicBezTo>
                      <a:pt x="2374" y="10844"/>
                      <a:pt x="20" y="8448"/>
                      <a:pt x="0" y="5422"/>
                    </a:cubicBezTo>
                    <a:close/>
                    <a:moveTo>
                      <a:pt x="1933" y="5276"/>
                    </a:moveTo>
                    <a:lnTo>
                      <a:pt x="1933" y="5276"/>
                    </a:lnTo>
                    <a:cubicBezTo>
                      <a:pt x="1933" y="5380"/>
                      <a:pt x="1954" y="5464"/>
                      <a:pt x="2017" y="5548"/>
                    </a:cubicBezTo>
                    <a:cubicBezTo>
                      <a:pt x="2165" y="5800"/>
                      <a:pt x="2354" y="6031"/>
                      <a:pt x="2543" y="6262"/>
                    </a:cubicBezTo>
                    <a:cubicBezTo>
                      <a:pt x="2984" y="6850"/>
                      <a:pt x="3446" y="7418"/>
                      <a:pt x="3888" y="7986"/>
                    </a:cubicBezTo>
                    <a:cubicBezTo>
                      <a:pt x="4077" y="8217"/>
                      <a:pt x="4224" y="8448"/>
                      <a:pt x="4434" y="8637"/>
                    </a:cubicBezTo>
                    <a:cubicBezTo>
                      <a:pt x="4581" y="8784"/>
                      <a:pt x="4728" y="8784"/>
                      <a:pt x="4896" y="8637"/>
                    </a:cubicBezTo>
                    <a:cubicBezTo>
                      <a:pt x="4960" y="8574"/>
                      <a:pt x="5001" y="8490"/>
                      <a:pt x="5065" y="8406"/>
                    </a:cubicBezTo>
                    <a:cubicBezTo>
                      <a:pt x="5715" y="7502"/>
                      <a:pt x="6367" y="6620"/>
                      <a:pt x="7018" y="5716"/>
                    </a:cubicBezTo>
                    <a:cubicBezTo>
                      <a:pt x="7376" y="5212"/>
                      <a:pt x="7733" y="4708"/>
                      <a:pt x="8090" y="4203"/>
                    </a:cubicBezTo>
                    <a:cubicBezTo>
                      <a:pt x="8342" y="3867"/>
                      <a:pt x="8574" y="3531"/>
                      <a:pt x="8805" y="3174"/>
                    </a:cubicBezTo>
                    <a:cubicBezTo>
                      <a:pt x="8931" y="2984"/>
                      <a:pt x="8931" y="2879"/>
                      <a:pt x="8805" y="2732"/>
                    </a:cubicBezTo>
                    <a:cubicBezTo>
                      <a:pt x="8637" y="2564"/>
                      <a:pt x="8447" y="2417"/>
                      <a:pt x="8237" y="2291"/>
                    </a:cubicBezTo>
                    <a:cubicBezTo>
                      <a:pt x="8132" y="2228"/>
                      <a:pt x="8027" y="2228"/>
                      <a:pt x="7922" y="2333"/>
                    </a:cubicBezTo>
                    <a:cubicBezTo>
                      <a:pt x="7775" y="2480"/>
                      <a:pt x="7649" y="2606"/>
                      <a:pt x="7522" y="2753"/>
                    </a:cubicBezTo>
                    <a:cubicBezTo>
                      <a:pt x="7313" y="3006"/>
                      <a:pt x="7081" y="3258"/>
                      <a:pt x="6850" y="3510"/>
                    </a:cubicBezTo>
                    <a:cubicBezTo>
                      <a:pt x="6556" y="3846"/>
                      <a:pt x="6283" y="4183"/>
                      <a:pt x="5988" y="4518"/>
                    </a:cubicBezTo>
                    <a:cubicBezTo>
                      <a:pt x="5778" y="4771"/>
                      <a:pt x="5547" y="5023"/>
                      <a:pt x="5338" y="5276"/>
                    </a:cubicBezTo>
                    <a:cubicBezTo>
                      <a:pt x="5128" y="5527"/>
                      <a:pt x="4896" y="5757"/>
                      <a:pt x="4687" y="6010"/>
                    </a:cubicBezTo>
                    <a:cubicBezTo>
                      <a:pt x="4644" y="6073"/>
                      <a:pt x="4603" y="6073"/>
                      <a:pt x="4539" y="6010"/>
                    </a:cubicBezTo>
                    <a:cubicBezTo>
                      <a:pt x="4056" y="5568"/>
                      <a:pt x="3572" y="5149"/>
                      <a:pt x="3068" y="4729"/>
                    </a:cubicBezTo>
                    <a:cubicBezTo>
                      <a:pt x="2858" y="4540"/>
                      <a:pt x="2669" y="4456"/>
                      <a:pt x="2458" y="4603"/>
                    </a:cubicBezTo>
                    <a:cubicBezTo>
                      <a:pt x="2249" y="4729"/>
                      <a:pt x="2122" y="4897"/>
                      <a:pt x="1975" y="5086"/>
                    </a:cubicBezTo>
                    <a:cubicBezTo>
                      <a:pt x="1933" y="5128"/>
                      <a:pt x="1933" y="5212"/>
                      <a:pt x="1933" y="527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spTree>
    <p:extLst>
      <p:ext uri="{BB962C8B-B14F-4D97-AF65-F5344CB8AC3E}">
        <p14:creationId xmlns:p14="http://schemas.microsoft.com/office/powerpoint/2010/main" val="2079061407"/>
      </p:ext>
    </p:extLst>
  </p:cSld>
  <p:clrMapOvr>
    <a:masterClrMapping/>
  </p:clrMapOvr>
  <p:transition spd="slow">
    <p:push/>
  </p:transition>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3AEC27C-BE17-4A48-1C07-9002216F8E5A}"/>
              </a:ext>
            </a:extLst>
          </p:cNvPr>
          <p:cNvPicPr>
            <a:picLocks noGrp="1" noChangeAspect="1"/>
          </p:cNvPicPr>
          <p:nvPr>
            <p:ph type="pic" idx="13"/>
          </p:nvPr>
        </p:nvPicPr>
        <p:blipFill rotWithShape="1">
          <a:blip r:embed="rId3"/>
          <a:srcRect l="12867" r="27868"/>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3" name="Slide Number Placeholder 2">
            <a:extLst>
              <a:ext uri="{FF2B5EF4-FFF2-40B4-BE49-F238E27FC236}">
                <a16:creationId xmlns:a16="http://schemas.microsoft.com/office/drawing/2014/main" id="{8F8A8DCC-3EE1-0BAE-98E5-AFB3FFFDE71C}"/>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153</a:t>
            </a:fld>
            <a:endParaRPr lang="en-US" dirty="0">
              <a:solidFill>
                <a:srgbClr val="FFFFFF"/>
              </a:solidFill>
            </a:endParaRPr>
          </a:p>
        </p:txBody>
      </p:sp>
      <p:sp>
        <p:nvSpPr>
          <p:cNvPr id="2" name="Title 1">
            <a:extLst>
              <a:ext uri="{FF2B5EF4-FFF2-40B4-BE49-F238E27FC236}">
                <a16:creationId xmlns:a16="http://schemas.microsoft.com/office/drawing/2014/main" id="{E217BEE9-A23D-AAF7-B163-2DC42701F32A}"/>
              </a:ext>
            </a:extLst>
          </p:cNvPr>
          <p:cNvSpPr>
            <a:spLocks noGrp="1"/>
          </p:cNvSpPr>
          <p:nvPr>
            <p:ph type="title"/>
          </p:nvPr>
        </p:nvSpPr>
        <p:spPr>
          <a:xfrm>
            <a:off x="655319" y="2125653"/>
            <a:ext cx="4656151" cy="2314465"/>
          </a:xfrm>
        </p:spPr>
        <p:txBody>
          <a:bodyPr vert="horz" lIns="91440" tIns="45720" rIns="91440" bIns="45720" rtlCol="0" anchor="b">
            <a:normAutofit/>
          </a:bodyPr>
          <a:lstStyle/>
          <a:p>
            <a:r>
              <a:rPr lang="en-US" sz="4800" b="1" dirty="0">
                <a:latin typeface="Arial"/>
                <a:cs typeface="Arial"/>
              </a:rPr>
              <a:t>Part 4:</a:t>
            </a:r>
            <a:r>
              <a:rPr lang="en-US" sz="4800" dirty="0">
                <a:latin typeface="Arial"/>
                <a:cs typeface="Arial"/>
              </a:rPr>
              <a:t> escalation and next steps</a:t>
            </a:r>
          </a:p>
        </p:txBody>
      </p:sp>
    </p:spTree>
    <p:extLst>
      <p:ext uri="{BB962C8B-B14F-4D97-AF65-F5344CB8AC3E}">
        <p14:creationId xmlns:p14="http://schemas.microsoft.com/office/powerpoint/2010/main" val="354764050"/>
      </p:ext>
    </p:extLst>
  </p:cSld>
  <p:clrMapOvr>
    <a:masterClrMapping/>
  </p:clrMapOvr>
  <p:transition spd="slow">
    <p:push/>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F3913C-3627-2F47-8B41-D7CC35660927}"/>
              </a:ext>
            </a:extLst>
          </p:cNvPr>
          <p:cNvSpPr>
            <a:spLocks noGrp="1"/>
          </p:cNvSpPr>
          <p:nvPr>
            <p:ph type="title"/>
          </p:nvPr>
        </p:nvSpPr>
        <p:spPr>
          <a:xfrm>
            <a:off x="460401" y="2193883"/>
            <a:ext cx="3520440" cy="2124590"/>
          </a:xfrm>
        </p:spPr>
        <p:txBody>
          <a:bodyPr>
            <a:normAutofit/>
          </a:bodyPr>
          <a:lstStyle/>
          <a:p>
            <a:r>
              <a:rPr lang="en-AU" sz="4000" dirty="0"/>
              <a:t>Why escalation matters</a:t>
            </a:r>
          </a:p>
        </p:txBody>
      </p:sp>
      <p:sp>
        <p:nvSpPr>
          <p:cNvPr id="3" name="Slide Number Placeholder 2">
            <a:extLst>
              <a:ext uri="{FF2B5EF4-FFF2-40B4-BE49-F238E27FC236}">
                <a16:creationId xmlns:a16="http://schemas.microsoft.com/office/drawing/2014/main" id="{553FBBB6-3558-24E4-5929-70402216954E}"/>
              </a:ext>
            </a:extLst>
          </p:cNvPr>
          <p:cNvSpPr>
            <a:spLocks noGrp="1"/>
          </p:cNvSpPr>
          <p:nvPr>
            <p:ph type="sldNum" sz="quarter" idx="12"/>
          </p:nvPr>
        </p:nvSpPr>
        <p:spPr/>
        <p:txBody>
          <a:bodyPr/>
          <a:lstStyle/>
          <a:p>
            <a:fld id="{B2DC25EE-239B-4C5F-AAD1-255A7D5F1EE2}" type="slidenum">
              <a:rPr lang="en-US" smtClean="0"/>
              <a:t>154</a:t>
            </a:fld>
            <a:endParaRPr lang="en-US" dirty="0"/>
          </a:p>
        </p:txBody>
      </p:sp>
      <p:sp>
        <p:nvSpPr>
          <p:cNvPr id="5" name="Content Placeholder 4">
            <a:extLst>
              <a:ext uri="{FF2B5EF4-FFF2-40B4-BE49-F238E27FC236}">
                <a16:creationId xmlns:a16="http://schemas.microsoft.com/office/drawing/2014/main" id="{2E19AE3D-1890-22F5-6AC2-5539D5E8E764}"/>
              </a:ext>
            </a:extLst>
          </p:cNvPr>
          <p:cNvSpPr>
            <a:spLocks noGrp="1"/>
          </p:cNvSpPr>
          <p:nvPr>
            <p:ph sz="half" idx="1"/>
          </p:nvPr>
        </p:nvSpPr>
        <p:spPr>
          <a:xfrm>
            <a:off x="3591127" y="1429494"/>
            <a:ext cx="6380252" cy="4469429"/>
          </a:xfrm>
        </p:spPr>
        <p:txBody>
          <a:bodyPr vert="horz" lIns="91440" tIns="45720" rIns="91440" bIns="45720" rtlCol="0" anchor="t">
            <a:normAutofit/>
          </a:bodyPr>
          <a:lstStyle/>
          <a:p>
            <a:pPr marL="0" indent="0">
              <a:spcBef>
                <a:spcPts val="500"/>
              </a:spcBef>
              <a:buNone/>
            </a:pPr>
            <a:r>
              <a:rPr lang="en-AU" sz="2000" dirty="0"/>
              <a:t>Frontline real estate professionals are often the first people to notice when:</a:t>
            </a:r>
            <a:endParaRPr lang="en-US" dirty="0"/>
          </a:p>
          <a:p>
            <a:pPr marL="571500" indent="-342900">
              <a:spcBef>
                <a:spcPts val="500"/>
              </a:spcBef>
            </a:pPr>
            <a:r>
              <a:rPr lang="en-AU" sz="2000" dirty="0"/>
              <a:t>something doesn’t add up</a:t>
            </a:r>
          </a:p>
          <a:p>
            <a:pPr marL="571500" indent="-342900">
              <a:spcBef>
                <a:spcPts val="500"/>
              </a:spcBef>
            </a:pPr>
            <a:r>
              <a:rPr lang="en-AU" sz="2000" dirty="0"/>
              <a:t>a client’s behaviour changes</a:t>
            </a:r>
          </a:p>
          <a:p>
            <a:pPr marL="571500" indent="-342900">
              <a:spcBef>
                <a:spcPts val="500"/>
              </a:spcBef>
            </a:pPr>
            <a:r>
              <a:rPr lang="en-AU" sz="2000" dirty="0"/>
              <a:t>new risk factors emerge during a transaction.</a:t>
            </a:r>
          </a:p>
          <a:p>
            <a:pPr marL="0" indent="0">
              <a:buNone/>
            </a:pPr>
            <a:endParaRPr lang="en-AU" sz="2000" dirty="0"/>
          </a:p>
          <a:p>
            <a:pPr marL="0" indent="0">
              <a:spcBef>
                <a:spcPts val="500"/>
              </a:spcBef>
              <a:buNone/>
            </a:pPr>
            <a:r>
              <a:rPr lang="en-AU" sz="2000" dirty="0"/>
              <a:t>Escalation ensures concerns are:</a:t>
            </a:r>
          </a:p>
          <a:p>
            <a:pPr marL="571500" indent="-342900">
              <a:spcBef>
                <a:spcPts val="500"/>
              </a:spcBef>
            </a:pPr>
            <a:r>
              <a:rPr lang="en-AU" sz="2000" dirty="0"/>
              <a:t>reviewed and reported appropriately</a:t>
            </a:r>
          </a:p>
          <a:p>
            <a:pPr marL="571500" indent="-342900">
              <a:spcBef>
                <a:spcPts val="500"/>
              </a:spcBef>
            </a:pPr>
            <a:r>
              <a:rPr lang="en-AU" sz="2000" dirty="0"/>
              <a:t>assessed consistently</a:t>
            </a:r>
          </a:p>
          <a:p>
            <a:pPr marL="571500" indent="-342900">
              <a:spcBef>
                <a:spcPts val="500"/>
              </a:spcBef>
            </a:pPr>
            <a:r>
              <a:rPr lang="en-AU" sz="2000" dirty="0"/>
              <a:t>managed by the right people within the business.</a:t>
            </a:r>
          </a:p>
        </p:txBody>
      </p:sp>
      <p:sp>
        <p:nvSpPr>
          <p:cNvPr id="6" name="Rounded Rectangle 16">
            <a:extLst>
              <a:ext uri="{FF2B5EF4-FFF2-40B4-BE49-F238E27FC236}">
                <a16:creationId xmlns:a16="http://schemas.microsoft.com/office/drawing/2014/main" id="{AF7E4BE6-D09F-FD2A-72C5-4A5E1A4DC0EE}"/>
              </a:ext>
            </a:extLst>
          </p:cNvPr>
          <p:cNvSpPr/>
          <p:nvPr/>
        </p:nvSpPr>
        <p:spPr>
          <a:xfrm>
            <a:off x="3408572" y="1238856"/>
            <a:ext cx="6610070" cy="2360741"/>
          </a:xfrm>
          <a:prstGeom prst="roundRect">
            <a:avLst/>
          </a:prstGeom>
          <a:noFill/>
          <a:ln>
            <a:solidFill>
              <a:srgbClr val="C00000">
                <a:alpha val="4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dirty="0">
              <a:solidFill>
                <a:schemeClr val="tx1"/>
              </a:solidFill>
            </a:endParaRPr>
          </a:p>
          <a:p>
            <a:endParaRPr lang="en-AU" sz="1600" dirty="0"/>
          </a:p>
        </p:txBody>
      </p:sp>
      <p:sp>
        <p:nvSpPr>
          <p:cNvPr id="8" name="Rounded Rectangle 16">
            <a:extLst>
              <a:ext uri="{FF2B5EF4-FFF2-40B4-BE49-F238E27FC236}">
                <a16:creationId xmlns:a16="http://schemas.microsoft.com/office/drawing/2014/main" id="{9265F7B4-9B53-91FA-D8BD-C9CF28EB2CBC}"/>
              </a:ext>
            </a:extLst>
          </p:cNvPr>
          <p:cNvSpPr/>
          <p:nvPr/>
        </p:nvSpPr>
        <p:spPr>
          <a:xfrm>
            <a:off x="3408571" y="3735867"/>
            <a:ext cx="6610071" cy="1883278"/>
          </a:xfrm>
          <a:prstGeom prst="roundRect">
            <a:avLst/>
          </a:prstGeom>
          <a:noFill/>
          <a:ln>
            <a:solidFill>
              <a:srgbClr val="007A7C">
                <a:alpha val="4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dirty="0">
              <a:solidFill>
                <a:schemeClr val="tx1"/>
              </a:solidFill>
            </a:endParaRPr>
          </a:p>
          <a:p>
            <a:endParaRPr lang="en-AU" sz="1600" dirty="0"/>
          </a:p>
        </p:txBody>
      </p:sp>
    </p:spTree>
    <p:extLst>
      <p:ext uri="{BB962C8B-B14F-4D97-AF65-F5344CB8AC3E}">
        <p14:creationId xmlns:p14="http://schemas.microsoft.com/office/powerpoint/2010/main" val="1292185922"/>
      </p:ext>
    </p:extLst>
  </p:cSld>
  <p:clrMapOvr>
    <a:masterClrMapping/>
  </p:clrMapOvr>
  <p:transition spd="slow">
    <p:push/>
  </p:transition>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People chatting at table">
            <a:extLst>
              <a:ext uri="{FF2B5EF4-FFF2-40B4-BE49-F238E27FC236}">
                <a16:creationId xmlns:a16="http://schemas.microsoft.com/office/drawing/2014/main" id="{5355ED4D-F2B9-3577-D8FF-47EC805BD4E9}"/>
              </a:ext>
            </a:extLst>
          </p:cNvPr>
          <p:cNvPicPr>
            <a:picLocks noGrp="1" noChangeAspect="1"/>
          </p:cNvPicPr>
          <p:nvPr>
            <p:ph type="pic" sz="quarter" idx="13"/>
          </p:nvPr>
        </p:nvPicPr>
        <p:blipFill rotWithShape="1">
          <a:blip r:embed="rId3"/>
          <a:srcRect l="16870" r="7388"/>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4" name="Slide Number Placeholder 3">
            <a:extLst>
              <a:ext uri="{FF2B5EF4-FFF2-40B4-BE49-F238E27FC236}">
                <a16:creationId xmlns:a16="http://schemas.microsoft.com/office/drawing/2014/main" id="{E47BE781-F4E0-B878-A347-5BB598C0116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155</a:t>
            </a:fld>
            <a:endParaRPr lang="en-US" dirty="0">
              <a:solidFill>
                <a:srgbClr val="FFFFFF"/>
              </a:solidFill>
            </a:endParaRPr>
          </a:p>
        </p:txBody>
      </p:sp>
      <p:sp>
        <p:nvSpPr>
          <p:cNvPr id="2" name="Title 1">
            <a:extLst>
              <a:ext uri="{FF2B5EF4-FFF2-40B4-BE49-F238E27FC236}">
                <a16:creationId xmlns:a16="http://schemas.microsoft.com/office/drawing/2014/main" id="{409F05FC-FA1D-6692-CBC4-A3E18034941B}"/>
              </a:ext>
            </a:extLst>
          </p:cNvPr>
          <p:cNvSpPr>
            <a:spLocks noGrp="1"/>
          </p:cNvSpPr>
          <p:nvPr>
            <p:ph type="title"/>
          </p:nvPr>
        </p:nvSpPr>
        <p:spPr>
          <a:xfrm>
            <a:off x="7551348" y="904333"/>
            <a:ext cx="4177560" cy="1351830"/>
          </a:xfrm>
        </p:spPr>
        <p:txBody>
          <a:bodyPr anchor="b">
            <a:noAutofit/>
          </a:bodyPr>
          <a:lstStyle/>
          <a:p>
            <a:r>
              <a:rPr lang="en-AU" sz="4000" dirty="0"/>
              <a:t>When should you escalate?</a:t>
            </a:r>
          </a:p>
        </p:txBody>
      </p:sp>
      <p:sp>
        <p:nvSpPr>
          <p:cNvPr id="3" name="Content Placeholder 2">
            <a:extLst>
              <a:ext uri="{FF2B5EF4-FFF2-40B4-BE49-F238E27FC236}">
                <a16:creationId xmlns:a16="http://schemas.microsoft.com/office/drawing/2014/main" id="{7D3DC013-3563-47E4-5764-DCA69DC4CF54}"/>
              </a:ext>
            </a:extLst>
          </p:cNvPr>
          <p:cNvSpPr>
            <a:spLocks noGrp="1"/>
          </p:cNvSpPr>
          <p:nvPr>
            <p:ph sz="half" idx="1"/>
          </p:nvPr>
        </p:nvSpPr>
        <p:spPr>
          <a:xfrm>
            <a:off x="7619071" y="2339850"/>
            <a:ext cx="4177560" cy="4006704"/>
          </a:xfrm>
        </p:spPr>
        <p:txBody>
          <a:bodyPr vert="horz" lIns="91440" tIns="45720" rIns="91440" bIns="45720" rtlCol="0" anchor="t">
            <a:noAutofit/>
          </a:bodyPr>
          <a:lstStyle/>
          <a:p>
            <a:pPr marL="0" indent="0">
              <a:lnSpc>
                <a:spcPct val="100000"/>
              </a:lnSpc>
              <a:spcBef>
                <a:spcPts val="500"/>
              </a:spcBef>
              <a:buNone/>
            </a:pPr>
            <a:r>
              <a:rPr lang="en-AU" sz="1800" dirty="0">
                <a:latin typeface="Calibri"/>
                <a:ea typeface="Calibri"/>
                <a:cs typeface="Calibri"/>
              </a:rPr>
              <a:t>Escalate when:</a:t>
            </a:r>
            <a:endParaRPr lang="en-US" sz="1800" dirty="0">
              <a:latin typeface="Calibri"/>
              <a:ea typeface="Calibri"/>
              <a:cs typeface="Calibri"/>
            </a:endParaRPr>
          </a:p>
          <a:p>
            <a:pPr marL="514350" indent="-285750">
              <a:lnSpc>
                <a:spcPct val="100000"/>
              </a:lnSpc>
              <a:spcBef>
                <a:spcPts val="500"/>
              </a:spcBef>
            </a:pPr>
            <a:r>
              <a:rPr lang="en-AU" sz="1800" dirty="0">
                <a:latin typeface="Calibri"/>
                <a:ea typeface="Calibri"/>
                <a:cs typeface="Calibri"/>
              </a:rPr>
              <a:t>initial customer due diligence(CDD) risk assessment is high</a:t>
            </a:r>
          </a:p>
          <a:p>
            <a:pPr marL="514350" indent="-285750">
              <a:lnSpc>
                <a:spcPct val="100000"/>
              </a:lnSpc>
              <a:spcBef>
                <a:spcPts val="500"/>
              </a:spcBef>
            </a:pPr>
            <a:r>
              <a:rPr lang="en-AU" sz="1800" dirty="0">
                <a:latin typeface="Calibri"/>
                <a:ea typeface="Calibri"/>
                <a:cs typeface="Calibri"/>
              </a:rPr>
              <a:t>information is inconsistent or unusual</a:t>
            </a:r>
          </a:p>
          <a:p>
            <a:pPr marL="514350" indent="-285750">
              <a:lnSpc>
                <a:spcPct val="100000"/>
              </a:lnSpc>
              <a:spcBef>
                <a:spcPts val="500"/>
              </a:spcBef>
            </a:pPr>
            <a:r>
              <a:rPr lang="en-AU" sz="1800" dirty="0">
                <a:latin typeface="Calibri"/>
                <a:ea typeface="Calibri"/>
                <a:cs typeface="Calibri"/>
              </a:rPr>
              <a:t>a client refuses to provide required information</a:t>
            </a:r>
          </a:p>
          <a:p>
            <a:pPr marL="514350" indent="-285750">
              <a:lnSpc>
                <a:spcPct val="100000"/>
              </a:lnSpc>
              <a:spcBef>
                <a:spcPts val="500"/>
              </a:spcBef>
            </a:pPr>
            <a:r>
              <a:rPr lang="en-AU" sz="1800" dirty="0">
                <a:latin typeface="Calibri"/>
                <a:ea typeface="Calibri"/>
                <a:cs typeface="Calibri"/>
              </a:rPr>
              <a:t>new money laundering and terrorism financing risk factors emerge</a:t>
            </a:r>
          </a:p>
          <a:p>
            <a:pPr marL="514350" indent="-285750">
              <a:lnSpc>
                <a:spcPct val="100000"/>
              </a:lnSpc>
              <a:spcBef>
                <a:spcPts val="500"/>
              </a:spcBef>
            </a:pPr>
            <a:r>
              <a:rPr lang="en-AU" sz="1800" dirty="0">
                <a:latin typeface="Calibri"/>
                <a:ea typeface="Calibri"/>
                <a:cs typeface="Calibri"/>
              </a:rPr>
              <a:t>a transaction becomes more complex or higher risk</a:t>
            </a:r>
          </a:p>
          <a:p>
            <a:pPr marL="514350" indent="-285750">
              <a:lnSpc>
                <a:spcPct val="100000"/>
              </a:lnSpc>
              <a:spcBef>
                <a:spcPts val="500"/>
              </a:spcBef>
            </a:pPr>
            <a:r>
              <a:rPr lang="en-AU" sz="1800" dirty="0">
                <a:latin typeface="Calibri"/>
                <a:ea typeface="Calibri"/>
                <a:cs typeface="Calibri"/>
              </a:rPr>
              <a:t>you feel unsure how to proceed.</a:t>
            </a:r>
          </a:p>
        </p:txBody>
      </p:sp>
      <p:sp>
        <p:nvSpPr>
          <p:cNvPr id="5" name="Slide Number Placeholder 4">
            <a:extLst>
              <a:ext uri="{FF2B5EF4-FFF2-40B4-BE49-F238E27FC236}">
                <a16:creationId xmlns:a16="http://schemas.microsoft.com/office/drawing/2014/main" id="{92824E06-3EAB-CB08-B4F7-80B2FEF4E353}"/>
              </a:ext>
            </a:extLst>
          </p:cNvPr>
          <p:cNvSpPr txBox="1">
            <a:spLocks/>
          </p:cNvSpPr>
          <p:nvPr/>
        </p:nvSpPr>
        <p:spPr>
          <a:xfrm>
            <a:off x="9112964" y="63514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accent3"/>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2DC25EE-239B-4C5F-AAD1-255A7D5F1EE2}" type="slidenum">
              <a:rPr lang="en-US" smtClean="0"/>
              <a:pPr/>
              <a:t>155</a:t>
            </a:fld>
            <a:endParaRPr lang="en-US" dirty="0"/>
          </a:p>
        </p:txBody>
      </p:sp>
    </p:spTree>
    <p:extLst>
      <p:ext uri="{BB962C8B-B14F-4D97-AF65-F5344CB8AC3E}">
        <p14:creationId xmlns:p14="http://schemas.microsoft.com/office/powerpoint/2010/main" val="1461759094"/>
      </p:ext>
    </p:extLst>
  </p:cSld>
  <p:clrMapOvr>
    <a:masterClrMapping/>
  </p:clrMapOvr>
  <p:transition spd="slow">
    <p:push/>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70F915-BAA7-5EA4-0E8D-EF0B01B1AAC9}"/>
              </a:ext>
            </a:extLst>
          </p:cNvPr>
          <p:cNvSpPr>
            <a:spLocks noGrp="1"/>
          </p:cNvSpPr>
          <p:nvPr>
            <p:ph idx="1"/>
          </p:nvPr>
        </p:nvSpPr>
        <p:spPr>
          <a:xfrm>
            <a:off x="559308" y="1962615"/>
            <a:ext cx="10168128" cy="4209585"/>
          </a:xfrm>
        </p:spPr>
        <p:txBody>
          <a:bodyPr vert="horz" lIns="91440" tIns="45720" rIns="91440" bIns="45720" rtlCol="0" anchor="t">
            <a:normAutofit/>
          </a:bodyPr>
          <a:lstStyle/>
          <a:p>
            <a:pPr marL="0" indent="0">
              <a:spcBef>
                <a:spcPts val="500"/>
              </a:spcBef>
              <a:spcAft>
                <a:spcPts val="0"/>
              </a:spcAft>
              <a:buNone/>
            </a:pPr>
            <a:r>
              <a:rPr lang="en-AU" sz="2600" dirty="0">
                <a:latin typeface="Calibri"/>
                <a:ea typeface="Calibri"/>
                <a:cs typeface="Calibri"/>
              </a:rPr>
              <a:t>Important reminder: escalation doesn’t mean the client has done something wrong.</a:t>
            </a:r>
          </a:p>
          <a:p>
            <a:pPr marL="0" indent="0">
              <a:spcBef>
                <a:spcPts val="500"/>
              </a:spcBef>
              <a:spcAft>
                <a:spcPts val="0"/>
              </a:spcAft>
              <a:buNone/>
            </a:pPr>
            <a:endParaRPr lang="en-AU" sz="2600" dirty="0">
              <a:latin typeface="Calibri"/>
              <a:ea typeface="Calibri"/>
              <a:cs typeface="Calibri"/>
            </a:endParaRPr>
          </a:p>
          <a:p>
            <a:pPr marL="0" indent="0">
              <a:spcBef>
                <a:spcPts val="500"/>
              </a:spcBef>
              <a:spcAft>
                <a:spcPts val="0"/>
              </a:spcAft>
              <a:buNone/>
            </a:pPr>
            <a:r>
              <a:rPr lang="en-AU" sz="2600" dirty="0">
                <a:latin typeface="Calibri"/>
                <a:ea typeface="Calibri"/>
                <a:cs typeface="Calibri"/>
              </a:rPr>
              <a:t>Escalation simply means:</a:t>
            </a:r>
          </a:p>
          <a:p>
            <a:pPr marL="685800" indent="-457200">
              <a:spcBef>
                <a:spcPts val="500"/>
              </a:spcBef>
              <a:spcAft>
                <a:spcPts val="0"/>
              </a:spcAft>
            </a:pPr>
            <a:r>
              <a:rPr lang="en-AU" sz="2600" dirty="0">
                <a:latin typeface="Calibri"/>
                <a:ea typeface="Calibri"/>
                <a:cs typeface="Calibri"/>
              </a:rPr>
              <a:t>additional review is required</a:t>
            </a:r>
          </a:p>
          <a:p>
            <a:pPr marL="685800" indent="-457200">
              <a:spcBef>
                <a:spcPts val="500"/>
              </a:spcBef>
              <a:spcAft>
                <a:spcPts val="0"/>
              </a:spcAft>
            </a:pPr>
            <a:r>
              <a:rPr lang="en-AU" sz="2600" dirty="0">
                <a:latin typeface="Calibri"/>
                <a:ea typeface="Calibri"/>
                <a:cs typeface="Calibri"/>
              </a:rPr>
              <a:t>the matter may need further assessment</a:t>
            </a:r>
          </a:p>
          <a:p>
            <a:pPr marL="685800" indent="-457200">
              <a:spcBef>
                <a:spcPts val="500"/>
              </a:spcBef>
              <a:spcAft>
                <a:spcPts val="0"/>
              </a:spcAft>
            </a:pPr>
            <a:r>
              <a:rPr lang="en-AU" sz="2600" dirty="0">
                <a:latin typeface="Calibri"/>
                <a:ea typeface="Calibri"/>
                <a:cs typeface="Calibri"/>
              </a:rPr>
              <a:t>the risk profile may have changed.</a:t>
            </a:r>
          </a:p>
        </p:txBody>
      </p:sp>
      <p:sp>
        <p:nvSpPr>
          <p:cNvPr id="4" name="Slide Number Placeholder 3">
            <a:extLst>
              <a:ext uri="{FF2B5EF4-FFF2-40B4-BE49-F238E27FC236}">
                <a16:creationId xmlns:a16="http://schemas.microsoft.com/office/drawing/2014/main" id="{3CBD6448-81AF-CAC3-A302-62AA657704F7}"/>
              </a:ext>
            </a:extLst>
          </p:cNvPr>
          <p:cNvSpPr>
            <a:spLocks noGrp="1"/>
          </p:cNvSpPr>
          <p:nvPr>
            <p:ph type="sldNum" sz="quarter" idx="12"/>
          </p:nvPr>
        </p:nvSpPr>
        <p:spPr/>
        <p:txBody>
          <a:bodyPr/>
          <a:lstStyle/>
          <a:p>
            <a:fld id="{B2DC25EE-239B-4C5F-AAD1-255A7D5F1EE2}" type="slidenum">
              <a:rPr lang="en-US" smtClean="0"/>
              <a:t>156</a:t>
            </a:fld>
            <a:endParaRPr lang="en-US" dirty="0"/>
          </a:p>
        </p:txBody>
      </p:sp>
      <p:sp>
        <p:nvSpPr>
          <p:cNvPr id="2" name="Title 1">
            <a:extLst>
              <a:ext uri="{FF2B5EF4-FFF2-40B4-BE49-F238E27FC236}">
                <a16:creationId xmlns:a16="http://schemas.microsoft.com/office/drawing/2014/main" id="{FCAFE149-CAB0-4A72-1908-50BC14811003}"/>
              </a:ext>
            </a:extLst>
          </p:cNvPr>
          <p:cNvSpPr>
            <a:spLocks noGrp="1"/>
          </p:cNvSpPr>
          <p:nvPr>
            <p:ph type="title"/>
          </p:nvPr>
        </p:nvSpPr>
        <p:spPr>
          <a:xfrm>
            <a:off x="559308" y="685800"/>
            <a:ext cx="10168128" cy="1179576"/>
          </a:xfrm>
        </p:spPr>
        <p:txBody>
          <a:bodyPr/>
          <a:lstStyle/>
          <a:p>
            <a:r>
              <a:rPr lang="en-AU" dirty="0"/>
              <a:t>Escalation </a:t>
            </a:r>
          </a:p>
        </p:txBody>
      </p:sp>
    </p:spTree>
    <p:extLst>
      <p:ext uri="{BB962C8B-B14F-4D97-AF65-F5344CB8AC3E}">
        <p14:creationId xmlns:p14="http://schemas.microsoft.com/office/powerpoint/2010/main" val="2043380850"/>
      </p:ext>
    </p:extLst>
  </p:cSld>
  <p:clrMapOvr>
    <a:masterClrMapping/>
  </p:clrMapOvr>
  <p:transition spd="slow">
    <p:push/>
  </p:transition>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09058D6-01EC-2D1C-2338-F6C974E1B8EF}"/>
              </a:ext>
            </a:extLst>
          </p:cNvPr>
          <p:cNvPicPr>
            <a:picLocks noGrp="1" noChangeAspect="1"/>
          </p:cNvPicPr>
          <p:nvPr>
            <p:ph type="pic" idx="13"/>
          </p:nvPr>
        </p:nvPicPr>
        <p:blipFill>
          <a:blip r:embed="rId3"/>
          <a:srcRect l="5134" r="35602"/>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2" name="Title 1">
            <a:extLst>
              <a:ext uri="{FF2B5EF4-FFF2-40B4-BE49-F238E27FC236}">
                <a16:creationId xmlns:a16="http://schemas.microsoft.com/office/drawing/2014/main" id="{20AE8B41-C6BF-715B-FD2D-60ECC275C0BF}"/>
              </a:ext>
            </a:extLst>
          </p:cNvPr>
          <p:cNvSpPr>
            <a:spLocks noGrp="1"/>
          </p:cNvSpPr>
          <p:nvPr>
            <p:ph type="title"/>
          </p:nvPr>
        </p:nvSpPr>
        <p:spPr>
          <a:xfrm>
            <a:off x="541199" y="204968"/>
            <a:ext cx="4495257" cy="1549776"/>
          </a:xfrm>
        </p:spPr>
        <p:txBody>
          <a:bodyPr anchor="ctr">
            <a:noAutofit/>
          </a:bodyPr>
          <a:lstStyle/>
          <a:p>
            <a:r>
              <a:rPr lang="en-AU" sz="4000" dirty="0"/>
              <a:t>How to escalate within the business</a:t>
            </a:r>
          </a:p>
        </p:txBody>
      </p:sp>
      <p:sp>
        <p:nvSpPr>
          <p:cNvPr id="3" name="Content Placeholder 2">
            <a:extLst>
              <a:ext uri="{FF2B5EF4-FFF2-40B4-BE49-F238E27FC236}">
                <a16:creationId xmlns:a16="http://schemas.microsoft.com/office/drawing/2014/main" id="{1CB5B451-655A-4C51-7C9A-765CD60E5343}"/>
              </a:ext>
            </a:extLst>
          </p:cNvPr>
          <p:cNvSpPr>
            <a:spLocks noGrp="1"/>
          </p:cNvSpPr>
          <p:nvPr>
            <p:ph sz="half" idx="1"/>
          </p:nvPr>
        </p:nvSpPr>
        <p:spPr>
          <a:xfrm>
            <a:off x="541661" y="1853032"/>
            <a:ext cx="4494331" cy="4123749"/>
          </a:xfrm>
        </p:spPr>
        <p:txBody>
          <a:bodyPr anchor="t">
            <a:normAutofit/>
          </a:bodyPr>
          <a:lstStyle/>
          <a:p>
            <a:pPr marL="0" indent="0">
              <a:spcBef>
                <a:spcPts val="500"/>
              </a:spcBef>
              <a:buNone/>
            </a:pPr>
            <a:r>
              <a:rPr lang="en-AU" sz="1800" dirty="0">
                <a:latin typeface="Calibri"/>
                <a:ea typeface="Calibri"/>
                <a:cs typeface="Calibri"/>
              </a:rPr>
              <a:t>Each business will have its own escalation process.</a:t>
            </a:r>
            <a:endParaRPr lang="en-US" sz="1800" dirty="0">
              <a:latin typeface="Calibri"/>
              <a:ea typeface="Calibri"/>
              <a:cs typeface="Calibri"/>
            </a:endParaRPr>
          </a:p>
          <a:p>
            <a:pPr marL="0" indent="0">
              <a:spcBef>
                <a:spcPts val="500"/>
              </a:spcBef>
              <a:buNone/>
            </a:pPr>
            <a:r>
              <a:rPr lang="en-AU" sz="1800" dirty="0">
                <a:latin typeface="Calibri"/>
                <a:ea typeface="Calibri"/>
                <a:cs typeface="Calibri"/>
              </a:rPr>
              <a:t>This may include:</a:t>
            </a:r>
          </a:p>
          <a:p>
            <a:pPr marL="514350" indent="-285750">
              <a:spcBef>
                <a:spcPts val="500"/>
              </a:spcBef>
            </a:pPr>
            <a:r>
              <a:rPr lang="en-AU" sz="1800" dirty="0">
                <a:latin typeface="Calibri"/>
                <a:ea typeface="Calibri"/>
                <a:cs typeface="Calibri"/>
              </a:rPr>
              <a:t>completing an internal escalation form</a:t>
            </a:r>
          </a:p>
          <a:p>
            <a:pPr marL="514350" indent="-285750">
              <a:spcBef>
                <a:spcPts val="500"/>
              </a:spcBef>
            </a:pPr>
            <a:r>
              <a:rPr lang="en-AU" sz="1800" dirty="0">
                <a:latin typeface="Calibri"/>
                <a:ea typeface="Calibri"/>
                <a:cs typeface="Calibri"/>
              </a:rPr>
              <a:t>recording concerns in the CRM or onboarding system</a:t>
            </a:r>
          </a:p>
          <a:p>
            <a:pPr marL="514350" indent="-285750">
              <a:spcBef>
                <a:spcPts val="500"/>
              </a:spcBef>
            </a:pPr>
            <a:r>
              <a:rPr lang="en-AU" sz="1800" dirty="0">
                <a:latin typeface="Calibri"/>
                <a:ea typeface="Calibri"/>
                <a:cs typeface="Calibri"/>
              </a:rPr>
              <a:t>contacting the AML/CTF compliance officer</a:t>
            </a:r>
          </a:p>
          <a:p>
            <a:pPr marL="514350" indent="-285750">
              <a:spcBef>
                <a:spcPts val="500"/>
              </a:spcBef>
            </a:pPr>
            <a:r>
              <a:rPr lang="en-AU" sz="1800" dirty="0">
                <a:latin typeface="Calibri"/>
                <a:ea typeface="Calibri"/>
                <a:cs typeface="Calibri"/>
              </a:rPr>
              <a:t>providing supporting documentation or notes.</a:t>
            </a:r>
          </a:p>
        </p:txBody>
      </p:sp>
    </p:spTree>
    <p:extLst>
      <p:ext uri="{BB962C8B-B14F-4D97-AF65-F5344CB8AC3E}">
        <p14:creationId xmlns:p14="http://schemas.microsoft.com/office/powerpoint/2010/main" val="3834159846"/>
      </p:ext>
    </p:extLst>
  </p:cSld>
  <p:clrMapOvr>
    <a:masterClrMapping/>
  </p:clrMapOvr>
  <p:transition spd="slow">
    <p:push/>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E1BF-E85A-CF4F-83A2-7ADC6B2631D9}"/>
              </a:ext>
            </a:extLst>
          </p:cNvPr>
          <p:cNvSpPr>
            <a:spLocks noGrp="1"/>
          </p:cNvSpPr>
          <p:nvPr>
            <p:ph type="title"/>
          </p:nvPr>
        </p:nvSpPr>
        <p:spPr>
          <a:xfrm>
            <a:off x="505968" y="739140"/>
            <a:ext cx="10168128" cy="1179576"/>
          </a:xfrm>
        </p:spPr>
        <p:txBody>
          <a:bodyPr>
            <a:normAutofit/>
          </a:bodyPr>
          <a:lstStyle/>
          <a:p>
            <a:r>
              <a:rPr lang="en-AU" dirty="0"/>
              <a:t>What should you include when escalating?</a:t>
            </a:r>
          </a:p>
        </p:txBody>
      </p:sp>
      <p:sp>
        <p:nvSpPr>
          <p:cNvPr id="3" name="Content Placeholder 2">
            <a:extLst>
              <a:ext uri="{FF2B5EF4-FFF2-40B4-BE49-F238E27FC236}">
                <a16:creationId xmlns:a16="http://schemas.microsoft.com/office/drawing/2014/main" id="{8903D372-D214-805D-F072-FCC119C8772D}"/>
              </a:ext>
            </a:extLst>
          </p:cNvPr>
          <p:cNvSpPr>
            <a:spLocks noGrp="1"/>
          </p:cNvSpPr>
          <p:nvPr>
            <p:ph sz="half" idx="1"/>
          </p:nvPr>
        </p:nvSpPr>
        <p:spPr>
          <a:xfrm>
            <a:off x="559308" y="1870484"/>
            <a:ext cx="5230368" cy="4187757"/>
          </a:xfrm>
        </p:spPr>
        <p:txBody>
          <a:bodyPr vert="horz" lIns="91440" tIns="45720" rIns="91440" bIns="45720" rtlCol="0" anchor="t">
            <a:normAutofit fontScale="77500" lnSpcReduction="20000"/>
          </a:bodyPr>
          <a:lstStyle/>
          <a:p>
            <a:pPr marL="0" indent="0">
              <a:spcBef>
                <a:spcPts val="500"/>
              </a:spcBef>
              <a:buNone/>
            </a:pPr>
            <a:r>
              <a:rPr lang="en-AU" b="1" dirty="0"/>
              <a:t>Good escalation notes should focus on</a:t>
            </a:r>
            <a:r>
              <a:rPr lang="en-AU" dirty="0"/>
              <a:t>:</a:t>
            </a:r>
            <a:endParaRPr lang="en-US" dirty="0"/>
          </a:p>
          <a:p>
            <a:pPr marL="685800" indent="-457200">
              <a:spcBef>
                <a:spcPts val="500"/>
              </a:spcBef>
            </a:pPr>
            <a:r>
              <a:rPr lang="en-AU" dirty="0"/>
              <a:t>what occurred</a:t>
            </a:r>
          </a:p>
          <a:p>
            <a:pPr marL="685800" indent="-457200">
              <a:spcBef>
                <a:spcPts val="500"/>
              </a:spcBef>
            </a:pPr>
            <a:r>
              <a:rPr lang="en-AU" dirty="0"/>
              <a:t>what was said</a:t>
            </a:r>
          </a:p>
          <a:p>
            <a:pPr marL="685800" indent="-457200">
              <a:spcBef>
                <a:spcPts val="500"/>
              </a:spcBef>
            </a:pPr>
            <a:r>
              <a:rPr lang="en-AU" dirty="0"/>
              <a:t>what documents or behaviours raised concern</a:t>
            </a:r>
          </a:p>
          <a:p>
            <a:pPr marL="685800" indent="-457200">
              <a:spcBef>
                <a:spcPts val="500"/>
              </a:spcBef>
            </a:pPr>
            <a:r>
              <a:rPr lang="en-AU" dirty="0"/>
              <a:t>what changed during the transaction.</a:t>
            </a:r>
          </a:p>
          <a:p>
            <a:pPr marL="0" indent="0">
              <a:spcBef>
                <a:spcPts val="500"/>
              </a:spcBef>
              <a:buNone/>
            </a:pPr>
            <a:endParaRPr lang="en-AU" dirty="0"/>
          </a:p>
          <a:p>
            <a:pPr marL="0" indent="0">
              <a:spcBef>
                <a:spcPts val="500"/>
              </a:spcBef>
              <a:buNone/>
            </a:pPr>
            <a:r>
              <a:rPr lang="en-AU" b="1" dirty="0"/>
              <a:t>Avoid</a:t>
            </a:r>
            <a:r>
              <a:rPr lang="en-AU" dirty="0"/>
              <a:t>:</a:t>
            </a:r>
          </a:p>
          <a:p>
            <a:pPr marL="685800" indent="-457200">
              <a:spcBef>
                <a:spcPts val="500"/>
              </a:spcBef>
            </a:pPr>
            <a:r>
              <a:rPr lang="en-AU" dirty="0"/>
              <a:t>personal opinions</a:t>
            </a:r>
          </a:p>
          <a:p>
            <a:pPr marL="685800" indent="-457200">
              <a:spcBef>
                <a:spcPts val="500"/>
              </a:spcBef>
            </a:pPr>
            <a:r>
              <a:rPr lang="en-AU" dirty="0"/>
              <a:t>assumptions</a:t>
            </a:r>
          </a:p>
          <a:p>
            <a:pPr marL="685800" indent="-457200">
              <a:spcBef>
                <a:spcPts val="500"/>
              </a:spcBef>
            </a:pPr>
            <a:r>
              <a:rPr lang="en-AU" dirty="0"/>
              <a:t>emotional language.</a:t>
            </a:r>
          </a:p>
        </p:txBody>
      </p:sp>
      <p:sp>
        <p:nvSpPr>
          <p:cNvPr id="9" name="Content Placeholder 8">
            <a:extLst>
              <a:ext uri="{FF2B5EF4-FFF2-40B4-BE49-F238E27FC236}">
                <a16:creationId xmlns:a16="http://schemas.microsoft.com/office/drawing/2014/main" id="{02E0EA67-E600-7480-0C63-EBBFBA88DD29}"/>
              </a:ext>
            </a:extLst>
          </p:cNvPr>
          <p:cNvSpPr>
            <a:spLocks noGrp="1"/>
          </p:cNvSpPr>
          <p:nvPr>
            <p:ph sz="half" idx="2"/>
          </p:nvPr>
        </p:nvSpPr>
        <p:spPr>
          <a:xfrm>
            <a:off x="6518718" y="1861072"/>
            <a:ext cx="4937760" cy="3890176"/>
          </a:xfrm>
        </p:spPr>
        <p:txBody>
          <a:bodyPr vert="horz" lIns="91440" tIns="45720" rIns="91440" bIns="45720" rtlCol="0" anchor="t">
            <a:noAutofit/>
          </a:bodyPr>
          <a:lstStyle/>
          <a:p>
            <a:pPr marL="0" indent="0">
              <a:spcBef>
                <a:spcPts val="500"/>
              </a:spcBef>
              <a:spcAft>
                <a:spcPts val="1200"/>
              </a:spcAft>
              <a:buNone/>
            </a:pPr>
            <a:r>
              <a:rPr lang="en-AU" sz="2200" b="1" dirty="0">
                <a:latin typeface="Calibri"/>
                <a:ea typeface="Calibri"/>
                <a:cs typeface="Calibri"/>
              </a:rPr>
              <a:t>Example</a:t>
            </a:r>
            <a:endParaRPr lang="en-US" dirty="0"/>
          </a:p>
          <a:p>
            <a:pPr marL="0" indent="0">
              <a:spcBef>
                <a:spcPts val="500"/>
              </a:spcBef>
              <a:buNone/>
            </a:pPr>
            <a:r>
              <a:rPr lang="en-AU" sz="2200" i="1" dirty="0">
                <a:latin typeface="Calibri"/>
                <a:ea typeface="Calibri"/>
                <a:cs typeface="Calibri"/>
              </a:rPr>
              <a:t>'Client advised they intend to pay part of the settlement funds using cryptocurrency. This was not disclosed during initial onboarding. Matter escalated for further AML/CTF assessment.'</a:t>
            </a:r>
          </a:p>
        </p:txBody>
      </p:sp>
      <p:sp>
        <p:nvSpPr>
          <p:cNvPr id="4" name="Slide Number Placeholder 3">
            <a:extLst>
              <a:ext uri="{FF2B5EF4-FFF2-40B4-BE49-F238E27FC236}">
                <a16:creationId xmlns:a16="http://schemas.microsoft.com/office/drawing/2014/main" id="{CF776D85-F031-4845-1EFC-8BA90538A0B4}"/>
              </a:ext>
            </a:extLst>
          </p:cNvPr>
          <p:cNvSpPr>
            <a:spLocks noGrp="1"/>
          </p:cNvSpPr>
          <p:nvPr>
            <p:ph type="sldNum" sz="quarter" idx="12"/>
          </p:nvPr>
        </p:nvSpPr>
        <p:spPr/>
        <p:txBody>
          <a:bodyPr/>
          <a:lstStyle/>
          <a:p>
            <a:fld id="{B2DC25EE-239B-4C5F-AAD1-255A7D5F1EE2}" type="slidenum">
              <a:rPr lang="en-US" smtClean="0"/>
              <a:t>158</a:t>
            </a:fld>
            <a:endParaRPr lang="en-US" dirty="0"/>
          </a:p>
        </p:txBody>
      </p:sp>
    </p:spTree>
    <p:extLst>
      <p:ext uri="{BB962C8B-B14F-4D97-AF65-F5344CB8AC3E}">
        <p14:creationId xmlns:p14="http://schemas.microsoft.com/office/powerpoint/2010/main" val="517014219"/>
      </p:ext>
    </p:extLst>
  </p:cSld>
  <p:clrMapOvr>
    <a:masterClrMapping/>
  </p:clrMapOvr>
  <p:transition spd="slow">
    <p:push/>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B3DB41-CA1D-6F25-CD2B-9485F5A18298}"/>
              </a:ext>
            </a:extLst>
          </p:cNvPr>
          <p:cNvSpPr>
            <a:spLocks noGrp="1"/>
          </p:cNvSpPr>
          <p:nvPr>
            <p:ph idx="1"/>
          </p:nvPr>
        </p:nvSpPr>
        <p:spPr>
          <a:xfrm>
            <a:off x="665988" y="1962615"/>
            <a:ext cx="10168128" cy="4209585"/>
          </a:xfrm>
        </p:spPr>
        <p:txBody>
          <a:bodyPr vert="horz" lIns="91440" tIns="45720" rIns="91440" bIns="45720" rtlCol="0" anchor="t">
            <a:normAutofit/>
          </a:bodyPr>
          <a:lstStyle/>
          <a:p>
            <a:pPr marL="0" indent="0">
              <a:spcBef>
                <a:spcPts val="500"/>
              </a:spcBef>
              <a:buNone/>
            </a:pPr>
            <a:r>
              <a:rPr lang="en-AU" sz="2400" dirty="0">
                <a:latin typeface="Calibri"/>
                <a:ea typeface="Calibri"/>
                <a:cs typeface="Calibri"/>
              </a:rPr>
              <a:t>After escalation, the AML/CTF compliance officer will review the information provided and may:</a:t>
            </a:r>
            <a:endParaRPr lang="en-US" sz="2400" dirty="0">
              <a:latin typeface="Calibri"/>
              <a:ea typeface="Calibri"/>
              <a:cs typeface="Calibri"/>
            </a:endParaRPr>
          </a:p>
          <a:p>
            <a:pPr marL="685800" indent="-457200">
              <a:spcBef>
                <a:spcPts val="500"/>
              </a:spcBef>
            </a:pPr>
            <a:r>
              <a:rPr lang="en-AU" sz="2400" dirty="0">
                <a:latin typeface="Calibri"/>
                <a:ea typeface="Calibri"/>
                <a:cs typeface="Calibri"/>
              </a:rPr>
              <a:t>request additional information</a:t>
            </a:r>
          </a:p>
          <a:p>
            <a:pPr marL="685800" indent="-457200">
              <a:spcBef>
                <a:spcPts val="500"/>
              </a:spcBef>
            </a:pPr>
            <a:r>
              <a:rPr lang="en-AU" sz="2400" dirty="0">
                <a:latin typeface="Calibri"/>
                <a:ea typeface="Calibri"/>
                <a:cs typeface="Calibri"/>
              </a:rPr>
              <a:t>conduct enhanced customer due diligence (CDD)</a:t>
            </a:r>
          </a:p>
          <a:p>
            <a:pPr marL="685800" indent="-457200">
              <a:spcBef>
                <a:spcPts val="500"/>
              </a:spcBef>
            </a:pPr>
            <a:r>
              <a:rPr lang="en-AU" sz="2400" dirty="0">
                <a:latin typeface="Calibri"/>
                <a:ea typeface="Calibri"/>
                <a:cs typeface="Calibri"/>
              </a:rPr>
              <a:t>assess whether reporting obligations apply</a:t>
            </a:r>
          </a:p>
          <a:p>
            <a:pPr marL="685800" indent="-457200">
              <a:spcBef>
                <a:spcPts val="500"/>
              </a:spcBef>
            </a:pPr>
            <a:r>
              <a:rPr lang="en-AU" sz="2400" dirty="0">
                <a:latin typeface="Calibri"/>
                <a:ea typeface="Calibri"/>
                <a:cs typeface="Calibri"/>
              </a:rPr>
              <a:t>decide next steps.</a:t>
            </a:r>
          </a:p>
        </p:txBody>
      </p:sp>
      <p:sp>
        <p:nvSpPr>
          <p:cNvPr id="4" name="Slide Number Placeholder 3">
            <a:extLst>
              <a:ext uri="{FF2B5EF4-FFF2-40B4-BE49-F238E27FC236}">
                <a16:creationId xmlns:a16="http://schemas.microsoft.com/office/drawing/2014/main" id="{8E9A3A62-E748-339C-A01C-DACC588C59E1}"/>
              </a:ext>
            </a:extLst>
          </p:cNvPr>
          <p:cNvSpPr>
            <a:spLocks noGrp="1"/>
          </p:cNvSpPr>
          <p:nvPr>
            <p:ph type="sldNum" sz="quarter" idx="12"/>
          </p:nvPr>
        </p:nvSpPr>
        <p:spPr/>
        <p:txBody>
          <a:bodyPr/>
          <a:lstStyle/>
          <a:p>
            <a:fld id="{B2DC25EE-239B-4C5F-AAD1-255A7D5F1EE2}" type="slidenum">
              <a:rPr lang="en-US" smtClean="0"/>
              <a:t>159</a:t>
            </a:fld>
            <a:endParaRPr lang="en-US" dirty="0"/>
          </a:p>
        </p:txBody>
      </p:sp>
      <p:sp>
        <p:nvSpPr>
          <p:cNvPr id="2" name="Title 1">
            <a:extLst>
              <a:ext uri="{FF2B5EF4-FFF2-40B4-BE49-F238E27FC236}">
                <a16:creationId xmlns:a16="http://schemas.microsoft.com/office/drawing/2014/main" id="{9F9D928B-5F16-5D9F-AC52-90017BDA611A}"/>
              </a:ext>
            </a:extLst>
          </p:cNvPr>
          <p:cNvSpPr>
            <a:spLocks noGrp="1"/>
          </p:cNvSpPr>
          <p:nvPr>
            <p:ph type="title"/>
          </p:nvPr>
        </p:nvSpPr>
        <p:spPr>
          <a:xfrm>
            <a:off x="528828" y="783039"/>
            <a:ext cx="10168128" cy="1179576"/>
          </a:xfrm>
        </p:spPr>
        <p:txBody>
          <a:bodyPr/>
          <a:lstStyle/>
          <a:p>
            <a:r>
              <a:rPr lang="en-AU" dirty="0"/>
              <a:t>What happens after escalation?</a:t>
            </a:r>
          </a:p>
        </p:txBody>
      </p:sp>
    </p:spTree>
    <p:extLst>
      <p:ext uri="{BB962C8B-B14F-4D97-AF65-F5344CB8AC3E}">
        <p14:creationId xmlns:p14="http://schemas.microsoft.com/office/powerpoint/2010/main" val="190589905"/>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236ADE-8A0C-89D5-85C6-27FBC6FE9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2F602-5FB1-6D34-8477-741E4BEF9CD9}"/>
              </a:ext>
            </a:extLst>
          </p:cNvPr>
          <p:cNvSpPr>
            <a:spLocks noGrp="1"/>
          </p:cNvSpPr>
          <p:nvPr>
            <p:ph type="title"/>
          </p:nvPr>
        </p:nvSpPr>
        <p:spPr>
          <a:xfrm>
            <a:off x="630140" y="628550"/>
            <a:ext cx="5524170" cy="961711"/>
          </a:xfrm>
        </p:spPr>
        <p:txBody>
          <a:bodyPr anchor="b">
            <a:noAutofit/>
          </a:bodyPr>
          <a:lstStyle/>
          <a:p>
            <a:r>
              <a:rPr lang="en-AU" dirty="0"/>
              <a:t>Q1 – Under the new AML/CTF laws, frontline agents are responsible for identifying unusual behaviour – not investigating crime. (True or False?)</a:t>
            </a:r>
            <a:endParaRPr lang="en-US" dirty="0"/>
          </a:p>
        </p:txBody>
      </p:sp>
      <p:sp>
        <p:nvSpPr>
          <p:cNvPr id="6" name="Slide Number Placeholder 5">
            <a:extLst>
              <a:ext uri="{FF2B5EF4-FFF2-40B4-BE49-F238E27FC236}">
                <a16:creationId xmlns:a16="http://schemas.microsoft.com/office/drawing/2014/main" id="{5116A5BD-4943-9613-6C19-E0C9C85F7197}"/>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16</a:t>
            </a:fld>
            <a:endParaRPr lang="en-US" dirty="0"/>
          </a:p>
        </p:txBody>
      </p:sp>
      <p:sp>
        <p:nvSpPr>
          <p:cNvPr id="7" name="Content Placeholder 6">
            <a:extLst>
              <a:ext uri="{FF2B5EF4-FFF2-40B4-BE49-F238E27FC236}">
                <a16:creationId xmlns:a16="http://schemas.microsoft.com/office/drawing/2014/main" id="{69762113-6396-FC41-FDA4-A3AEE7ABEF9C}"/>
              </a:ext>
            </a:extLst>
          </p:cNvPr>
          <p:cNvSpPr>
            <a:spLocks noGrp="1"/>
          </p:cNvSpPr>
          <p:nvPr>
            <p:ph idx="13"/>
          </p:nvPr>
        </p:nvSpPr>
        <p:spPr>
          <a:xfrm>
            <a:off x="630140" y="2822716"/>
            <a:ext cx="5524170" cy="3611877"/>
          </a:xfrm>
        </p:spPr>
        <p:txBody>
          <a:bodyPr>
            <a:normAutofit fontScale="70000" lnSpcReduction="20000"/>
          </a:bodyPr>
          <a:lstStyle/>
          <a:p>
            <a:pPr marL="0" indent="0">
              <a:buNone/>
            </a:pPr>
            <a:r>
              <a:rPr lang="en-AU" dirty="0"/>
              <a:t>Your role isn’t to investigate or prove criminal activity.</a:t>
            </a:r>
          </a:p>
          <a:p>
            <a:pPr marL="0" indent="0">
              <a:buNone/>
            </a:pPr>
            <a:r>
              <a:rPr lang="en-AU" dirty="0"/>
              <a:t>Your responsibility is to:</a:t>
            </a:r>
          </a:p>
          <a:p>
            <a:r>
              <a:rPr lang="en-AU" dirty="0"/>
              <a:t>identify and verify who the buyer and seller are</a:t>
            </a:r>
          </a:p>
          <a:p>
            <a:r>
              <a:rPr lang="en-AU" dirty="0"/>
              <a:t>be alert to unusual or inconsistent behaviour</a:t>
            </a:r>
          </a:p>
          <a:p>
            <a:r>
              <a:rPr lang="en-AU" dirty="0"/>
              <a:t>escalate concerns to your AML/CTF compliance officer.</a:t>
            </a:r>
          </a:p>
          <a:p>
            <a:pPr marL="0" indent="0">
              <a:buNone/>
            </a:pPr>
            <a:r>
              <a:rPr lang="en-AU" dirty="0"/>
              <a:t>Real estate agents are part of an information‑gathering framework, not law enforcement.</a:t>
            </a:r>
          </a:p>
        </p:txBody>
      </p:sp>
      <p:sp>
        <p:nvSpPr>
          <p:cNvPr id="38" name="Text Placeholder 37">
            <a:extLst>
              <a:ext uri="{FF2B5EF4-FFF2-40B4-BE49-F238E27FC236}">
                <a16:creationId xmlns:a16="http://schemas.microsoft.com/office/drawing/2014/main" id="{DA632B0D-B0F6-2238-8FE7-AACE2AD0E051}"/>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TRUE</a:t>
            </a:r>
          </a:p>
        </p:txBody>
      </p:sp>
      <p:sp>
        <p:nvSpPr>
          <p:cNvPr id="3" name="Content Placeholder 6">
            <a:extLst>
              <a:ext uri="{FF2B5EF4-FFF2-40B4-BE49-F238E27FC236}">
                <a16:creationId xmlns:a16="http://schemas.microsoft.com/office/drawing/2014/main" id="{FA387EAA-2D46-8F38-4D08-59A9C2268796}"/>
              </a:ext>
            </a:extLst>
          </p:cNvPr>
          <p:cNvSpPr txBox="1">
            <a:spLocks/>
          </p:cNvSpPr>
          <p:nvPr/>
        </p:nvSpPr>
        <p:spPr>
          <a:xfrm>
            <a:off x="406138" y="3519424"/>
            <a:ext cx="5628018" cy="319290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AU" sz="1400" dirty="0"/>
          </a:p>
        </p:txBody>
      </p:sp>
      <p:pic>
        <p:nvPicPr>
          <p:cNvPr id="13" name="Picture Placeholder 12" descr="Person thinking">
            <a:extLst>
              <a:ext uri="{FF2B5EF4-FFF2-40B4-BE49-F238E27FC236}">
                <a16:creationId xmlns:a16="http://schemas.microsoft.com/office/drawing/2014/main" id="{73BFA8E7-EA9F-0CCA-8557-C3970AE88664}"/>
              </a:ext>
            </a:extLst>
          </p:cNvPr>
          <p:cNvPicPr>
            <a:picLocks noGrp="1" noChangeAspect="1"/>
          </p:cNvPicPr>
          <p:nvPr>
            <p:ph type="pic" idx="1"/>
          </p:nvPr>
        </p:nvPicPr>
        <p:blipFill>
          <a:blip r:embed="rId3"/>
          <a:srcRect l="23740" r="23740"/>
          <a:stretch>
            <a:fillRect/>
          </a:stretch>
        </p:blipFill>
        <p:spPr/>
      </p:pic>
    </p:spTree>
    <p:extLst>
      <p:ext uri="{BB962C8B-B14F-4D97-AF65-F5344CB8AC3E}">
        <p14:creationId xmlns:p14="http://schemas.microsoft.com/office/powerpoint/2010/main" val="30907460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66BAC3-DCD7-85F7-D0B3-7368F37B8D14}"/>
              </a:ext>
            </a:extLst>
          </p:cNvPr>
          <p:cNvSpPr>
            <a:spLocks noGrp="1"/>
          </p:cNvSpPr>
          <p:nvPr>
            <p:ph type="title"/>
          </p:nvPr>
        </p:nvSpPr>
        <p:spPr>
          <a:xfrm>
            <a:off x="551688" y="739591"/>
            <a:ext cx="10168128" cy="1179576"/>
          </a:xfrm>
        </p:spPr>
        <p:txBody>
          <a:bodyPr/>
          <a:lstStyle/>
          <a:p>
            <a:r>
              <a:rPr lang="en-AU" dirty="0"/>
              <a:t>The agent’s role vs the compliance team</a:t>
            </a:r>
          </a:p>
        </p:txBody>
      </p:sp>
      <p:sp>
        <p:nvSpPr>
          <p:cNvPr id="6" name="Content Placeholder 5">
            <a:extLst>
              <a:ext uri="{FF2B5EF4-FFF2-40B4-BE49-F238E27FC236}">
                <a16:creationId xmlns:a16="http://schemas.microsoft.com/office/drawing/2014/main" id="{21C10B74-9A12-D198-9484-06EEBC324934}"/>
              </a:ext>
            </a:extLst>
          </p:cNvPr>
          <p:cNvSpPr>
            <a:spLocks noGrp="1"/>
          </p:cNvSpPr>
          <p:nvPr>
            <p:ph sz="half" idx="1"/>
          </p:nvPr>
        </p:nvSpPr>
        <p:spPr>
          <a:xfrm>
            <a:off x="627888" y="1919167"/>
            <a:ext cx="4937760" cy="3890176"/>
          </a:xfrm>
        </p:spPr>
        <p:txBody>
          <a:bodyPr>
            <a:normAutofit fontScale="85000" lnSpcReduction="10000"/>
          </a:bodyPr>
          <a:lstStyle/>
          <a:p>
            <a:pPr marL="0" indent="0">
              <a:buNone/>
            </a:pPr>
            <a:r>
              <a:rPr lang="en-AU" b="1" dirty="0"/>
              <a:t>Frontline agent responsibilities:</a:t>
            </a:r>
          </a:p>
          <a:p>
            <a:r>
              <a:rPr lang="en-AU" dirty="0"/>
              <a:t>collect information</a:t>
            </a:r>
          </a:p>
          <a:p>
            <a:r>
              <a:rPr lang="en-AU" dirty="0"/>
              <a:t>complete onboarding and initial customer due diligence (CDD)</a:t>
            </a:r>
          </a:p>
          <a:p>
            <a:r>
              <a:rPr lang="en-AU" dirty="0"/>
              <a:t>identify concerns or changes in risk</a:t>
            </a:r>
          </a:p>
          <a:p>
            <a:r>
              <a:rPr lang="en-AU" dirty="0"/>
              <a:t>escalate appropriately</a:t>
            </a:r>
          </a:p>
          <a:p>
            <a:r>
              <a:rPr lang="en-AU" dirty="0"/>
              <a:t>continue managing the client relationship professionally.</a:t>
            </a:r>
          </a:p>
        </p:txBody>
      </p:sp>
      <p:sp>
        <p:nvSpPr>
          <p:cNvPr id="7" name="Content Placeholder 6">
            <a:extLst>
              <a:ext uri="{FF2B5EF4-FFF2-40B4-BE49-F238E27FC236}">
                <a16:creationId xmlns:a16="http://schemas.microsoft.com/office/drawing/2014/main" id="{1B93E0C5-F074-AFF4-44EE-82B1847C8007}"/>
              </a:ext>
            </a:extLst>
          </p:cNvPr>
          <p:cNvSpPr>
            <a:spLocks noGrp="1"/>
          </p:cNvSpPr>
          <p:nvPr>
            <p:ph sz="half" idx="2"/>
          </p:nvPr>
        </p:nvSpPr>
        <p:spPr>
          <a:xfrm>
            <a:off x="6338679" y="1919167"/>
            <a:ext cx="4937760" cy="3890176"/>
          </a:xfrm>
        </p:spPr>
        <p:txBody>
          <a:bodyPr>
            <a:normAutofit fontScale="85000" lnSpcReduction="10000"/>
          </a:bodyPr>
          <a:lstStyle/>
          <a:p>
            <a:pPr marL="0" indent="0">
              <a:buNone/>
            </a:pPr>
            <a:r>
              <a:rPr lang="en-AU" b="1" dirty="0"/>
              <a:t>AML/CTF compliance officer responsibilities:</a:t>
            </a:r>
          </a:p>
          <a:p>
            <a:r>
              <a:rPr lang="en-AU" dirty="0"/>
              <a:t>assess ML/TF risk</a:t>
            </a:r>
          </a:p>
          <a:p>
            <a:r>
              <a:rPr lang="en-AU" dirty="0"/>
              <a:t>conduct further review where required</a:t>
            </a:r>
          </a:p>
          <a:p>
            <a:r>
              <a:rPr lang="en-AU" dirty="0"/>
              <a:t>determine reporting obligations</a:t>
            </a:r>
          </a:p>
          <a:p>
            <a:r>
              <a:rPr lang="en-AU" dirty="0"/>
              <a:t>decide on next compliance actions</a:t>
            </a:r>
          </a:p>
          <a:p>
            <a:r>
              <a:rPr lang="en-AU" dirty="0"/>
              <a:t>manage regulatory obligations.</a:t>
            </a:r>
          </a:p>
        </p:txBody>
      </p:sp>
      <p:sp>
        <p:nvSpPr>
          <p:cNvPr id="4" name="Slide Number Placeholder 3">
            <a:extLst>
              <a:ext uri="{FF2B5EF4-FFF2-40B4-BE49-F238E27FC236}">
                <a16:creationId xmlns:a16="http://schemas.microsoft.com/office/drawing/2014/main" id="{C5254E72-BA90-9880-02BC-640FC633C33D}"/>
              </a:ext>
            </a:extLst>
          </p:cNvPr>
          <p:cNvSpPr>
            <a:spLocks noGrp="1"/>
          </p:cNvSpPr>
          <p:nvPr>
            <p:ph type="sldNum" sz="quarter" idx="12"/>
          </p:nvPr>
        </p:nvSpPr>
        <p:spPr/>
        <p:txBody>
          <a:bodyPr/>
          <a:lstStyle/>
          <a:p>
            <a:fld id="{B2DC25EE-239B-4C5F-AAD1-255A7D5F1EE2}" type="slidenum">
              <a:rPr lang="en-US" smtClean="0"/>
              <a:t>160</a:t>
            </a:fld>
            <a:endParaRPr lang="en-US" dirty="0"/>
          </a:p>
        </p:txBody>
      </p:sp>
    </p:spTree>
    <p:extLst>
      <p:ext uri="{BB962C8B-B14F-4D97-AF65-F5344CB8AC3E}">
        <p14:creationId xmlns:p14="http://schemas.microsoft.com/office/powerpoint/2010/main" val="2316187391"/>
      </p:ext>
    </p:extLst>
  </p:cSld>
  <p:clrMapOvr>
    <a:masterClrMapping/>
  </p:clrMapOvr>
  <p:transition spd="slow">
    <p:push/>
  </p:transition>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17E9EE-40C2-0992-4EF6-BC1E80E4D274}"/>
              </a:ext>
            </a:extLst>
          </p:cNvPr>
          <p:cNvPicPr>
            <a:picLocks noGrp="1" noChangeAspect="1"/>
          </p:cNvPicPr>
          <p:nvPr>
            <p:ph type="pic" sz="quarter" idx="13"/>
          </p:nvPr>
        </p:nvPicPr>
        <p:blipFill rotWithShape="1">
          <a:blip r:embed="rId2"/>
          <a:srcRect l="18126" r="17962"/>
          <a:stretch>
            <a:fillRect/>
          </a:stretch>
        </p:blipFill>
        <p:spPr>
          <a:xfrm>
            <a:off x="0"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5" name="Slide Number Placeholder 4">
            <a:extLst>
              <a:ext uri="{FF2B5EF4-FFF2-40B4-BE49-F238E27FC236}">
                <a16:creationId xmlns:a16="http://schemas.microsoft.com/office/drawing/2014/main" id="{94F75A78-82EA-D865-FCFC-835466BC2EF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161</a:t>
            </a:fld>
            <a:endParaRPr lang="en-US" dirty="0">
              <a:solidFill>
                <a:srgbClr val="FFFFFF"/>
              </a:solidFill>
            </a:endParaRPr>
          </a:p>
        </p:txBody>
      </p:sp>
      <p:sp>
        <p:nvSpPr>
          <p:cNvPr id="2" name="Title 1">
            <a:extLst>
              <a:ext uri="{FF2B5EF4-FFF2-40B4-BE49-F238E27FC236}">
                <a16:creationId xmlns:a16="http://schemas.microsoft.com/office/drawing/2014/main" id="{50523253-4F13-E8CE-DDC8-4E2B15058500}"/>
              </a:ext>
            </a:extLst>
          </p:cNvPr>
          <p:cNvSpPr>
            <a:spLocks noGrp="1"/>
          </p:cNvSpPr>
          <p:nvPr>
            <p:ph type="title"/>
          </p:nvPr>
        </p:nvSpPr>
        <p:spPr>
          <a:xfrm>
            <a:off x="7760242" y="619742"/>
            <a:ext cx="3922692" cy="1903496"/>
          </a:xfrm>
        </p:spPr>
        <p:txBody>
          <a:bodyPr anchor="ctr">
            <a:normAutofit/>
          </a:bodyPr>
          <a:lstStyle/>
          <a:p>
            <a:r>
              <a:rPr lang="en-AU" sz="3200" dirty="0"/>
              <a:t>AML/CTF compliance is a shared responsibility</a:t>
            </a:r>
          </a:p>
        </p:txBody>
      </p:sp>
      <p:sp>
        <p:nvSpPr>
          <p:cNvPr id="6" name="Content Placeholder 5">
            <a:extLst>
              <a:ext uri="{FF2B5EF4-FFF2-40B4-BE49-F238E27FC236}">
                <a16:creationId xmlns:a16="http://schemas.microsoft.com/office/drawing/2014/main" id="{752E78CD-341F-4D50-0C7E-BB8152FEA5BE}"/>
              </a:ext>
            </a:extLst>
          </p:cNvPr>
          <p:cNvSpPr>
            <a:spLocks noGrp="1"/>
          </p:cNvSpPr>
          <p:nvPr>
            <p:ph sz="half" idx="1"/>
          </p:nvPr>
        </p:nvSpPr>
        <p:spPr>
          <a:xfrm>
            <a:off x="7792278" y="2523238"/>
            <a:ext cx="4064287" cy="3899158"/>
          </a:xfrm>
        </p:spPr>
        <p:txBody>
          <a:bodyPr vert="horz" lIns="91440" tIns="45720" rIns="91440" bIns="45720" rtlCol="0" anchor="t">
            <a:noAutofit/>
          </a:bodyPr>
          <a:lstStyle/>
          <a:p>
            <a:pPr marL="0" indent="0">
              <a:lnSpc>
                <a:spcPct val="100000"/>
              </a:lnSpc>
              <a:spcBef>
                <a:spcPts val="500"/>
              </a:spcBef>
              <a:spcAft>
                <a:spcPts val="1200"/>
              </a:spcAft>
              <a:buNone/>
            </a:pPr>
            <a:r>
              <a:rPr lang="en-AU" sz="1500" b="1" dirty="0">
                <a:latin typeface="Calibri"/>
                <a:ea typeface="Calibri"/>
                <a:cs typeface="Calibri"/>
              </a:rPr>
              <a:t>Escalation doesn’t mean the agent’s role ends.</a:t>
            </a:r>
            <a:endParaRPr lang="en-AU" sz="1500" dirty="0"/>
          </a:p>
          <a:p>
            <a:pPr marL="0" indent="0">
              <a:lnSpc>
                <a:spcPct val="100000"/>
              </a:lnSpc>
              <a:spcBef>
                <a:spcPts val="500"/>
              </a:spcBef>
              <a:buNone/>
            </a:pPr>
            <a:r>
              <a:rPr lang="en-AU" sz="1500" dirty="0">
                <a:latin typeface="Calibri"/>
                <a:ea typeface="Calibri"/>
                <a:cs typeface="Calibri"/>
              </a:rPr>
              <a:t>The AML/CTF compliance officer is there to:</a:t>
            </a:r>
          </a:p>
          <a:p>
            <a:pPr marL="514350" indent="-285750">
              <a:lnSpc>
                <a:spcPct val="100000"/>
              </a:lnSpc>
              <a:spcBef>
                <a:spcPts val="500"/>
              </a:spcBef>
            </a:pPr>
            <a:r>
              <a:rPr lang="en-AU" sz="1500" dirty="0">
                <a:latin typeface="Calibri"/>
                <a:ea typeface="Calibri"/>
                <a:cs typeface="Calibri"/>
              </a:rPr>
              <a:t>provide advice on higher-risk situations</a:t>
            </a:r>
          </a:p>
          <a:p>
            <a:pPr marL="514350" indent="-285750">
              <a:lnSpc>
                <a:spcPct val="100000"/>
              </a:lnSpc>
              <a:spcBef>
                <a:spcPts val="500"/>
              </a:spcBef>
            </a:pPr>
            <a:r>
              <a:rPr lang="en-AU" sz="1500" dirty="0">
                <a:latin typeface="Calibri"/>
                <a:ea typeface="Calibri"/>
                <a:cs typeface="Calibri"/>
              </a:rPr>
              <a:t>help interpret policies and procedures</a:t>
            </a:r>
          </a:p>
          <a:p>
            <a:pPr marL="514350" indent="-285750">
              <a:lnSpc>
                <a:spcPct val="100000"/>
              </a:lnSpc>
              <a:spcBef>
                <a:spcPts val="500"/>
              </a:spcBef>
            </a:pPr>
            <a:r>
              <a:rPr lang="en-AU" sz="1500" dirty="0">
                <a:latin typeface="Calibri"/>
                <a:ea typeface="Calibri"/>
                <a:cs typeface="Calibri"/>
              </a:rPr>
              <a:t>assess escalation requests</a:t>
            </a:r>
          </a:p>
          <a:p>
            <a:pPr marL="514350" indent="-285750">
              <a:lnSpc>
                <a:spcPct val="100000"/>
              </a:lnSpc>
              <a:spcBef>
                <a:spcPts val="500"/>
              </a:spcBef>
            </a:pPr>
            <a:r>
              <a:rPr lang="en-AU" sz="1500" dirty="0">
                <a:latin typeface="Calibri"/>
                <a:ea typeface="Calibri"/>
                <a:cs typeface="Calibri"/>
              </a:rPr>
              <a:t>support reporting and compliance decisions.</a:t>
            </a:r>
            <a:endParaRPr lang="en-AU" sz="1500" dirty="0"/>
          </a:p>
          <a:p>
            <a:pPr marL="0" indent="0">
              <a:lnSpc>
                <a:spcPct val="100000"/>
              </a:lnSpc>
              <a:spcBef>
                <a:spcPts val="1200"/>
              </a:spcBef>
              <a:buNone/>
            </a:pPr>
            <a:r>
              <a:rPr lang="en-AU" sz="1500" dirty="0">
                <a:latin typeface="Calibri"/>
                <a:ea typeface="Calibri"/>
                <a:cs typeface="Calibri"/>
              </a:rPr>
              <a:t>The AML/CTF compliance officer isn’t there to take over the process with your customer – that remains </a:t>
            </a:r>
            <a:r>
              <a:rPr lang="en-AU" sz="1500" b="1" dirty="0">
                <a:latin typeface="Calibri"/>
                <a:ea typeface="Calibri"/>
                <a:cs typeface="Calibri"/>
              </a:rPr>
              <a:t>your responsibility</a:t>
            </a:r>
            <a:r>
              <a:rPr lang="en-AU" sz="1500" dirty="0">
                <a:latin typeface="Calibri"/>
                <a:ea typeface="Calibri"/>
                <a:cs typeface="Calibri"/>
              </a:rPr>
              <a:t>.</a:t>
            </a:r>
          </a:p>
        </p:txBody>
      </p:sp>
    </p:spTree>
    <p:extLst>
      <p:ext uri="{BB962C8B-B14F-4D97-AF65-F5344CB8AC3E}">
        <p14:creationId xmlns:p14="http://schemas.microsoft.com/office/powerpoint/2010/main" val="944987786"/>
      </p:ext>
    </p:extLst>
  </p:cSld>
  <p:clrMapOvr>
    <a:masterClrMapping/>
  </p:clrMapOvr>
  <p:transition spd="slow">
    <p:push/>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9EC4A-FAC3-AE38-25A9-92ADEAA5E711}"/>
              </a:ext>
            </a:extLst>
          </p:cNvPr>
          <p:cNvSpPr>
            <a:spLocks noGrp="1"/>
          </p:cNvSpPr>
          <p:nvPr>
            <p:ph type="title"/>
          </p:nvPr>
        </p:nvSpPr>
        <p:spPr>
          <a:xfrm>
            <a:off x="535021" y="1194285"/>
            <a:ext cx="3423747" cy="1694027"/>
          </a:xfrm>
        </p:spPr>
        <p:txBody>
          <a:bodyPr>
            <a:normAutofit/>
          </a:bodyPr>
          <a:lstStyle/>
          <a:p>
            <a:r>
              <a:rPr lang="en-AU" sz="4000" dirty="0"/>
              <a:t>Key takeaways</a:t>
            </a:r>
          </a:p>
        </p:txBody>
      </p:sp>
      <p:sp>
        <p:nvSpPr>
          <p:cNvPr id="5" name="Slide Number Placeholder 4">
            <a:extLst>
              <a:ext uri="{FF2B5EF4-FFF2-40B4-BE49-F238E27FC236}">
                <a16:creationId xmlns:a16="http://schemas.microsoft.com/office/drawing/2014/main" id="{F1C7C56F-1A8D-83D5-B723-7A3388E28032}"/>
              </a:ext>
            </a:extLst>
          </p:cNvPr>
          <p:cNvSpPr>
            <a:spLocks noGrp="1"/>
          </p:cNvSpPr>
          <p:nvPr>
            <p:ph type="sldNum" sz="quarter" idx="12"/>
          </p:nvPr>
        </p:nvSpPr>
        <p:spPr/>
        <p:txBody>
          <a:bodyPr/>
          <a:lstStyle/>
          <a:p>
            <a:fld id="{B2DC25EE-239B-4C5F-AAD1-255A7D5F1EE2}" type="slidenum">
              <a:rPr lang="en-US" smtClean="0"/>
              <a:t>162</a:t>
            </a:fld>
            <a:endParaRPr lang="en-US" dirty="0"/>
          </a:p>
        </p:txBody>
      </p:sp>
      <p:sp>
        <p:nvSpPr>
          <p:cNvPr id="6" name="Content Placeholder 5">
            <a:extLst>
              <a:ext uri="{FF2B5EF4-FFF2-40B4-BE49-F238E27FC236}">
                <a16:creationId xmlns:a16="http://schemas.microsoft.com/office/drawing/2014/main" id="{BE907D21-3701-0AA0-5D8B-8E01F2E28ADC}"/>
              </a:ext>
            </a:extLst>
          </p:cNvPr>
          <p:cNvSpPr>
            <a:spLocks noGrp="1"/>
          </p:cNvSpPr>
          <p:nvPr>
            <p:ph sz="half" idx="1"/>
          </p:nvPr>
        </p:nvSpPr>
        <p:spPr>
          <a:xfrm>
            <a:off x="3843451" y="1194285"/>
            <a:ext cx="6269455" cy="4469429"/>
          </a:xfrm>
        </p:spPr>
        <p:txBody>
          <a:bodyPr>
            <a:normAutofit fontScale="70000" lnSpcReduction="20000"/>
          </a:bodyPr>
          <a:lstStyle/>
          <a:p>
            <a:pPr marL="0" indent="0">
              <a:buNone/>
            </a:pPr>
            <a:r>
              <a:rPr lang="en-AU" dirty="0"/>
              <a:t>Agents are </a:t>
            </a:r>
            <a:r>
              <a:rPr lang="en-AU" b="1" dirty="0"/>
              <a:t>not </a:t>
            </a:r>
            <a:r>
              <a:rPr lang="en-AU" dirty="0"/>
              <a:t>expected to investigate or make compliance decisions.</a:t>
            </a:r>
          </a:p>
          <a:p>
            <a:pPr marL="0" indent="0">
              <a:buNone/>
            </a:pPr>
            <a:endParaRPr lang="en-AU" dirty="0"/>
          </a:p>
          <a:p>
            <a:pPr marL="0" indent="0">
              <a:buNone/>
            </a:pPr>
            <a:r>
              <a:rPr lang="en-AU" dirty="0"/>
              <a:t>The role of the frontline agent is to:</a:t>
            </a:r>
          </a:p>
          <a:p>
            <a:r>
              <a:rPr lang="en-AU" dirty="0"/>
              <a:t>follow the process</a:t>
            </a:r>
          </a:p>
          <a:p>
            <a:r>
              <a:rPr lang="en-AU" dirty="0"/>
              <a:t>identify concerns</a:t>
            </a:r>
          </a:p>
          <a:p>
            <a:r>
              <a:rPr lang="en-AU" dirty="0"/>
              <a:t>escalate appropriately</a:t>
            </a:r>
          </a:p>
          <a:p>
            <a:r>
              <a:rPr lang="en-AU" dirty="0"/>
              <a:t>maintain professional client communication.</a:t>
            </a:r>
          </a:p>
          <a:p>
            <a:pPr marL="0" indent="0">
              <a:buNone/>
            </a:pPr>
            <a:endParaRPr lang="en-AU" dirty="0"/>
          </a:p>
          <a:p>
            <a:pPr marL="0" indent="0">
              <a:buNone/>
            </a:pPr>
            <a:r>
              <a:rPr lang="en-AU" dirty="0"/>
              <a:t>If in doubt: escalate and speak to your AML/CTF compliance officer (but remember, you’re still responsible for managing the process with your client).</a:t>
            </a:r>
          </a:p>
        </p:txBody>
      </p:sp>
    </p:spTree>
    <p:extLst>
      <p:ext uri="{BB962C8B-B14F-4D97-AF65-F5344CB8AC3E}">
        <p14:creationId xmlns:p14="http://schemas.microsoft.com/office/powerpoint/2010/main" val="1436387116"/>
      </p:ext>
    </p:extLst>
  </p:cSld>
  <p:clrMapOvr>
    <a:masterClrMapping/>
  </p:clrMapOvr>
  <p:transition spd="slow">
    <p:push/>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A1A0D-D01D-16A0-D4CF-D7D629B9FCA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847200-4840-E554-C655-4FF563FD8A79}"/>
              </a:ext>
            </a:extLst>
          </p:cNvPr>
          <p:cNvSpPr>
            <a:spLocks noGrp="1"/>
          </p:cNvSpPr>
          <p:nvPr>
            <p:ph type="sldNum" sz="quarter" idx="12"/>
          </p:nvPr>
        </p:nvSpPr>
        <p:spPr/>
        <p:txBody>
          <a:bodyPr/>
          <a:lstStyle/>
          <a:p>
            <a:fld id="{B2DC25EE-239B-4C5F-AAD1-255A7D5F1EE2}" type="slidenum">
              <a:rPr lang="en-US" smtClean="0"/>
              <a:pPr/>
              <a:t>163</a:t>
            </a:fld>
            <a:endParaRPr lang="en-US" dirty="0"/>
          </a:p>
        </p:txBody>
      </p:sp>
      <p:sp>
        <p:nvSpPr>
          <p:cNvPr id="2" name="Title 1">
            <a:extLst>
              <a:ext uri="{FF2B5EF4-FFF2-40B4-BE49-F238E27FC236}">
                <a16:creationId xmlns:a16="http://schemas.microsoft.com/office/drawing/2014/main" id="{BA3D1FDC-C096-5D52-3B1F-4029B91AF522}"/>
              </a:ext>
            </a:extLst>
          </p:cNvPr>
          <p:cNvSpPr>
            <a:spLocks noGrp="1"/>
          </p:cNvSpPr>
          <p:nvPr>
            <p:ph type="title"/>
          </p:nvPr>
        </p:nvSpPr>
        <p:spPr>
          <a:xfrm>
            <a:off x="528828" y="719878"/>
            <a:ext cx="10168128" cy="1179576"/>
          </a:xfrm>
        </p:spPr>
        <p:txBody>
          <a:bodyPr>
            <a:normAutofit/>
          </a:bodyPr>
          <a:lstStyle/>
          <a:p>
            <a:r>
              <a:rPr lang="en-AU" sz="4000" dirty="0"/>
              <a:t>Training wrap-up</a:t>
            </a:r>
          </a:p>
        </p:txBody>
      </p:sp>
      <p:sp>
        <p:nvSpPr>
          <p:cNvPr id="3" name="Content Placeholder 2">
            <a:extLst>
              <a:ext uri="{FF2B5EF4-FFF2-40B4-BE49-F238E27FC236}">
                <a16:creationId xmlns:a16="http://schemas.microsoft.com/office/drawing/2014/main" id="{4B1E0DE6-9D6B-6670-DDA4-18B1A33B96A7}"/>
              </a:ext>
            </a:extLst>
          </p:cNvPr>
          <p:cNvSpPr>
            <a:spLocks noGrp="1"/>
          </p:cNvSpPr>
          <p:nvPr>
            <p:ph idx="1"/>
          </p:nvPr>
        </p:nvSpPr>
        <p:spPr>
          <a:xfrm>
            <a:off x="528828" y="1728215"/>
            <a:ext cx="7597508" cy="4209585"/>
          </a:xfrm>
        </p:spPr>
        <p:txBody>
          <a:bodyPr>
            <a:normAutofit fontScale="77500" lnSpcReduction="20000"/>
          </a:bodyPr>
          <a:lstStyle/>
          <a:p>
            <a:pPr marL="0" indent="0">
              <a:spcBef>
                <a:spcPts val="600"/>
              </a:spcBef>
              <a:spcAft>
                <a:spcPts val="0"/>
              </a:spcAft>
              <a:buNone/>
            </a:pPr>
            <a:r>
              <a:rPr lang="en-AU" dirty="0"/>
              <a:t>Throughout this training we explored:</a:t>
            </a:r>
          </a:p>
          <a:p>
            <a:pPr marL="0" indent="0">
              <a:spcBef>
                <a:spcPts val="600"/>
              </a:spcBef>
              <a:spcAft>
                <a:spcPts val="0"/>
              </a:spcAft>
              <a:buNone/>
            </a:pPr>
            <a:endParaRPr lang="en-AU" dirty="0"/>
          </a:p>
          <a:p>
            <a:pPr>
              <a:spcBef>
                <a:spcPts val="600"/>
              </a:spcBef>
              <a:spcAft>
                <a:spcPts val="0"/>
              </a:spcAft>
            </a:pPr>
            <a:r>
              <a:rPr lang="en-AU" dirty="0"/>
              <a:t>why AML/CTF matters in real estate</a:t>
            </a:r>
          </a:p>
          <a:p>
            <a:pPr>
              <a:spcBef>
                <a:spcPts val="600"/>
              </a:spcBef>
              <a:spcAft>
                <a:spcPts val="0"/>
              </a:spcAft>
            </a:pPr>
            <a:r>
              <a:rPr lang="en-AU" dirty="0"/>
              <a:t>how money laundering can occur through property transactions</a:t>
            </a:r>
          </a:p>
          <a:p>
            <a:pPr>
              <a:spcBef>
                <a:spcPts val="600"/>
              </a:spcBef>
              <a:spcAft>
                <a:spcPts val="0"/>
              </a:spcAft>
            </a:pPr>
            <a:r>
              <a:rPr lang="en-AU" dirty="0"/>
              <a:t>the role of frontline agents under the new AML/CTF laws</a:t>
            </a:r>
          </a:p>
          <a:p>
            <a:pPr>
              <a:spcBef>
                <a:spcPts val="600"/>
              </a:spcBef>
              <a:spcAft>
                <a:spcPts val="0"/>
              </a:spcAft>
            </a:pPr>
            <a:r>
              <a:rPr lang="en-AU" dirty="0"/>
              <a:t>customer due diligence (CDD) and onboarding processes</a:t>
            </a:r>
          </a:p>
          <a:p>
            <a:pPr>
              <a:spcBef>
                <a:spcPts val="600"/>
              </a:spcBef>
              <a:spcAft>
                <a:spcPts val="0"/>
              </a:spcAft>
            </a:pPr>
            <a:r>
              <a:rPr lang="en-AU" dirty="0"/>
              <a:t>identifying risks and indicators</a:t>
            </a:r>
          </a:p>
          <a:p>
            <a:pPr>
              <a:spcBef>
                <a:spcPts val="600"/>
              </a:spcBef>
              <a:spcAft>
                <a:spcPts val="0"/>
              </a:spcAft>
            </a:pPr>
            <a:r>
              <a:rPr lang="en-AU" dirty="0"/>
              <a:t>managing client conversations professionally</a:t>
            </a:r>
          </a:p>
          <a:p>
            <a:pPr>
              <a:spcBef>
                <a:spcPts val="600"/>
              </a:spcBef>
              <a:spcAft>
                <a:spcPts val="0"/>
              </a:spcAft>
            </a:pPr>
            <a:r>
              <a:rPr lang="en-AU" dirty="0"/>
              <a:t>avoiding ‘tipping off’</a:t>
            </a:r>
          </a:p>
          <a:p>
            <a:pPr>
              <a:spcBef>
                <a:spcPts val="600"/>
              </a:spcBef>
              <a:spcAft>
                <a:spcPts val="0"/>
              </a:spcAft>
            </a:pPr>
            <a:r>
              <a:rPr lang="en-AU" dirty="0"/>
              <a:t>when and how to escalate concerns.</a:t>
            </a:r>
          </a:p>
        </p:txBody>
      </p:sp>
      <p:sp>
        <p:nvSpPr>
          <p:cNvPr id="8" name="Freeform 1">
            <a:extLst>
              <a:ext uri="{FF2B5EF4-FFF2-40B4-BE49-F238E27FC236}">
                <a16:creationId xmlns:a16="http://schemas.microsoft.com/office/drawing/2014/main" id="{0CD2B767-A010-B3FF-8359-BC0CD48DAF01}"/>
              </a:ext>
            </a:extLst>
          </p:cNvPr>
          <p:cNvSpPr>
            <a:spLocks noChangeAspect="1" noChangeArrowheads="1"/>
          </p:cNvSpPr>
          <p:nvPr/>
        </p:nvSpPr>
        <p:spPr bwMode="auto">
          <a:xfrm>
            <a:off x="8407205" y="2213366"/>
            <a:ext cx="2876491" cy="3239284"/>
          </a:xfrm>
          <a:custGeom>
            <a:avLst/>
            <a:gdLst>
              <a:gd name="T0" fmla="*/ 615 w 16677"/>
              <a:gd name="T1" fmla="*/ 2292 h 18783"/>
              <a:gd name="T2" fmla="*/ 615 w 16677"/>
              <a:gd name="T3" fmla="*/ 2292 h 18783"/>
              <a:gd name="T4" fmla="*/ 2312 w 16677"/>
              <a:gd name="T5" fmla="*/ 2189 h 18783"/>
              <a:gd name="T6" fmla="*/ 4522 w 16677"/>
              <a:gd name="T7" fmla="*/ 1801 h 18783"/>
              <a:gd name="T8" fmla="*/ 7018 w 16677"/>
              <a:gd name="T9" fmla="*/ 777 h 18783"/>
              <a:gd name="T10" fmla="*/ 7550 w 16677"/>
              <a:gd name="T11" fmla="*/ 511 h 18783"/>
              <a:gd name="T12" fmla="*/ 8103 w 16677"/>
              <a:gd name="T13" fmla="*/ 143 h 18783"/>
              <a:gd name="T14" fmla="*/ 8574 w 16677"/>
              <a:gd name="T15" fmla="*/ 143 h 18783"/>
              <a:gd name="T16" fmla="*/ 9924 w 16677"/>
              <a:gd name="T17" fmla="*/ 1022 h 18783"/>
              <a:gd name="T18" fmla="*/ 12563 w 16677"/>
              <a:gd name="T19" fmla="*/ 1902 h 18783"/>
              <a:gd name="T20" fmla="*/ 14057 w 16677"/>
              <a:gd name="T21" fmla="*/ 2086 h 18783"/>
              <a:gd name="T22" fmla="*/ 15796 w 16677"/>
              <a:gd name="T23" fmla="*/ 2230 h 18783"/>
              <a:gd name="T24" fmla="*/ 16369 w 16677"/>
              <a:gd name="T25" fmla="*/ 2292 h 18783"/>
              <a:gd name="T26" fmla="*/ 16634 w 16677"/>
              <a:gd name="T27" fmla="*/ 2741 h 18783"/>
              <a:gd name="T28" fmla="*/ 16267 w 16677"/>
              <a:gd name="T29" fmla="*/ 5156 h 18783"/>
              <a:gd name="T30" fmla="*/ 16001 w 16677"/>
              <a:gd name="T31" fmla="*/ 6997 h 18783"/>
              <a:gd name="T32" fmla="*/ 15714 w 16677"/>
              <a:gd name="T33" fmla="*/ 8839 h 18783"/>
              <a:gd name="T34" fmla="*/ 15428 w 16677"/>
              <a:gd name="T35" fmla="*/ 10783 h 18783"/>
              <a:gd name="T36" fmla="*/ 15121 w 16677"/>
              <a:gd name="T37" fmla="*/ 12562 h 18783"/>
              <a:gd name="T38" fmla="*/ 14302 w 16677"/>
              <a:gd name="T39" fmla="*/ 14220 h 18783"/>
              <a:gd name="T40" fmla="*/ 13217 w 16677"/>
              <a:gd name="T41" fmla="*/ 15469 h 18783"/>
              <a:gd name="T42" fmla="*/ 11295 w 16677"/>
              <a:gd name="T43" fmla="*/ 17064 h 18783"/>
              <a:gd name="T44" fmla="*/ 8695 w 16677"/>
              <a:gd name="T45" fmla="*/ 18619 h 18783"/>
              <a:gd name="T46" fmla="*/ 8471 w 16677"/>
              <a:gd name="T47" fmla="*/ 18742 h 18783"/>
              <a:gd name="T48" fmla="*/ 8103 w 16677"/>
              <a:gd name="T49" fmla="*/ 18701 h 18783"/>
              <a:gd name="T50" fmla="*/ 6589 w 16677"/>
              <a:gd name="T51" fmla="*/ 17882 h 18783"/>
              <a:gd name="T52" fmla="*/ 4338 w 16677"/>
              <a:gd name="T53" fmla="*/ 16328 h 18783"/>
              <a:gd name="T54" fmla="*/ 3110 w 16677"/>
              <a:gd name="T55" fmla="*/ 15141 h 18783"/>
              <a:gd name="T56" fmla="*/ 1842 w 16677"/>
              <a:gd name="T57" fmla="*/ 13361 h 18783"/>
              <a:gd name="T58" fmla="*/ 1371 w 16677"/>
              <a:gd name="T59" fmla="*/ 11867 h 18783"/>
              <a:gd name="T60" fmla="*/ 1044 w 16677"/>
              <a:gd name="T61" fmla="*/ 9657 h 18783"/>
              <a:gd name="T62" fmla="*/ 819 w 16677"/>
              <a:gd name="T63" fmla="*/ 8286 h 18783"/>
              <a:gd name="T64" fmla="*/ 593 w 16677"/>
              <a:gd name="T65" fmla="*/ 6670 h 18783"/>
              <a:gd name="T66" fmla="*/ 451 w 16677"/>
              <a:gd name="T67" fmla="*/ 5729 h 18783"/>
              <a:gd name="T68" fmla="*/ 266 w 16677"/>
              <a:gd name="T69" fmla="*/ 4460 h 18783"/>
              <a:gd name="T70" fmla="*/ 123 w 16677"/>
              <a:gd name="T71" fmla="*/ 3519 h 18783"/>
              <a:gd name="T72" fmla="*/ 0 w 16677"/>
              <a:gd name="T73" fmla="*/ 2577 h 18783"/>
              <a:gd name="T74" fmla="*/ 287 w 16677"/>
              <a:gd name="T75" fmla="*/ 2292 h 18783"/>
              <a:gd name="T76" fmla="*/ 615 w 16677"/>
              <a:gd name="T77" fmla="*/ 2292 h 18783"/>
              <a:gd name="T78" fmla="*/ 8287 w 16677"/>
              <a:gd name="T79" fmla="*/ 9412 h 18783"/>
              <a:gd name="T80" fmla="*/ 8287 w 16677"/>
              <a:gd name="T81" fmla="*/ 9412 h 18783"/>
              <a:gd name="T82" fmla="*/ 8287 w 16677"/>
              <a:gd name="T83" fmla="*/ 2312 h 18783"/>
              <a:gd name="T84" fmla="*/ 8287 w 16677"/>
              <a:gd name="T85" fmla="*/ 2209 h 18783"/>
              <a:gd name="T86" fmla="*/ 8205 w 16677"/>
              <a:gd name="T87" fmla="*/ 2148 h 18783"/>
              <a:gd name="T88" fmla="*/ 8103 w 16677"/>
              <a:gd name="T89" fmla="*/ 2209 h 18783"/>
              <a:gd name="T90" fmla="*/ 7387 w 16677"/>
              <a:gd name="T91" fmla="*/ 2639 h 18783"/>
              <a:gd name="T92" fmla="*/ 5504 w 16677"/>
              <a:gd name="T93" fmla="*/ 3355 h 18783"/>
              <a:gd name="T94" fmla="*/ 2988 w 16677"/>
              <a:gd name="T95" fmla="*/ 3785 h 18783"/>
              <a:gd name="T96" fmla="*/ 1944 w 16677"/>
              <a:gd name="T97" fmla="*/ 3806 h 18783"/>
              <a:gd name="T98" fmla="*/ 1637 w 16677"/>
              <a:gd name="T99" fmla="*/ 3867 h 18783"/>
              <a:gd name="T100" fmla="*/ 1535 w 16677"/>
              <a:gd name="T101" fmla="*/ 4214 h 18783"/>
              <a:gd name="T102" fmla="*/ 1801 w 16677"/>
              <a:gd name="T103" fmla="*/ 5545 h 18783"/>
              <a:gd name="T104" fmla="*/ 2190 w 16677"/>
              <a:gd name="T105" fmla="*/ 7694 h 18783"/>
              <a:gd name="T106" fmla="*/ 2517 w 16677"/>
              <a:gd name="T107" fmla="*/ 9330 h 18783"/>
              <a:gd name="T108" fmla="*/ 2844 w 16677"/>
              <a:gd name="T109" fmla="*/ 11151 h 18783"/>
              <a:gd name="T110" fmla="*/ 4133 w 16677"/>
              <a:gd name="T111" fmla="*/ 13688 h 18783"/>
              <a:gd name="T112" fmla="*/ 6118 w 16677"/>
              <a:gd name="T113" fmla="*/ 15427 h 18783"/>
              <a:gd name="T114" fmla="*/ 8103 w 16677"/>
              <a:gd name="T115" fmla="*/ 16634 h 18783"/>
              <a:gd name="T116" fmla="*/ 8287 w 16677"/>
              <a:gd name="T117" fmla="*/ 16512 h 18783"/>
              <a:gd name="T118" fmla="*/ 8287 w 16677"/>
              <a:gd name="T119" fmla="*/ 9412 h 18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677" h="18783">
                <a:moveTo>
                  <a:pt x="615" y="2292"/>
                </a:moveTo>
                <a:lnTo>
                  <a:pt x="615" y="2292"/>
                </a:lnTo>
                <a:cubicBezTo>
                  <a:pt x="1187" y="2250"/>
                  <a:pt x="1739" y="2230"/>
                  <a:pt x="2312" y="2189"/>
                </a:cubicBezTo>
                <a:cubicBezTo>
                  <a:pt x="3069" y="2108"/>
                  <a:pt x="3785" y="1984"/>
                  <a:pt x="4522" y="1801"/>
                </a:cubicBezTo>
                <a:cubicBezTo>
                  <a:pt x="5402" y="1575"/>
                  <a:pt x="6220" y="1227"/>
                  <a:pt x="7018" y="777"/>
                </a:cubicBezTo>
                <a:cubicBezTo>
                  <a:pt x="7182" y="695"/>
                  <a:pt x="7366" y="593"/>
                  <a:pt x="7550" y="511"/>
                </a:cubicBezTo>
                <a:cubicBezTo>
                  <a:pt x="7755" y="409"/>
                  <a:pt x="7939" y="286"/>
                  <a:pt x="8103" y="143"/>
                </a:cubicBezTo>
                <a:cubicBezTo>
                  <a:pt x="8266" y="0"/>
                  <a:pt x="8410" y="0"/>
                  <a:pt x="8574" y="143"/>
                </a:cubicBezTo>
                <a:cubicBezTo>
                  <a:pt x="8962" y="511"/>
                  <a:pt x="9433" y="777"/>
                  <a:pt x="9924" y="1022"/>
                </a:cubicBezTo>
                <a:cubicBezTo>
                  <a:pt x="10742" y="1432"/>
                  <a:pt x="11642" y="1718"/>
                  <a:pt x="12563" y="1902"/>
                </a:cubicBezTo>
                <a:cubicBezTo>
                  <a:pt x="13054" y="1984"/>
                  <a:pt x="13546" y="2046"/>
                  <a:pt x="14057" y="2086"/>
                </a:cubicBezTo>
                <a:cubicBezTo>
                  <a:pt x="14629" y="2148"/>
                  <a:pt x="15223" y="2209"/>
                  <a:pt x="15796" y="2230"/>
                </a:cubicBezTo>
                <a:cubicBezTo>
                  <a:pt x="15979" y="2250"/>
                  <a:pt x="16185" y="2271"/>
                  <a:pt x="16369" y="2292"/>
                </a:cubicBezTo>
                <a:cubicBezTo>
                  <a:pt x="16573" y="2312"/>
                  <a:pt x="16676" y="2496"/>
                  <a:pt x="16634" y="2741"/>
                </a:cubicBezTo>
                <a:cubicBezTo>
                  <a:pt x="16512" y="3539"/>
                  <a:pt x="16389" y="4358"/>
                  <a:pt x="16267" y="5156"/>
                </a:cubicBezTo>
                <a:cubicBezTo>
                  <a:pt x="16185" y="5769"/>
                  <a:pt x="16083" y="6384"/>
                  <a:pt x="16001" y="6997"/>
                </a:cubicBezTo>
                <a:cubicBezTo>
                  <a:pt x="15898" y="7611"/>
                  <a:pt x="15816" y="8225"/>
                  <a:pt x="15714" y="8839"/>
                </a:cubicBezTo>
                <a:cubicBezTo>
                  <a:pt x="15632" y="9493"/>
                  <a:pt x="15551" y="10128"/>
                  <a:pt x="15428" y="10783"/>
                </a:cubicBezTo>
                <a:cubicBezTo>
                  <a:pt x="15346" y="11376"/>
                  <a:pt x="15304" y="11990"/>
                  <a:pt x="15121" y="12562"/>
                </a:cubicBezTo>
                <a:cubicBezTo>
                  <a:pt x="14957" y="13177"/>
                  <a:pt x="14650" y="13708"/>
                  <a:pt x="14302" y="14220"/>
                </a:cubicBezTo>
                <a:cubicBezTo>
                  <a:pt x="13975" y="14670"/>
                  <a:pt x="13606" y="15079"/>
                  <a:pt x="13217" y="15469"/>
                </a:cubicBezTo>
                <a:cubicBezTo>
                  <a:pt x="12625" y="16041"/>
                  <a:pt x="11970" y="16573"/>
                  <a:pt x="11295" y="17064"/>
                </a:cubicBezTo>
                <a:cubicBezTo>
                  <a:pt x="10456" y="17637"/>
                  <a:pt x="9596" y="18170"/>
                  <a:pt x="8695" y="18619"/>
                </a:cubicBezTo>
                <a:cubicBezTo>
                  <a:pt x="8635" y="18660"/>
                  <a:pt x="8553" y="18701"/>
                  <a:pt x="8471" y="18742"/>
                </a:cubicBezTo>
                <a:cubicBezTo>
                  <a:pt x="8348" y="18782"/>
                  <a:pt x="8226" y="18762"/>
                  <a:pt x="8103" y="18701"/>
                </a:cubicBezTo>
                <a:cubicBezTo>
                  <a:pt x="7591" y="18435"/>
                  <a:pt x="7080" y="18170"/>
                  <a:pt x="6589" y="17882"/>
                </a:cubicBezTo>
                <a:cubicBezTo>
                  <a:pt x="5790" y="17412"/>
                  <a:pt x="5054" y="16900"/>
                  <a:pt x="4338" y="16328"/>
                </a:cubicBezTo>
                <a:cubicBezTo>
                  <a:pt x="3908" y="15959"/>
                  <a:pt x="3499" y="15570"/>
                  <a:pt x="3110" y="15141"/>
                </a:cubicBezTo>
                <a:cubicBezTo>
                  <a:pt x="2619" y="14609"/>
                  <a:pt x="2149" y="14036"/>
                  <a:pt x="1842" y="13361"/>
                </a:cubicBezTo>
                <a:cubicBezTo>
                  <a:pt x="1617" y="12889"/>
                  <a:pt x="1473" y="12378"/>
                  <a:pt x="1371" y="11867"/>
                </a:cubicBezTo>
                <a:cubicBezTo>
                  <a:pt x="1227" y="11131"/>
                  <a:pt x="1146" y="10394"/>
                  <a:pt x="1044" y="9657"/>
                </a:cubicBezTo>
                <a:cubicBezTo>
                  <a:pt x="962" y="9207"/>
                  <a:pt x="900" y="8737"/>
                  <a:pt x="819" y="8286"/>
                </a:cubicBezTo>
                <a:cubicBezTo>
                  <a:pt x="736" y="7755"/>
                  <a:pt x="675" y="7202"/>
                  <a:pt x="593" y="6670"/>
                </a:cubicBezTo>
                <a:cubicBezTo>
                  <a:pt x="552" y="6343"/>
                  <a:pt x="491" y="6036"/>
                  <a:pt x="451" y="5729"/>
                </a:cubicBezTo>
                <a:cubicBezTo>
                  <a:pt x="389" y="5299"/>
                  <a:pt x="327" y="4890"/>
                  <a:pt x="266" y="4460"/>
                </a:cubicBezTo>
                <a:cubicBezTo>
                  <a:pt x="225" y="4154"/>
                  <a:pt x="164" y="3826"/>
                  <a:pt x="123" y="3519"/>
                </a:cubicBezTo>
                <a:cubicBezTo>
                  <a:pt x="82" y="3192"/>
                  <a:pt x="20" y="2884"/>
                  <a:pt x="0" y="2577"/>
                </a:cubicBezTo>
                <a:cubicBezTo>
                  <a:pt x="0" y="2393"/>
                  <a:pt x="82" y="2292"/>
                  <a:pt x="287" y="2292"/>
                </a:cubicBezTo>
                <a:cubicBezTo>
                  <a:pt x="389" y="2292"/>
                  <a:pt x="491" y="2292"/>
                  <a:pt x="615" y="2292"/>
                </a:cubicBezTo>
                <a:close/>
                <a:moveTo>
                  <a:pt x="8287" y="9412"/>
                </a:moveTo>
                <a:lnTo>
                  <a:pt x="8287" y="9412"/>
                </a:lnTo>
                <a:cubicBezTo>
                  <a:pt x="8287" y="7039"/>
                  <a:pt x="8287" y="4685"/>
                  <a:pt x="8287" y="2312"/>
                </a:cubicBezTo>
                <a:cubicBezTo>
                  <a:pt x="8287" y="2271"/>
                  <a:pt x="8287" y="2250"/>
                  <a:pt x="8287" y="2209"/>
                </a:cubicBezTo>
                <a:cubicBezTo>
                  <a:pt x="8287" y="2128"/>
                  <a:pt x="8266" y="2108"/>
                  <a:pt x="8205" y="2148"/>
                </a:cubicBezTo>
                <a:cubicBezTo>
                  <a:pt x="8164" y="2168"/>
                  <a:pt x="8144" y="2189"/>
                  <a:pt x="8103" y="2209"/>
                </a:cubicBezTo>
                <a:cubicBezTo>
                  <a:pt x="7857" y="2353"/>
                  <a:pt x="7632" y="2517"/>
                  <a:pt x="7387" y="2639"/>
                </a:cubicBezTo>
                <a:cubicBezTo>
                  <a:pt x="6773" y="2925"/>
                  <a:pt x="6158" y="3172"/>
                  <a:pt x="5504" y="3355"/>
                </a:cubicBezTo>
                <a:cubicBezTo>
                  <a:pt x="4686" y="3580"/>
                  <a:pt x="3847" y="3723"/>
                  <a:pt x="2988" y="3785"/>
                </a:cubicBezTo>
                <a:cubicBezTo>
                  <a:pt x="2640" y="3806"/>
                  <a:pt x="2292" y="3806"/>
                  <a:pt x="1944" y="3806"/>
                </a:cubicBezTo>
                <a:cubicBezTo>
                  <a:pt x="1842" y="3826"/>
                  <a:pt x="1739" y="3826"/>
                  <a:pt x="1637" y="3867"/>
                </a:cubicBezTo>
                <a:cubicBezTo>
                  <a:pt x="1535" y="3908"/>
                  <a:pt x="1494" y="4030"/>
                  <a:pt x="1535" y="4214"/>
                </a:cubicBezTo>
                <a:cubicBezTo>
                  <a:pt x="1617" y="4665"/>
                  <a:pt x="1719" y="5114"/>
                  <a:pt x="1801" y="5545"/>
                </a:cubicBezTo>
                <a:cubicBezTo>
                  <a:pt x="1923" y="6260"/>
                  <a:pt x="2066" y="6976"/>
                  <a:pt x="2190" y="7694"/>
                </a:cubicBezTo>
                <a:cubicBezTo>
                  <a:pt x="2292" y="8225"/>
                  <a:pt x="2415" y="8777"/>
                  <a:pt x="2517" y="9330"/>
                </a:cubicBezTo>
                <a:cubicBezTo>
                  <a:pt x="2619" y="9923"/>
                  <a:pt x="2701" y="10537"/>
                  <a:pt x="2844" y="11151"/>
                </a:cubicBezTo>
                <a:cubicBezTo>
                  <a:pt x="3069" y="12093"/>
                  <a:pt x="3457" y="12972"/>
                  <a:pt x="4133" y="13688"/>
                </a:cubicBezTo>
                <a:cubicBezTo>
                  <a:pt x="4747" y="14323"/>
                  <a:pt x="5382" y="14936"/>
                  <a:pt x="6118" y="15427"/>
                </a:cubicBezTo>
                <a:cubicBezTo>
                  <a:pt x="6753" y="15878"/>
                  <a:pt x="7408" y="16286"/>
                  <a:pt x="8103" y="16634"/>
                </a:cubicBezTo>
                <a:cubicBezTo>
                  <a:pt x="8287" y="16716"/>
                  <a:pt x="8287" y="16716"/>
                  <a:pt x="8287" y="16512"/>
                </a:cubicBezTo>
                <a:cubicBezTo>
                  <a:pt x="8287" y="14139"/>
                  <a:pt x="8287" y="11786"/>
                  <a:pt x="8287" y="9412"/>
                </a:cubicBezTo>
                <a:close/>
              </a:path>
            </a:pathLst>
          </a:custGeom>
          <a:solidFill>
            <a:srgbClr val="007A7C"/>
          </a:solidFill>
          <a:ln>
            <a:noFill/>
          </a:ln>
          <a:effectLst/>
          <a:extLst>
            <a:ext uri="{91240B29-F687-4f45-9708-019B960494DF}">
              <a14:hiddenLine xmlns="" xmlns:a14="http://schemas.microsoft.com/office/drawing/2010/main"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Tree>
    <p:extLst>
      <p:ext uri="{BB962C8B-B14F-4D97-AF65-F5344CB8AC3E}">
        <p14:creationId xmlns:p14="http://schemas.microsoft.com/office/powerpoint/2010/main" val="3674972643"/>
      </p:ext>
    </p:extLst>
  </p:cSld>
  <p:clrMapOvr>
    <a:masterClrMapping/>
  </p:clrMapOvr>
  <p:transition spd="slow">
    <p:push/>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5FCC2D-FF36-379C-1F40-272002C17893}"/>
              </a:ext>
            </a:extLst>
          </p:cNvPr>
          <p:cNvSpPr>
            <a:spLocks noGrp="1"/>
          </p:cNvSpPr>
          <p:nvPr>
            <p:ph idx="1"/>
          </p:nvPr>
        </p:nvSpPr>
        <p:spPr>
          <a:xfrm>
            <a:off x="528828" y="1962615"/>
            <a:ext cx="10168128" cy="4209585"/>
          </a:xfrm>
        </p:spPr>
        <p:txBody>
          <a:bodyPr vert="horz" lIns="91440" tIns="45720" rIns="91440" bIns="45720" rtlCol="0" anchor="t">
            <a:normAutofit/>
          </a:bodyPr>
          <a:lstStyle/>
          <a:p>
            <a:pPr>
              <a:spcBef>
                <a:spcPts val="500"/>
              </a:spcBef>
              <a:spcAft>
                <a:spcPts val="0"/>
              </a:spcAft>
            </a:pPr>
            <a:r>
              <a:rPr lang="en-AU" sz="2400" dirty="0">
                <a:latin typeface="Calibri"/>
                <a:ea typeface="Calibri"/>
                <a:cs typeface="Calibri"/>
              </a:rPr>
              <a:t>Your role is not to investigate crime.</a:t>
            </a:r>
            <a:endParaRPr lang="en-US" sz="2400" dirty="0">
              <a:latin typeface="Calibri"/>
              <a:ea typeface="Calibri"/>
              <a:cs typeface="Calibri"/>
            </a:endParaRPr>
          </a:p>
          <a:p>
            <a:pPr>
              <a:spcBef>
                <a:spcPts val="500"/>
              </a:spcBef>
              <a:spcAft>
                <a:spcPts val="0"/>
              </a:spcAft>
            </a:pPr>
            <a:r>
              <a:rPr lang="en-AU" sz="2400" dirty="0">
                <a:latin typeface="Calibri"/>
                <a:ea typeface="Calibri"/>
                <a:cs typeface="Calibri"/>
              </a:rPr>
              <a:t>Your role is to:</a:t>
            </a:r>
            <a:endParaRPr lang="en-US" sz="2400" dirty="0">
              <a:latin typeface="Calibri"/>
              <a:ea typeface="Calibri"/>
              <a:cs typeface="Calibri"/>
            </a:endParaRPr>
          </a:p>
          <a:p>
            <a:pPr lvl="2">
              <a:spcAft>
                <a:spcPts val="0"/>
              </a:spcAft>
            </a:pPr>
            <a:r>
              <a:rPr lang="en-AU" sz="2400" dirty="0">
                <a:latin typeface="Calibri"/>
                <a:ea typeface="Calibri"/>
                <a:cs typeface="Calibri"/>
              </a:rPr>
              <a:t>follow the process</a:t>
            </a:r>
          </a:p>
          <a:p>
            <a:pPr lvl="2">
              <a:spcAft>
                <a:spcPts val="0"/>
              </a:spcAft>
            </a:pPr>
            <a:r>
              <a:rPr lang="en-AU" sz="2400" dirty="0">
                <a:latin typeface="Calibri"/>
                <a:ea typeface="Calibri"/>
                <a:cs typeface="Calibri"/>
              </a:rPr>
              <a:t>know your client</a:t>
            </a:r>
          </a:p>
          <a:p>
            <a:pPr lvl="2">
              <a:spcAft>
                <a:spcPts val="0"/>
              </a:spcAft>
            </a:pPr>
            <a:r>
              <a:rPr lang="en-AU" sz="2400" dirty="0">
                <a:latin typeface="Calibri"/>
                <a:ea typeface="Calibri"/>
                <a:cs typeface="Calibri"/>
              </a:rPr>
              <a:t>recognise when something doesn’t add up</a:t>
            </a:r>
          </a:p>
          <a:p>
            <a:pPr lvl="2">
              <a:spcAft>
                <a:spcPts val="0"/>
              </a:spcAft>
            </a:pPr>
            <a:r>
              <a:rPr lang="en-AU" sz="2400" dirty="0">
                <a:latin typeface="Calibri"/>
                <a:ea typeface="Calibri"/>
                <a:cs typeface="Calibri"/>
              </a:rPr>
              <a:t>escalate concerns appropriately.</a:t>
            </a:r>
          </a:p>
          <a:p>
            <a:pPr>
              <a:spcBef>
                <a:spcPts val="500"/>
              </a:spcBef>
              <a:spcAft>
                <a:spcPts val="0"/>
              </a:spcAft>
            </a:pPr>
            <a:r>
              <a:rPr lang="en-AU" sz="2400" dirty="0">
                <a:latin typeface="Calibri"/>
                <a:ea typeface="Calibri"/>
                <a:cs typeface="Calibri"/>
              </a:rPr>
              <a:t>Frontline real estate professionals matter: you’re part of a large system in the AML/CTF regime.</a:t>
            </a:r>
            <a:endParaRPr lang="en-AU" sz="2400" dirty="0"/>
          </a:p>
        </p:txBody>
      </p:sp>
      <p:sp>
        <p:nvSpPr>
          <p:cNvPr id="4" name="Slide Number Placeholder 3">
            <a:extLst>
              <a:ext uri="{FF2B5EF4-FFF2-40B4-BE49-F238E27FC236}">
                <a16:creationId xmlns:a16="http://schemas.microsoft.com/office/drawing/2014/main" id="{B1D05AD8-3D7F-3B9A-FEFB-F14D06A5CC7C}"/>
              </a:ext>
            </a:extLst>
          </p:cNvPr>
          <p:cNvSpPr>
            <a:spLocks noGrp="1"/>
          </p:cNvSpPr>
          <p:nvPr>
            <p:ph type="sldNum" sz="quarter" idx="12"/>
          </p:nvPr>
        </p:nvSpPr>
        <p:spPr/>
        <p:txBody>
          <a:bodyPr/>
          <a:lstStyle/>
          <a:p>
            <a:fld id="{B2DC25EE-239B-4C5F-AAD1-255A7D5F1EE2}" type="slidenum">
              <a:rPr lang="en-US" smtClean="0"/>
              <a:t>164</a:t>
            </a:fld>
            <a:endParaRPr lang="en-US" dirty="0"/>
          </a:p>
        </p:txBody>
      </p:sp>
      <p:sp>
        <p:nvSpPr>
          <p:cNvPr id="2" name="Title 1">
            <a:extLst>
              <a:ext uri="{FF2B5EF4-FFF2-40B4-BE49-F238E27FC236}">
                <a16:creationId xmlns:a16="http://schemas.microsoft.com/office/drawing/2014/main" id="{CE9B6E7A-A6B5-B91B-CA84-A4B07D9E2453}"/>
              </a:ext>
            </a:extLst>
          </p:cNvPr>
          <p:cNvSpPr>
            <a:spLocks noGrp="1"/>
          </p:cNvSpPr>
          <p:nvPr>
            <p:ph type="title"/>
          </p:nvPr>
        </p:nvSpPr>
        <p:spPr>
          <a:xfrm>
            <a:off x="528828" y="685800"/>
            <a:ext cx="10168128" cy="1179576"/>
          </a:xfrm>
        </p:spPr>
        <p:txBody>
          <a:bodyPr/>
          <a:lstStyle/>
          <a:p>
            <a:r>
              <a:rPr lang="en-AU" dirty="0"/>
              <a:t>Final thoughts</a:t>
            </a:r>
          </a:p>
        </p:txBody>
      </p:sp>
    </p:spTree>
    <p:extLst>
      <p:ext uri="{BB962C8B-B14F-4D97-AF65-F5344CB8AC3E}">
        <p14:creationId xmlns:p14="http://schemas.microsoft.com/office/powerpoint/2010/main" val="120669431"/>
      </p:ext>
    </p:extLst>
  </p:cSld>
  <p:clrMapOvr>
    <a:masterClrMapping/>
  </p:clrMapOvr>
  <p:transition spd="slow">
    <p:push dir="u"/>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47B34A-5C3F-90EA-A771-6580A6EEE41B}"/>
              </a:ext>
            </a:extLst>
          </p:cNvPr>
          <p:cNvSpPr>
            <a:spLocks noGrp="1"/>
          </p:cNvSpPr>
          <p:nvPr>
            <p:ph idx="1"/>
          </p:nvPr>
        </p:nvSpPr>
        <p:spPr>
          <a:xfrm>
            <a:off x="528828" y="1865376"/>
            <a:ext cx="7148151" cy="4209585"/>
          </a:xfrm>
        </p:spPr>
        <p:txBody>
          <a:bodyPr vert="horz" lIns="91440" tIns="45720" rIns="91440" bIns="45720" rtlCol="0" anchor="t">
            <a:normAutofit/>
          </a:bodyPr>
          <a:lstStyle/>
          <a:p>
            <a:pPr>
              <a:spcBef>
                <a:spcPts val="500"/>
              </a:spcBef>
              <a:spcAft>
                <a:spcPts val="0"/>
              </a:spcAft>
            </a:pPr>
            <a:r>
              <a:rPr lang="en-AU" sz="2400" dirty="0">
                <a:latin typeface="Calibri"/>
                <a:ea typeface="Calibri"/>
                <a:cs typeface="Calibri"/>
              </a:rPr>
              <a:t>AML/CTF is now part of normal real estate practice. These conversations and checks will become routine.</a:t>
            </a:r>
            <a:endParaRPr lang="en-US" dirty="0"/>
          </a:p>
          <a:p>
            <a:pPr>
              <a:spcBef>
                <a:spcPts val="500"/>
              </a:spcBef>
              <a:spcAft>
                <a:spcPts val="0"/>
              </a:spcAft>
            </a:pPr>
            <a:r>
              <a:rPr lang="en-AU" sz="2400" dirty="0">
                <a:latin typeface="Calibri"/>
                <a:ea typeface="Calibri"/>
                <a:cs typeface="Calibri"/>
              </a:rPr>
              <a:t>Escalation is part of the process. Escalating a concern doesn’t mean someone has done something wrong.</a:t>
            </a:r>
          </a:p>
          <a:p>
            <a:pPr>
              <a:spcBef>
                <a:spcPts val="500"/>
              </a:spcBef>
              <a:spcAft>
                <a:spcPts val="0"/>
              </a:spcAft>
            </a:pPr>
            <a:r>
              <a:rPr lang="en-AU" sz="2400" dirty="0">
                <a:latin typeface="Calibri"/>
                <a:ea typeface="Calibri"/>
                <a:cs typeface="Calibri"/>
              </a:rPr>
              <a:t>Good AML/CTF conversations:</a:t>
            </a:r>
          </a:p>
          <a:p>
            <a:pPr lvl="1">
              <a:spcAft>
                <a:spcPts val="0"/>
              </a:spcAft>
            </a:pPr>
            <a:r>
              <a:rPr lang="en-AU" dirty="0"/>
              <a:t>feel calm and professional</a:t>
            </a:r>
          </a:p>
          <a:p>
            <a:pPr lvl="1">
              <a:spcAft>
                <a:spcPts val="0"/>
              </a:spcAft>
            </a:pPr>
            <a:r>
              <a:rPr lang="en-AU" dirty="0"/>
              <a:t>explain process clearly</a:t>
            </a:r>
          </a:p>
          <a:p>
            <a:pPr lvl="1">
              <a:spcAft>
                <a:spcPts val="0"/>
              </a:spcAft>
            </a:pPr>
            <a:r>
              <a:rPr lang="en-AU" dirty="0"/>
              <a:t>use neutral language</a:t>
            </a:r>
          </a:p>
          <a:p>
            <a:pPr lvl="1">
              <a:spcAft>
                <a:spcPts val="0"/>
              </a:spcAft>
            </a:pPr>
            <a:r>
              <a:rPr lang="en-AU" dirty="0"/>
              <a:t>focus on compliance, not suspicion.</a:t>
            </a:r>
          </a:p>
        </p:txBody>
      </p:sp>
      <p:sp>
        <p:nvSpPr>
          <p:cNvPr id="4" name="Slide Number Placeholder 3">
            <a:extLst>
              <a:ext uri="{FF2B5EF4-FFF2-40B4-BE49-F238E27FC236}">
                <a16:creationId xmlns:a16="http://schemas.microsoft.com/office/drawing/2014/main" id="{4A56119A-AE9C-96C0-7354-F0B9EB6180F4}"/>
              </a:ext>
            </a:extLst>
          </p:cNvPr>
          <p:cNvSpPr>
            <a:spLocks noGrp="1"/>
          </p:cNvSpPr>
          <p:nvPr>
            <p:ph type="sldNum" sz="quarter" idx="12"/>
          </p:nvPr>
        </p:nvSpPr>
        <p:spPr/>
        <p:txBody>
          <a:bodyPr/>
          <a:lstStyle/>
          <a:p>
            <a:fld id="{B2DC25EE-239B-4C5F-AAD1-255A7D5F1EE2}" type="slidenum">
              <a:rPr lang="en-US" smtClean="0"/>
              <a:t>165</a:t>
            </a:fld>
            <a:endParaRPr lang="en-US" dirty="0"/>
          </a:p>
        </p:txBody>
      </p:sp>
      <p:grpSp>
        <p:nvGrpSpPr>
          <p:cNvPr id="7" name="Group 6">
            <a:extLst>
              <a:ext uri="{FF2B5EF4-FFF2-40B4-BE49-F238E27FC236}">
                <a16:creationId xmlns:a16="http://schemas.microsoft.com/office/drawing/2014/main" id="{B9948851-3119-31AB-0729-A62BEFE21B40}"/>
              </a:ext>
            </a:extLst>
          </p:cNvPr>
          <p:cNvGrpSpPr>
            <a:grpSpLocks noChangeAspect="1"/>
          </p:cNvGrpSpPr>
          <p:nvPr/>
        </p:nvGrpSpPr>
        <p:grpSpPr>
          <a:xfrm>
            <a:off x="8471653" y="2042349"/>
            <a:ext cx="3093809" cy="3087436"/>
            <a:chOff x="1543050" y="465138"/>
            <a:chExt cx="6937375" cy="6923087"/>
          </a:xfrm>
          <a:solidFill>
            <a:schemeClr val="bg1"/>
          </a:solidFill>
        </p:grpSpPr>
        <p:sp>
          <p:nvSpPr>
            <p:cNvPr id="8" name="Freeform 1">
              <a:extLst>
                <a:ext uri="{FF2B5EF4-FFF2-40B4-BE49-F238E27FC236}">
                  <a16:creationId xmlns:a16="http://schemas.microsoft.com/office/drawing/2014/main" id="{26AD7B42-BE42-0490-69B0-745F0A4C58E6}"/>
                </a:ext>
              </a:extLst>
            </p:cNvPr>
            <p:cNvSpPr>
              <a:spLocks noChangeArrowheads="1"/>
            </p:cNvSpPr>
            <p:nvPr/>
          </p:nvSpPr>
          <p:spPr bwMode="auto">
            <a:xfrm>
              <a:off x="1543050" y="465138"/>
              <a:ext cx="6937375" cy="6923087"/>
            </a:xfrm>
            <a:custGeom>
              <a:avLst/>
              <a:gdLst>
                <a:gd name="T0" fmla="*/ 4288 w 19272"/>
                <a:gd name="T1" fmla="*/ 1997 h 19231"/>
                <a:gd name="T2" fmla="*/ 4288 w 19272"/>
                <a:gd name="T3" fmla="*/ 1997 h 19231"/>
                <a:gd name="T4" fmla="*/ 5191 w 19272"/>
                <a:gd name="T5" fmla="*/ 2018 h 19231"/>
                <a:gd name="T6" fmla="*/ 6032 w 19272"/>
                <a:gd name="T7" fmla="*/ 1556 h 19231"/>
                <a:gd name="T8" fmla="*/ 6662 w 19272"/>
                <a:gd name="T9" fmla="*/ 589 h 19231"/>
                <a:gd name="T10" fmla="*/ 8260 w 19272"/>
                <a:gd name="T11" fmla="*/ 295 h 19231"/>
                <a:gd name="T12" fmla="*/ 9248 w 19272"/>
                <a:gd name="T13" fmla="*/ 863 h 19231"/>
                <a:gd name="T14" fmla="*/ 10046 w 19272"/>
                <a:gd name="T15" fmla="*/ 820 h 19231"/>
                <a:gd name="T16" fmla="*/ 11201 w 19272"/>
                <a:gd name="T17" fmla="*/ 190 h 19231"/>
                <a:gd name="T18" fmla="*/ 12525 w 19272"/>
                <a:gd name="T19" fmla="*/ 547 h 19231"/>
                <a:gd name="T20" fmla="*/ 13219 w 19272"/>
                <a:gd name="T21" fmla="*/ 1619 h 19231"/>
                <a:gd name="T22" fmla="*/ 14143 w 19272"/>
                <a:gd name="T23" fmla="*/ 2018 h 19231"/>
                <a:gd name="T24" fmla="*/ 15447 w 19272"/>
                <a:gd name="T25" fmla="*/ 2040 h 19231"/>
                <a:gd name="T26" fmla="*/ 16329 w 19272"/>
                <a:gd name="T27" fmla="*/ 3048 h 19231"/>
                <a:gd name="T28" fmla="*/ 16456 w 19272"/>
                <a:gd name="T29" fmla="*/ 4246 h 19231"/>
                <a:gd name="T30" fmla="*/ 16918 w 19272"/>
                <a:gd name="T31" fmla="*/ 4898 h 19231"/>
                <a:gd name="T32" fmla="*/ 17947 w 19272"/>
                <a:gd name="T33" fmla="*/ 5423 h 19231"/>
                <a:gd name="T34" fmla="*/ 18620 w 19272"/>
                <a:gd name="T35" fmla="*/ 6432 h 19231"/>
                <a:gd name="T36" fmla="*/ 18536 w 19272"/>
                <a:gd name="T37" fmla="*/ 6957 h 19231"/>
                <a:gd name="T38" fmla="*/ 18116 w 19272"/>
                <a:gd name="T39" fmla="*/ 8008 h 19231"/>
                <a:gd name="T40" fmla="*/ 18242 w 19272"/>
                <a:gd name="T41" fmla="*/ 8891 h 19231"/>
                <a:gd name="T42" fmla="*/ 18872 w 19272"/>
                <a:gd name="T43" fmla="*/ 9773 h 19231"/>
                <a:gd name="T44" fmla="*/ 18599 w 19272"/>
                <a:gd name="T45" fmla="*/ 11496 h 19231"/>
                <a:gd name="T46" fmla="*/ 17717 w 19272"/>
                <a:gd name="T47" fmla="*/ 12273 h 19231"/>
                <a:gd name="T48" fmla="*/ 17506 w 19272"/>
                <a:gd name="T49" fmla="*/ 12925 h 19231"/>
                <a:gd name="T50" fmla="*/ 17674 w 19272"/>
                <a:gd name="T51" fmla="*/ 14249 h 19231"/>
                <a:gd name="T52" fmla="*/ 16749 w 19272"/>
                <a:gd name="T53" fmla="*/ 15447 h 19231"/>
                <a:gd name="T54" fmla="*/ 15720 w 19272"/>
                <a:gd name="T55" fmla="*/ 15678 h 19231"/>
                <a:gd name="T56" fmla="*/ 14984 w 19272"/>
                <a:gd name="T57" fmla="*/ 16288 h 19231"/>
                <a:gd name="T58" fmla="*/ 14606 w 19272"/>
                <a:gd name="T59" fmla="*/ 17360 h 19231"/>
                <a:gd name="T60" fmla="*/ 13114 w 19272"/>
                <a:gd name="T61" fmla="*/ 18096 h 19231"/>
                <a:gd name="T62" fmla="*/ 12042 w 19272"/>
                <a:gd name="T63" fmla="*/ 17780 h 19231"/>
                <a:gd name="T64" fmla="*/ 11201 w 19272"/>
                <a:gd name="T65" fmla="*/ 18053 h 19231"/>
                <a:gd name="T66" fmla="*/ 10339 w 19272"/>
                <a:gd name="T67" fmla="*/ 18852 h 19231"/>
                <a:gd name="T68" fmla="*/ 8764 w 19272"/>
                <a:gd name="T69" fmla="*/ 18768 h 19231"/>
                <a:gd name="T70" fmla="*/ 7902 w 19272"/>
                <a:gd name="T71" fmla="*/ 17969 h 19231"/>
                <a:gd name="T72" fmla="*/ 7146 w 19272"/>
                <a:gd name="T73" fmla="*/ 17801 h 19231"/>
                <a:gd name="T74" fmla="*/ 6053 w 19272"/>
                <a:gd name="T75" fmla="*/ 18096 h 19231"/>
                <a:gd name="T76" fmla="*/ 4603 w 19272"/>
                <a:gd name="T77" fmla="*/ 17339 h 19231"/>
                <a:gd name="T78" fmla="*/ 4267 w 19272"/>
                <a:gd name="T79" fmla="*/ 16414 h 19231"/>
                <a:gd name="T80" fmla="*/ 3384 w 19272"/>
                <a:gd name="T81" fmla="*/ 15636 h 19231"/>
                <a:gd name="T82" fmla="*/ 2354 w 19272"/>
                <a:gd name="T83" fmla="*/ 15405 h 19231"/>
                <a:gd name="T84" fmla="*/ 1534 w 19272"/>
                <a:gd name="T85" fmla="*/ 14270 h 19231"/>
                <a:gd name="T86" fmla="*/ 1681 w 19272"/>
                <a:gd name="T87" fmla="*/ 13177 h 19231"/>
                <a:gd name="T88" fmla="*/ 1219 w 19272"/>
                <a:gd name="T89" fmla="*/ 12000 h 19231"/>
                <a:gd name="T90" fmla="*/ 420 w 19272"/>
                <a:gd name="T91" fmla="*/ 11307 h 19231"/>
                <a:gd name="T92" fmla="*/ 336 w 19272"/>
                <a:gd name="T93" fmla="*/ 9794 h 19231"/>
                <a:gd name="T94" fmla="*/ 988 w 19272"/>
                <a:gd name="T95" fmla="*/ 8912 h 19231"/>
                <a:gd name="T96" fmla="*/ 1093 w 19272"/>
                <a:gd name="T97" fmla="*/ 7987 h 19231"/>
                <a:gd name="T98" fmla="*/ 715 w 19272"/>
                <a:gd name="T99" fmla="*/ 7062 h 19231"/>
                <a:gd name="T100" fmla="*/ 1388 w 19272"/>
                <a:gd name="T101" fmla="*/ 5360 h 19231"/>
                <a:gd name="T102" fmla="*/ 2291 w 19272"/>
                <a:gd name="T103" fmla="*/ 4919 h 19231"/>
                <a:gd name="T104" fmla="*/ 2774 w 19272"/>
                <a:gd name="T105" fmla="*/ 4141 h 19231"/>
                <a:gd name="T106" fmla="*/ 2901 w 19272"/>
                <a:gd name="T107" fmla="*/ 2964 h 19231"/>
                <a:gd name="T108" fmla="*/ 4056 w 19272"/>
                <a:gd name="T109" fmla="*/ 1997 h 19231"/>
                <a:gd name="T110" fmla="*/ 4288 w 19272"/>
                <a:gd name="T111" fmla="*/ 1997 h 19231"/>
                <a:gd name="T112" fmla="*/ 9605 w 19272"/>
                <a:gd name="T113" fmla="*/ 3426 h 19231"/>
                <a:gd name="T114" fmla="*/ 9605 w 19272"/>
                <a:gd name="T115" fmla="*/ 3426 h 19231"/>
                <a:gd name="T116" fmla="*/ 3426 w 19272"/>
                <a:gd name="T117" fmla="*/ 9563 h 19231"/>
                <a:gd name="T118" fmla="*/ 9646 w 19272"/>
                <a:gd name="T119" fmla="*/ 15804 h 19231"/>
                <a:gd name="T120" fmla="*/ 15804 w 19272"/>
                <a:gd name="T121" fmla="*/ 9751 h 19231"/>
                <a:gd name="T122" fmla="*/ 9605 w 19272"/>
                <a:gd name="T123" fmla="*/ 3426 h 19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72" h="19231">
                  <a:moveTo>
                    <a:pt x="4288" y="1997"/>
                  </a:moveTo>
                  <a:lnTo>
                    <a:pt x="4288" y="1997"/>
                  </a:lnTo>
                  <a:cubicBezTo>
                    <a:pt x="4561" y="1976"/>
                    <a:pt x="4876" y="2040"/>
                    <a:pt x="5191" y="2018"/>
                  </a:cubicBezTo>
                  <a:cubicBezTo>
                    <a:pt x="5549" y="2018"/>
                    <a:pt x="5843" y="1892"/>
                    <a:pt x="6032" y="1556"/>
                  </a:cubicBezTo>
                  <a:cubicBezTo>
                    <a:pt x="6221" y="1220"/>
                    <a:pt x="6432" y="904"/>
                    <a:pt x="6662" y="589"/>
                  </a:cubicBezTo>
                  <a:cubicBezTo>
                    <a:pt x="7083" y="21"/>
                    <a:pt x="7734" y="0"/>
                    <a:pt x="8260" y="295"/>
                  </a:cubicBezTo>
                  <a:cubicBezTo>
                    <a:pt x="8596" y="484"/>
                    <a:pt x="8911" y="673"/>
                    <a:pt x="9248" y="863"/>
                  </a:cubicBezTo>
                  <a:cubicBezTo>
                    <a:pt x="9521" y="1009"/>
                    <a:pt x="9772" y="968"/>
                    <a:pt x="10046" y="820"/>
                  </a:cubicBezTo>
                  <a:cubicBezTo>
                    <a:pt x="10423" y="610"/>
                    <a:pt x="10802" y="358"/>
                    <a:pt x="11201" y="190"/>
                  </a:cubicBezTo>
                  <a:cubicBezTo>
                    <a:pt x="11643" y="21"/>
                    <a:pt x="12189" y="127"/>
                    <a:pt x="12525" y="547"/>
                  </a:cubicBezTo>
                  <a:cubicBezTo>
                    <a:pt x="12777" y="883"/>
                    <a:pt x="12988" y="1261"/>
                    <a:pt x="13219" y="1619"/>
                  </a:cubicBezTo>
                  <a:cubicBezTo>
                    <a:pt x="13450" y="1955"/>
                    <a:pt x="13765" y="2040"/>
                    <a:pt x="14143" y="2018"/>
                  </a:cubicBezTo>
                  <a:cubicBezTo>
                    <a:pt x="14585" y="1976"/>
                    <a:pt x="15026" y="1955"/>
                    <a:pt x="15447" y="2040"/>
                  </a:cubicBezTo>
                  <a:cubicBezTo>
                    <a:pt x="15930" y="2124"/>
                    <a:pt x="16287" y="2565"/>
                    <a:pt x="16329" y="3048"/>
                  </a:cubicBezTo>
                  <a:cubicBezTo>
                    <a:pt x="16371" y="3447"/>
                    <a:pt x="16413" y="3847"/>
                    <a:pt x="16456" y="4246"/>
                  </a:cubicBezTo>
                  <a:cubicBezTo>
                    <a:pt x="16476" y="4562"/>
                    <a:pt x="16645" y="4771"/>
                    <a:pt x="16918" y="4898"/>
                  </a:cubicBezTo>
                  <a:cubicBezTo>
                    <a:pt x="17254" y="5087"/>
                    <a:pt x="17590" y="5255"/>
                    <a:pt x="17947" y="5423"/>
                  </a:cubicBezTo>
                  <a:cubicBezTo>
                    <a:pt x="18368" y="5633"/>
                    <a:pt x="18578" y="5969"/>
                    <a:pt x="18620" y="6432"/>
                  </a:cubicBezTo>
                  <a:cubicBezTo>
                    <a:pt x="18641" y="6621"/>
                    <a:pt x="18599" y="6789"/>
                    <a:pt x="18536" y="6957"/>
                  </a:cubicBezTo>
                  <a:cubicBezTo>
                    <a:pt x="18389" y="7314"/>
                    <a:pt x="18263" y="7651"/>
                    <a:pt x="18116" y="8008"/>
                  </a:cubicBezTo>
                  <a:cubicBezTo>
                    <a:pt x="17969" y="8323"/>
                    <a:pt x="18010" y="8618"/>
                    <a:pt x="18242" y="8891"/>
                  </a:cubicBezTo>
                  <a:cubicBezTo>
                    <a:pt x="18452" y="9185"/>
                    <a:pt x="18662" y="9479"/>
                    <a:pt x="18872" y="9773"/>
                  </a:cubicBezTo>
                  <a:cubicBezTo>
                    <a:pt x="19271" y="10382"/>
                    <a:pt x="19167" y="11012"/>
                    <a:pt x="18599" y="11496"/>
                  </a:cubicBezTo>
                  <a:cubicBezTo>
                    <a:pt x="18305" y="11748"/>
                    <a:pt x="17990" y="11979"/>
                    <a:pt x="17717" y="12273"/>
                  </a:cubicBezTo>
                  <a:cubicBezTo>
                    <a:pt x="17528" y="12441"/>
                    <a:pt x="17485" y="12673"/>
                    <a:pt x="17506" y="12925"/>
                  </a:cubicBezTo>
                  <a:cubicBezTo>
                    <a:pt x="17548" y="13366"/>
                    <a:pt x="17674" y="13808"/>
                    <a:pt x="17674" y="14249"/>
                  </a:cubicBezTo>
                  <a:cubicBezTo>
                    <a:pt x="17696" y="14859"/>
                    <a:pt x="17338" y="15300"/>
                    <a:pt x="16749" y="15447"/>
                  </a:cubicBezTo>
                  <a:cubicBezTo>
                    <a:pt x="16413" y="15531"/>
                    <a:pt x="16056" y="15594"/>
                    <a:pt x="15720" y="15678"/>
                  </a:cubicBezTo>
                  <a:cubicBezTo>
                    <a:pt x="15342" y="15742"/>
                    <a:pt x="15110" y="15931"/>
                    <a:pt x="14984" y="16288"/>
                  </a:cubicBezTo>
                  <a:cubicBezTo>
                    <a:pt x="14858" y="16645"/>
                    <a:pt x="14753" y="17003"/>
                    <a:pt x="14606" y="17360"/>
                  </a:cubicBezTo>
                  <a:cubicBezTo>
                    <a:pt x="14375" y="17990"/>
                    <a:pt x="13765" y="18284"/>
                    <a:pt x="13114" y="18096"/>
                  </a:cubicBezTo>
                  <a:cubicBezTo>
                    <a:pt x="12757" y="17969"/>
                    <a:pt x="12399" y="17885"/>
                    <a:pt x="12042" y="17780"/>
                  </a:cubicBezTo>
                  <a:cubicBezTo>
                    <a:pt x="11705" y="17696"/>
                    <a:pt x="11432" y="17822"/>
                    <a:pt x="11201" y="18053"/>
                  </a:cubicBezTo>
                  <a:cubicBezTo>
                    <a:pt x="10928" y="18326"/>
                    <a:pt x="10655" y="18600"/>
                    <a:pt x="10339" y="18852"/>
                  </a:cubicBezTo>
                  <a:cubicBezTo>
                    <a:pt x="9856" y="19230"/>
                    <a:pt x="9206" y="19188"/>
                    <a:pt x="8764" y="18768"/>
                  </a:cubicBezTo>
                  <a:cubicBezTo>
                    <a:pt x="8491" y="18494"/>
                    <a:pt x="8197" y="18221"/>
                    <a:pt x="7902" y="17969"/>
                  </a:cubicBezTo>
                  <a:cubicBezTo>
                    <a:pt x="7693" y="17759"/>
                    <a:pt x="7419" y="17717"/>
                    <a:pt x="7146" y="17801"/>
                  </a:cubicBezTo>
                  <a:cubicBezTo>
                    <a:pt x="6789" y="17906"/>
                    <a:pt x="6410" y="18011"/>
                    <a:pt x="6053" y="18096"/>
                  </a:cubicBezTo>
                  <a:cubicBezTo>
                    <a:pt x="5380" y="18264"/>
                    <a:pt x="4834" y="17969"/>
                    <a:pt x="4603" y="17339"/>
                  </a:cubicBezTo>
                  <a:cubicBezTo>
                    <a:pt x="4477" y="17023"/>
                    <a:pt x="4351" y="16729"/>
                    <a:pt x="4267" y="16414"/>
                  </a:cubicBezTo>
                  <a:cubicBezTo>
                    <a:pt x="4140" y="15931"/>
                    <a:pt x="3846" y="15720"/>
                    <a:pt x="3384" y="15636"/>
                  </a:cubicBezTo>
                  <a:cubicBezTo>
                    <a:pt x="3027" y="15573"/>
                    <a:pt x="2690" y="15510"/>
                    <a:pt x="2354" y="15405"/>
                  </a:cubicBezTo>
                  <a:cubicBezTo>
                    <a:pt x="1829" y="15237"/>
                    <a:pt x="1534" y="14817"/>
                    <a:pt x="1534" y="14270"/>
                  </a:cubicBezTo>
                  <a:cubicBezTo>
                    <a:pt x="1534" y="13913"/>
                    <a:pt x="1618" y="13534"/>
                    <a:pt x="1681" y="13177"/>
                  </a:cubicBezTo>
                  <a:cubicBezTo>
                    <a:pt x="1786" y="12673"/>
                    <a:pt x="1640" y="12295"/>
                    <a:pt x="1219" y="12000"/>
                  </a:cubicBezTo>
                  <a:cubicBezTo>
                    <a:pt x="925" y="11790"/>
                    <a:pt x="652" y="11559"/>
                    <a:pt x="420" y="11307"/>
                  </a:cubicBezTo>
                  <a:cubicBezTo>
                    <a:pt x="21" y="10887"/>
                    <a:pt x="0" y="10298"/>
                    <a:pt x="336" y="9794"/>
                  </a:cubicBezTo>
                  <a:cubicBezTo>
                    <a:pt x="547" y="9500"/>
                    <a:pt x="757" y="9206"/>
                    <a:pt x="988" y="8912"/>
                  </a:cubicBezTo>
                  <a:cubicBezTo>
                    <a:pt x="1219" y="8618"/>
                    <a:pt x="1261" y="8323"/>
                    <a:pt x="1093" y="7987"/>
                  </a:cubicBezTo>
                  <a:cubicBezTo>
                    <a:pt x="967" y="7672"/>
                    <a:pt x="862" y="7378"/>
                    <a:pt x="715" y="7062"/>
                  </a:cubicBezTo>
                  <a:cubicBezTo>
                    <a:pt x="400" y="6348"/>
                    <a:pt x="693" y="5675"/>
                    <a:pt x="1388" y="5360"/>
                  </a:cubicBezTo>
                  <a:cubicBezTo>
                    <a:pt x="1681" y="5213"/>
                    <a:pt x="1976" y="5066"/>
                    <a:pt x="2291" y="4919"/>
                  </a:cubicBezTo>
                  <a:cubicBezTo>
                    <a:pt x="2606" y="4751"/>
                    <a:pt x="2753" y="4498"/>
                    <a:pt x="2774" y="4141"/>
                  </a:cubicBezTo>
                  <a:cubicBezTo>
                    <a:pt x="2795" y="3742"/>
                    <a:pt x="2838" y="3342"/>
                    <a:pt x="2901" y="2964"/>
                  </a:cubicBezTo>
                  <a:cubicBezTo>
                    <a:pt x="2963" y="2438"/>
                    <a:pt x="3510" y="1955"/>
                    <a:pt x="4056" y="1997"/>
                  </a:cubicBezTo>
                  <a:cubicBezTo>
                    <a:pt x="4119" y="1997"/>
                    <a:pt x="4183" y="1997"/>
                    <a:pt x="4288" y="1997"/>
                  </a:cubicBezTo>
                  <a:close/>
                  <a:moveTo>
                    <a:pt x="9605" y="3426"/>
                  </a:moveTo>
                  <a:lnTo>
                    <a:pt x="9605" y="3426"/>
                  </a:lnTo>
                  <a:cubicBezTo>
                    <a:pt x="6221" y="3405"/>
                    <a:pt x="3447" y="6201"/>
                    <a:pt x="3426" y="9563"/>
                  </a:cubicBezTo>
                  <a:cubicBezTo>
                    <a:pt x="3405" y="13051"/>
                    <a:pt x="6200" y="15804"/>
                    <a:pt x="9646" y="15804"/>
                  </a:cubicBezTo>
                  <a:cubicBezTo>
                    <a:pt x="13050" y="15804"/>
                    <a:pt x="15741" y="13009"/>
                    <a:pt x="15804" y="9751"/>
                  </a:cubicBezTo>
                  <a:cubicBezTo>
                    <a:pt x="15867" y="6201"/>
                    <a:pt x="12988" y="3405"/>
                    <a:pt x="9605" y="342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9" name="Freeform 2">
              <a:extLst>
                <a:ext uri="{FF2B5EF4-FFF2-40B4-BE49-F238E27FC236}">
                  <a16:creationId xmlns:a16="http://schemas.microsoft.com/office/drawing/2014/main" id="{B7AE16ED-9587-188F-3C02-73C2DFE2E538}"/>
                </a:ext>
              </a:extLst>
            </p:cNvPr>
            <p:cNvSpPr>
              <a:spLocks noChangeArrowheads="1"/>
            </p:cNvSpPr>
            <p:nvPr/>
          </p:nvSpPr>
          <p:spPr bwMode="auto">
            <a:xfrm>
              <a:off x="3049588" y="1963738"/>
              <a:ext cx="3919537" cy="3927475"/>
            </a:xfrm>
            <a:custGeom>
              <a:avLst/>
              <a:gdLst>
                <a:gd name="T0" fmla="*/ 0 w 10886"/>
                <a:gd name="T1" fmla="*/ 5422 h 10908"/>
                <a:gd name="T2" fmla="*/ 0 w 10886"/>
                <a:gd name="T3" fmla="*/ 5422 h 10908"/>
                <a:gd name="T4" fmla="*/ 5463 w 10886"/>
                <a:gd name="T5" fmla="*/ 21 h 10908"/>
                <a:gd name="T6" fmla="*/ 10864 w 10886"/>
                <a:gd name="T7" fmla="*/ 5484 h 10908"/>
                <a:gd name="T8" fmla="*/ 9120 w 10886"/>
                <a:gd name="T9" fmla="*/ 9415 h 10908"/>
                <a:gd name="T10" fmla="*/ 5380 w 10886"/>
                <a:gd name="T11" fmla="*/ 10886 h 10908"/>
                <a:gd name="T12" fmla="*/ 0 w 10886"/>
                <a:gd name="T13" fmla="*/ 5422 h 10908"/>
                <a:gd name="T14" fmla="*/ 1933 w 10886"/>
                <a:gd name="T15" fmla="*/ 5276 h 10908"/>
                <a:gd name="T16" fmla="*/ 1933 w 10886"/>
                <a:gd name="T17" fmla="*/ 5276 h 10908"/>
                <a:gd name="T18" fmla="*/ 2017 w 10886"/>
                <a:gd name="T19" fmla="*/ 5548 h 10908"/>
                <a:gd name="T20" fmla="*/ 2543 w 10886"/>
                <a:gd name="T21" fmla="*/ 6262 h 10908"/>
                <a:gd name="T22" fmla="*/ 3888 w 10886"/>
                <a:gd name="T23" fmla="*/ 7986 h 10908"/>
                <a:gd name="T24" fmla="*/ 4434 w 10886"/>
                <a:gd name="T25" fmla="*/ 8637 h 10908"/>
                <a:gd name="T26" fmla="*/ 4896 w 10886"/>
                <a:gd name="T27" fmla="*/ 8637 h 10908"/>
                <a:gd name="T28" fmla="*/ 5065 w 10886"/>
                <a:gd name="T29" fmla="*/ 8406 h 10908"/>
                <a:gd name="T30" fmla="*/ 7018 w 10886"/>
                <a:gd name="T31" fmla="*/ 5716 h 10908"/>
                <a:gd name="T32" fmla="*/ 8090 w 10886"/>
                <a:gd name="T33" fmla="*/ 4203 h 10908"/>
                <a:gd name="T34" fmla="*/ 8805 w 10886"/>
                <a:gd name="T35" fmla="*/ 3174 h 10908"/>
                <a:gd name="T36" fmla="*/ 8805 w 10886"/>
                <a:gd name="T37" fmla="*/ 2732 h 10908"/>
                <a:gd name="T38" fmla="*/ 8237 w 10886"/>
                <a:gd name="T39" fmla="*/ 2291 h 10908"/>
                <a:gd name="T40" fmla="*/ 7922 w 10886"/>
                <a:gd name="T41" fmla="*/ 2333 h 10908"/>
                <a:gd name="T42" fmla="*/ 7522 w 10886"/>
                <a:gd name="T43" fmla="*/ 2753 h 10908"/>
                <a:gd name="T44" fmla="*/ 6850 w 10886"/>
                <a:gd name="T45" fmla="*/ 3510 h 10908"/>
                <a:gd name="T46" fmla="*/ 5988 w 10886"/>
                <a:gd name="T47" fmla="*/ 4518 h 10908"/>
                <a:gd name="T48" fmla="*/ 5338 w 10886"/>
                <a:gd name="T49" fmla="*/ 5276 h 10908"/>
                <a:gd name="T50" fmla="*/ 4687 w 10886"/>
                <a:gd name="T51" fmla="*/ 6010 h 10908"/>
                <a:gd name="T52" fmla="*/ 4539 w 10886"/>
                <a:gd name="T53" fmla="*/ 6010 h 10908"/>
                <a:gd name="T54" fmla="*/ 3068 w 10886"/>
                <a:gd name="T55" fmla="*/ 4729 h 10908"/>
                <a:gd name="T56" fmla="*/ 2458 w 10886"/>
                <a:gd name="T57" fmla="*/ 4603 h 10908"/>
                <a:gd name="T58" fmla="*/ 1975 w 10886"/>
                <a:gd name="T59" fmla="*/ 5086 h 10908"/>
                <a:gd name="T60" fmla="*/ 1933 w 10886"/>
                <a:gd name="T61" fmla="*/ 5276 h 10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86" h="10908">
                  <a:moveTo>
                    <a:pt x="0" y="5422"/>
                  </a:moveTo>
                  <a:lnTo>
                    <a:pt x="0" y="5422"/>
                  </a:lnTo>
                  <a:cubicBezTo>
                    <a:pt x="20" y="2438"/>
                    <a:pt x="2438" y="0"/>
                    <a:pt x="5463" y="21"/>
                  </a:cubicBezTo>
                  <a:cubicBezTo>
                    <a:pt x="8405" y="42"/>
                    <a:pt x="10885" y="2438"/>
                    <a:pt x="10864" y="5484"/>
                  </a:cubicBezTo>
                  <a:cubicBezTo>
                    <a:pt x="10843" y="7018"/>
                    <a:pt x="10255" y="8364"/>
                    <a:pt x="9120" y="9415"/>
                  </a:cubicBezTo>
                  <a:cubicBezTo>
                    <a:pt x="8069" y="10403"/>
                    <a:pt x="6808" y="10907"/>
                    <a:pt x="5380" y="10886"/>
                  </a:cubicBezTo>
                  <a:cubicBezTo>
                    <a:pt x="2374" y="10844"/>
                    <a:pt x="20" y="8448"/>
                    <a:pt x="0" y="5422"/>
                  </a:cubicBezTo>
                  <a:close/>
                  <a:moveTo>
                    <a:pt x="1933" y="5276"/>
                  </a:moveTo>
                  <a:lnTo>
                    <a:pt x="1933" y="5276"/>
                  </a:lnTo>
                  <a:cubicBezTo>
                    <a:pt x="1933" y="5380"/>
                    <a:pt x="1954" y="5464"/>
                    <a:pt x="2017" y="5548"/>
                  </a:cubicBezTo>
                  <a:cubicBezTo>
                    <a:pt x="2165" y="5800"/>
                    <a:pt x="2354" y="6031"/>
                    <a:pt x="2543" y="6262"/>
                  </a:cubicBezTo>
                  <a:cubicBezTo>
                    <a:pt x="2984" y="6850"/>
                    <a:pt x="3446" y="7418"/>
                    <a:pt x="3888" y="7986"/>
                  </a:cubicBezTo>
                  <a:cubicBezTo>
                    <a:pt x="4077" y="8217"/>
                    <a:pt x="4224" y="8448"/>
                    <a:pt x="4434" y="8637"/>
                  </a:cubicBezTo>
                  <a:cubicBezTo>
                    <a:pt x="4581" y="8784"/>
                    <a:pt x="4728" y="8784"/>
                    <a:pt x="4896" y="8637"/>
                  </a:cubicBezTo>
                  <a:cubicBezTo>
                    <a:pt x="4960" y="8574"/>
                    <a:pt x="5001" y="8490"/>
                    <a:pt x="5065" y="8406"/>
                  </a:cubicBezTo>
                  <a:cubicBezTo>
                    <a:pt x="5715" y="7502"/>
                    <a:pt x="6367" y="6620"/>
                    <a:pt x="7018" y="5716"/>
                  </a:cubicBezTo>
                  <a:cubicBezTo>
                    <a:pt x="7376" y="5212"/>
                    <a:pt x="7733" y="4708"/>
                    <a:pt x="8090" y="4203"/>
                  </a:cubicBezTo>
                  <a:cubicBezTo>
                    <a:pt x="8342" y="3867"/>
                    <a:pt x="8574" y="3531"/>
                    <a:pt x="8805" y="3174"/>
                  </a:cubicBezTo>
                  <a:cubicBezTo>
                    <a:pt x="8931" y="2984"/>
                    <a:pt x="8931" y="2879"/>
                    <a:pt x="8805" y="2732"/>
                  </a:cubicBezTo>
                  <a:cubicBezTo>
                    <a:pt x="8637" y="2564"/>
                    <a:pt x="8447" y="2417"/>
                    <a:pt x="8237" y="2291"/>
                  </a:cubicBezTo>
                  <a:cubicBezTo>
                    <a:pt x="8132" y="2228"/>
                    <a:pt x="8027" y="2228"/>
                    <a:pt x="7922" y="2333"/>
                  </a:cubicBezTo>
                  <a:cubicBezTo>
                    <a:pt x="7775" y="2480"/>
                    <a:pt x="7649" y="2606"/>
                    <a:pt x="7522" y="2753"/>
                  </a:cubicBezTo>
                  <a:cubicBezTo>
                    <a:pt x="7313" y="3006"/>
                    <a:pt x="7081" y="3258"/>
                    <a:pt x="6850" y="3510"/>
                  </a:cubicBezTo>
                  <a:cubicBezTo>
                    <a:pt x="6556" y="3846"/>
                    <a:pt x="6283" y="4183"/>
                    <a:pt x="5988" y="4518"/>
                  </a:cubicBezTo>
                  <a:cubicBezTo>
                    <a:pt x="5778" y="4771"/>
                    <a:pt x="5547" y="5023"/>
                    <a:pt x="5338" y="5276"/>
                  </a:cubicBezTo>
                  <a:cubicBezTo>
                    <a:pt x="5128" y="5527"/>
                    <a:pt x="4896" y="5757"/>
                    <a:pt x="4687" y="6010"/>
                  </a:cubicBezTo>
                  <a:cubicBezTo>
                    <a:pt x="4644" y="6073"/>
                    <a:pt x="4603" y="6073"/>
                    <a:pt x="4539" y="6010"/>
                  </a:cubicBezTo>
                  <a:cubicBezTo>
                    <a:pt x="4056" y="5568"/>
                    <a:pt x="3572" y="5149"/>
                    <a:pt x="3068" y="4729"/>
                  </a:cubicBezTo>
                  <a:cubicBezTo>
                    <a:pt x="2858" y="4540"/>
                    <a:pt x="2669" y="4456"/>
                    <a:pt x="2458" y="4603"/>
                  </a:cubicBezTo>
                  <a:cubicBezTo>
                    <a:pt x="2249" y="4729"/>
                    <a:pt x="2122" y="4897"/>
                    <a:pt x="1975" y="5086"/>
                  </a:cubicBezTo>
                  <a:cubicBezTo>
                    <a:pt x="1933" y="5128"/>
                    <a:pt x="1933" y="5212"/>
                    <a:pt x="1933" y="527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sp>
        <p:nvSpPr>
          <p:cNvPr id="10" name="Title 1">
            <a:extLst>
              <a:ext uri="{FF2B5EF4-FFF2-40B4-BE49-F238E27FC236}">
                <a16:creationId xmlns:a16="http://schemas.microsoft.com/office/drawing/2014/main" id="{DAC96FA2-1FE4-EB01-4FDC-76B6F3A213BD}"/>
              </a:ext>
            </a:extLst>
          </p:cNvPr>
          <p:cNvSpPr>
            <a:spLocks noGrp="1"/>
          </p:cNvSpPr>
          <p:nvPr>
            <p:ph type="title"/>
          </p:nvPr>
        </p:nvSpPr>
        <p:spPr>
          <a:xfrm>
            <a:off x="528828" y="685800"/>
            <a:ext cx="10168128" cy="1179576"/>
          </a:xfrm>
        </p:spPr>
        <p:txBody>
          <a:bodyPr/>
          <a:lstStyle/>
          <a:p>
            <a:r>
              <a:rPr lang="en-AU" dirty="0"/>
              <a:t>Final thoughts - continued</a:t>
            </a:r>
          </a:p>
        </p:txBody>
      </p:sp>
    </p:spTree>
    <p:extLst>
      <p:ext uri="{BB962C8B-B14F-4D97-AF65-F5344CB8AC3E}">
        <p14:creationId xmlns:p14="http://schemas.microsoft.com/office/powerpoint/2010/main" val="2307067644"/>
      </p:ext>
    </p:extLst>
  </p:cSld>
  <p:clrMapOvr>
    <a:masterClrMapping/>
  </p:clrMapOvr>
  <p:transition spd="slow">
    <p:push/>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49CF99-8505-D8AB-CDA3-0C9385A3E1EC}"/>
              </a:ext>
            </a:extLst>
          </p:cNvPr>
          <p:cNvSpPr>
            <a:spLocks noGrp="1"/>
          </p:cNvSpPr>
          <p:nvPr>
            <p:ph type="sldNum" sz="quarter" idx="12"/>
          </p:nvPr>
        </p:nvSpPr>
        <p:spPr/>
        <p:txBody>
          <a:bodyPr/>
          <a:lstStyle/>
          <a:p>
            <a:fld id="{B2DC25EE-239B-4C5F-AAD1-255A7D5F1EE2}" type="slidenum">
              <a:rPr lang="en-US" smtClean="0"/>
              <a:t>166</a:t>
            </a:fld>
            <a:endParaRPr lang="en-US" dirty="0"/>
          </a:p>
        </p:txBody>
      </p:sp>
      <p:sp>
        <p:nvSpPr>
          <p:cNvPr id="2" name="Title 1">
            <a:extLst>
              <a:ext uri="{FF2B5EF4-FFF2-40B4-BE49-F238E27FC236}">
                <a16:creationId xmlns:a16="http://schemas.microsoft.com/office/drawing/2014/main" id="{DB5886E4-84B2-337C-C8B2-E03B2E0927CF}"/>
              </a:ext>
            </a:extLst>
          </p:cNvPr>
          <p:cNvSpPr>
            <a:spLocks noGrp="1"/>
          </p:cNvSpPr>
          <p:nvPr>
            <p:ph type="title"/>
          </p:nvPr>
        </p:nvSpPr>
        <p:spPr>
          <a:xfrm>
            <a:off x="563886" y="119956"/>
            <a:ext cx="4656151" cy="2314465"/>
          </a:xfrm>
        </p:spPr>
        <p:txBody>
          <a:bodyPr>
            <a:normAutofit/>
          </a:bodyPr>
          <a:lstStyle/>
          <a:p>
            <a:r>
              <a:rPr lang="en-AU" sz="4000" dirty="0"/>
              <a:t>Remember</a:t>
            </a:r>
          </a:p>
        </p:txBody>
      </p:sp>
      <p:sp>
        <p:nvSpPr>
          <p:cNvPr id="3" name="Content Placeholder 2">
            <a:extLst>
              <a:ext uri="{FF2B5EF4-FFF2-40B4-BE49-F238E27FC236}">
                <a16:creationId xmlns:a16="http://schemas.microsoft.com/office/drawing/2014/main" id="{0FA47FA1-1D12-0B82-BA94-517B5E2E13D6}"/>
              </a:ext>
            </a:extLst>
          </p:cNvPr>
          <p:cNvSpPr>
            <a:spLocks noGrp="1"/>
          </p:cNvSpPr>
          <p:nvPr>
            <p:ph type="body" sz="half" idx="4294967295"/>
          </p:nvPr>
        </p:nvSpPr>
        <p:spPr>
          <a:xfrm>
            <a:off x="632466" y="2076826"/>
            <a:ext cx="3908425" cy="3651844"/>
          </a:xfrm>
        </p:spPr>
        <p:txBody>
          <a:bodyPr vert="horz" lIns="91440" tIns="45720" rIns="91440" bIns="45720" rtlCol="0" anchor="t">
            <a:normAutofit/>
          </a:bodyPr>
          <a:lstStyle/>
          <a:p>
            <a:pPr marL="0" indent="0">
              <a:buNone/>
            </a:pPr>
            <a:r>
              <a:rPr lang="en-AU" dirty="0">
                <a:solidFill>
                  <a:schemeClr val="bg1"/>
                </a:solidFill>
                <a:latin typeface="Calibri"/>
                <a:ea typeface="Calibri"/>
                <a:cs typeface="Calibri"/>
              </a:rPr>
              <a:t>If you’re unsure:</a:t>
            </a:r>
            <a:endParaRPr lang="en-US" dirty="0">
              <a:solidFill>
                <a:schemeClr val="bg1"/>
              </a:solidFill>
            </a:endParaRPr>
          </a:p>
          <a:p>
            <a:pPr marL="285750" indent="-285750">
              <a:buFont typeface="Arial" panose="020B0604020202020204" pitchFamily="34" charset="0"/>
              <a:buChar char="•"/>
            </a:pPr>
            <a:r>
              <a:rPr lang="en-AU" dirty="0">
                <a:solidFill>
                  <a:schemeClr val="bg1"/>
                </a:solidFill>
                <a:latin typeface="Calibri"/>
                <a:ea typeface="Calibri"/>
                <a:cs typeface="Calibri"/>
              </a:rPr>
              <a:t>don’t guess</a:t>
            </a:r>
          </a:p>
          <a:p>
            <a:pPr marL="285750" indent="-285750">
              <a:buFont typeface="Arial" panose="020B0604020202020204" pitchFamily="34" charset="0"/>
              <a:buChar char="•"/>
            </a:pPr>
            <a:r>
              <a:rPr lang="en-AU" dirty="0">
                <a:solidFill>
                  <a:schemeClr val="bg1"/>
                </a:solidFill>
                <a:latin typeface="Calibri"/>
                <a:ea typeface="Calibri"/>
                <a:cs typeface="Calibri"/>
              </a:rPr>
              <a:t>don’t investigate</a:t>
            </a:r>
          </a:p>
          <a:p>
            <a:pPr marL="285750" indent="-285750">
              <a:buFont typeface="Arial" panose="020B0604020202020204" pitchFamily="34" charset="0"/>
              <a:buChar char="•"/>
            </a:pPr>
            <a:r>
              <a:rPr lang="en-AU" dirty="0">
                <a:solidFill>
                  <a:schemeClr val="bg1"/>
                </a:solidFill>
                <a:latin typeface="Calibri"/>
                <a:ea typeface="Calibri"/>
                <a:cs typeface="Calibri"/>
              </a:rPr>
              <a:t>escalate and speak to your AML/CTF compliance officer.</a:t>
            </a:r>
          </a:p>
        </p:txBody>
      </p:sp>
      <p:pic>
        <p:nvPicPr>
          <p:cNvPr id="9" name="Picture Placeholder 8" descr="White and one yellow paper aeroplane on a blackboard">
            <a:extLst>
              <a:ext uri="{FF2B5EF4-FFF2-40B4-BE49-F238E27FC236}">
                <a16:creationId xmlns:a16="http://schemas.microsoft.com/office/drawing/2014/main" id="{DC19FDFB-389B-9C93-0692-17CDFDE598D1}"/>
              </a:ext>
            </a:extLst>
          </p:cNvPr>
          <p:cNvPicPr>
            <a:picLocks noGrp="1" noChangeAspect="1"/>
          </p:cNvPicPr>
          <p:nvPr>
            <p:ph type="pic" idx="13"/>
          </p:nvPr>
        </p:nvPicPr>
        <p:blipFill rotWithShape="1">
          <a:blip r:embed="rId3"/>
          <a:srcRect l="8305" r="21455"/>
          <a:stretch>
            <a:fillRect/>
          </a:stretch>
        </p:blipFill>
        <p:spPr>
          <a:xfrm>
            <a:off x="5032067" y="0"/>
            <a:ext cx="7225531" cy="6858000"/>
          </a:xfrm>
        </p:spPr>
      </p:pic>
    </p:spTree>
    <p:extLst>
      <p:ext uri="{BB962C8B-B14F-4D97-AF65-F5344CB8AC3E}">
        <p14:creationId xmlns:p14="http://schemas.microsoft.com/office/powerpoint/2010/main" val="373571286"/>
      </p:ext>
    </p:extLst>
  </p:cSld>
  <p:clrMapOvr>
    <a:masterClrMapping/>
  </p:clrMapOvr>
  <p:transition spd="slow">
    <p:push/>
  </p:transition>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9722BAB-90CD-8D85-F8B1-DB467FC5CDAB}"/>
              </a:ext>
            </a:extLst>
          </p:cNvPr>
          <p:cNvPicPr>
            <a:picLocks noGrp="1" noChangeAspect="1"/>
          </p:cNvPicPr>
          <p:nvPr>
            <p:ph type="pic" idx="13"/>
          </p:nvPr>
        </p:nvPicPr>
        <p:blipFill>
          <a:blip r:embed="rId3"/>
          <a:srcRect l="36" r="36"/>
          <a:stretch/>
        </p:blipFill>
        <p:spPr>
          <a:xfrm>
            <a:off x="5032067" y="0"/>
            <a:ext cx="7225531" cy="6858000"/>
          </a:xfrm>
          <a:solidFill>
            <a:srgbClr val="B7D3D3">
              <a:lumMod val="40000"/>
              <a:lumOff val="60000"/>
            </a:srgbClr>
          </a:solidFill>
        </p:spPr>
      </p:pic>
      <p:sp>
        <p:nvSpPr>
          <p:cNvPr id="4" name="Slide Number Placeholder 3">
            <a:extLst>
              <a:ext uri="{FF2B5EF4-FFF2-40B4-BE49-F238E27FC236}">
                <a16:creationId xmlns:a16="http://schemas.microsoft.com/office/drawing/2014/main" id="{32809F31-9420-9FB0-835A-E390209B3745}"/>
              </a:ext>
            </a:extLst>
          </p:cNvPr>
          <p:cNvSpPr>
            <a:spLocks noGrp="1"/>
          </p:cNvSpPr>
          <p:nvPr>
            <p:ph type="sldNum" sz="quarter" idx="12"/>
          </p:nvPr>
        </p:nvSpPr>
        <p:spPr/>
        <p:txBody>
          <a:bodyPr vert="horz" lIns="91440" tIns="45720" rIns="91440" bIns="45720" rtlCol="0" anchor="ctr">
            <a:normAutofit/>
          </a:bodyPr>
          <a:lstStyle/>
          <a:p>
            <a:fld id="{B2DC25EE-239B-4C5F-AAD1-255A7D5F1EE2}" type="slidenum">
              <a:rPr lang="en-US" smtClean="0"/>
              <a:pPr/>
              <a:t>167</a:t>
            </a:fld>
            <a:endParaRPr lang="en-US" dirty="0"/>
          </a:p>
        </p:txBody>
      </p:sp>
      <p:sp>
        <p:nvSpPr>
          <p:cNvPr id="2" name="Title 1">
            <a:extLst>
              <a:ext uri="{FF2B5EF4-FFF2-40B4-BE49-F238E27FC236}">
                <a16:creationId xmlns:a16="http://schemas.microsoft.com/office/drawing/2014/main" id="{1D4E8CB6-D5BE-9A57-E256-A24D80F4B21F}"/>
              </a:ext>
            </a:extLst>
          </p:cNvPr>
          <p:cNvSpPr>
            <a:spLocks noGrp="1"/>
          </p:cNvSpPr>
          <p:nvPr>
            <p:ph type="title"/>
          </p:nvPr>
        </p:nvSpPr>
        <p:spPr>
          <a:xfrm>
            <a:off x="720633" y="1507715"/>
            <a:ext cx="4656151" cy="2314465"/>
          </a:xfrm>
        </p:spPr>
        <p:txBody>
          <a:bodyPr vert="horz" lIns="91440" tIns="45720" rIns="91440" bIns="45720" rtlCol="0" anchor="b">
            <a:normAutofit/>
          </a:bodyPr>
          <a:lstStyle/>
          <a:p>
            <a:r>
              <a:rPr lang="en-US" dirty="0">
                <a:solidFill>
                  <a:schemeClr val="tx1"/>
                </a:solidFill>
              </a:rPr>
              <a:t>Final </a:t>
            </a:r>
            <a:br>
              <a:rPr lang="en-US" dirty="0">
                <a:solidFill>
                  <a:schemeClr val="tx1"/>
                </a:solidFill>
              </a:rPr>
            </a:br>
            <a:r>
              <a:rPr lang="en-US" dirty="0">
                <a:solidFill>
                  <a:schemeClr val="tx1"/>
                </a:solidFill>
              </a:rPr>
              <a:t>questions</a:t>
            </a:r>
          </a:p>
        </p:txBody>
      </p:sp>
      <p:cxnSp>
        <p:nvCxnSpPr>
          <p:cNvPr id="16" name="Straight Connector 15">
            <a:extLst>
              <a:ext uri="{FF2B5EF4-FFF2-40B4-BE49-F238E27FC236}">
                <a16:creationId xmlns:a16="http://schemas.microsoft.com/office/drawing/2014/main" id="{487D812F-3213-A758-6C6F-C618F0B6984D}"/>
              </a:ext>
            </a:extLst>
          </p:cNvPr>
          <p:cNvCxnSpPr>
            <a:cxnSpLocks/>
          </p:cNvCxnSpPr>
          <p:nvPr/>
        </p:nvCxnSpPr>
        <p:spPr>
          <a:xfrm flipV="1">
            <a:off x="4625524" y="-132929"/>
            <a:ext cx="3175792" cy="7123858"/>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513300240"/>
      </p:ext>
    </p:extLst>
  </p:cSld>
  <p:clrMapOvr>
    <a:overrideClrMapping bg1="dk1" tx1="lt1" bg2="dk2" tx2="lt2" accent1="accent1" accent2="accent2" accent3="accent3" accent4="accent4" accent5="accent5" accent6="accent6" hlink="hlink" folHlink="folHlink"/>
  </p:clrMapOvr>
  <p:transition spd="slow">
    <p:push/>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9F073-D5EA-5E41-CBEE-8EFCFA74B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039FD-A12C-D650-A506-19E852E6C753}"/>
              </a:ext>
            </a:extLst>
          </p:cNvPr>
          <p:cNvSpPr>
            <a:spLocks noGrp="1"/>
          </p:cNvSpPr>
          <p:nvPr>
            <p:ph type="ctrTitle"/>
          </p:nvPr>
        </p:nvSpPr>
        <p:spPr/>
        <p:txBody>
          <a:bodyPr/>
          <a:lstStyle/>
          <a:p>
            <a:r>
              <a:rPr lang="en-AU" dirty="0"/>
              <a:t>Before you go…</a:t>
            </a:r>
          </a:p>
        </p:txBody>
      </p:sp>
      <p:sp>
        <p:nvSpPr>
          <p:cNvPr id="3" name="Content Placeholder 2">
            <a:extLst>
              <a:ext uri="{FF2B5EF4-FFF2-40B4-BE49-F238E27FC236}">
                <a16:creationId xmlns:a16="http://schemas.microsoft.com/office/drawing/2014/main" id="{5630D53E-55C2-6314-1C09-A37E5CB8F070}"/>
              </a:ext>
            </a:extLst>
          </p:cNvPr>
          <p:cNvSpPr>
            <a:spLocks noGrp="1"/>
          </p:cNvSpPr>
          <p:nvPr>
            <p:ph type="subTitle" idx="1"/>
          </p:nvPr>
        </p:nvSpPr>
        <p:spPr/>
        <p:txBody>
          <a:bodyPr>
            <a:normAutofit/>
          </a:bodyPr>
          <a:lstStyle/>
          <a:p>
            <a:pPr marL="0" indent="0">
              <a:buNone/>
            </a:pPr>
            <a:r>
              <a:rPr lang="en-AU" dirty="0"/>
              <a:t>Please complete the post-training questionnaire</a:t>
            </a:r>
            <a:endParaRPr lang="en-AU" dirty="0">
              <a:ea typeface="Arial"/>
              <a:cs typeface="Arial"/>
              <a:sym typeface="Arial"/>
            </a:endParaRPr>
          </a:p>
        </p:txBody>
      </p:sp>
    </p:spTree>
    <p:extLst>
      <p:ext uri="{BB962C8B-B14F-4D97-AF65-F5344CB8AC3E}">
        <p14:creationId xmlns:p14="http://schemas.microsoft.com/office/powerpoint/2010/main" val="2723732931"/>
      </p:ext>
    </p:extLst>
  </p:cSld>
  <p:clrMapOvr>
    <a:masterClrMapping/>
  </p:clrMapOvr>
  <p:transition spd="slow">
    <p:push/>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1500">
          <a:extLst>
            <a:ext uri="{FF2B5EF4-FFF2-40B4-BE49-F238E27FC236}">
              <a16:creationId xmlns:a16="http://schemas.microsoft.com/office/drawing/2014/main" id="{7B16C271-B871-416B-7072-689D29A27092}"/>
            </a:ext>
          </a:extLst>
        </p:cNvPr>
        <p:cNvGrpSpPr/>
        <p:nvPr/>
      </p:nvGrpSpPr>
      <p:grpSpPr>
        <a:xfrm>
          <a:off x="0" y="0"/>
          <a:ext cx="0" cy="0"/>
          <a:chOff x="0" y="0"/>
          <a:chExt cx="0" cy="0"/>
        </a:xfrm>
      </p:grpSpPr>
      <p:sp>
        <p:nvSpPr>
          <p:cNvPr id="1501" name="Google Shape;1501;p32">
            <a:extLst>
              <a:ext uri="{FF2B5EF4-FFF2-40B4-BE49-F238E27FC236}">
                <a16:creationId xmlns:a16="http://schemas.microsoft.com/office/drawing/2014/main" id="{2FB0570D-960C-0FA4-653D-7ABA26E6946C}"/>
              </a:ext>
            </a:extLst>
          </p:cNvPr>
          <p:cNvSpPr/>
          <p:nvPr/>
        </p:nvSpPr>
        <p:spPr>
          <a:xfrm rot="5400000">
            <a:off x="857544" y="346791"/>
            <a:ext cx="146304" cy="70408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venir"/>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502" name="Google Shape;1502;p32">
            <a:extLst>
              <a:ext uri="{FF2B5EF4-FFF2-40B4-BE49-F238E27FC236}">
                <a16:creationId xmlns:a16="http://schemas.microsoft.com/office/drawing/2014/main" id="{78D617A4-A1EE-F66F-AEF7-0137436969B8}"/>
              </a:ext>
            </a:extLst>
          </p:cNvPr>
          <p:cNvSpPr/>
          <p:nvPr/>
        </p:nvSpPr>
        <p:spPr>
          <a:xfrm rot="10800000" flipH="1">
            <a:off x="578652" y="4501201"/>
            <a:ext cx="11034696" cy="18288"/>
          </a:xfrm>
          <a:prstGeom prst="rect">
            <a:avLst/>
          </a:prstGeom>
          <a:solidFill>
            <a:srgbClr val="C1CCD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venir"/>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503" name="Google Shape;1503;p32">
            <a:extLst>
              <a:ext uri="{FF2B5EF4-FFF2-40B4-BE49-F238E27FC236}">
                <a16:creationId xmlns:a16="http://schemas.microsoft.com/office/drawing/2014/main" id="{A94CC1DE-257B-1B3E-B2F7-1A696703152E}"/>
              </a:ext>
            </a:extLst>
          </p:cNvPr>
          <p:cNvSpPr/>
          <p:nvPr/>
        </p:nvSpPr>
        <p:spPr>
          <a:xfrm>
            <a:off x="0" y="0"/>
            <a:ext cx="12192000" cy="68580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Work Sans"/>
              <a:buNone/>
              <a:tabLst/>
              <a:defRPr/>
            </a:pPr>
            <a:endParaRPr kumimoji="0" sz="1800" b="0" i="0" u="none" strike="noStrike" kern="0" cap="none" spc="0" normalizeH="0" baseline="0" noProof="0" dirty="0">
              <a:ln>
                <a:noFill/>
              </a:ln>
              <a:solidFill>
                <a:srgbClr val="FFFFFF"/>
              </a:solidFill>
              <a:effectLst/>
              <a:uLnTx/>
              <a:uFillTx/>
              <a:latin typeface="Avenir"/>
              <a:ea typeface="Avenir"/>
              <a:cs typeface="Avenir"/>
              <a:sym typeface="Avenir"/>
            </a:endParaRPr>
          </a:p>
        </p:txBody>
      </p:sp>
      <p:pic>
        <p:nvPicPr>
          <p:cNvPr id="4" name="Picture Placeholder 3">
            <a:extLst>
              <a:ext uri="{FF2B5EF4-FFF2-40B4-BE49-F238E27FC236}">
                <a16:creationId xmlns:a16="http://schemas.microsoft.com/office/drawing/2014/main" id="{FEC5CC97-D6DF-E88A-0D6A-F1D9CD576927}"/>
              </a:ext>
            </a:extLst>
          </p:cNvPr>
          <p:cNvPicPr>
            <a:picLocks noGrp="1" noChangeAspect="1"/>
          </p:cNvPicPr>
          <p:nvPr>
            <p:ph type="pic" sz="quarter" idx="13"/>
          </p:nvPr>
        </p:nvPicPr>
        <p:blipFill rotWithShape="1">
          <a:blip r:embed="rId3"/>
          <a:srcRect l="20656" r="15432"/>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1506" name="Google Shape;1506;p32">
            <a:extLst>
              <a:ext uri="{FF2B5EF4-FFF2-40B4-BE49-F238E27FC236}">
                <a16:creationId xmlns:a16="http://schemas.microsoft.com/office/drawing/2014/main" id="{63CF00DF-D26F-B149-4ED6-AF56F380DD0C}"/>
              </a:ext>
            </a:extLst>
          </p:cNvPr>
          <p:cNvSpPr txBox="1">
            <a:spLocks noGrp="1"/>
          </p:cNvSpPr>
          <p:nvPr>
            <p:ph type="title"/>
          </p:nvPr>
        </p:nvSpPr>
        <p:spPr>
          <a:xfrm>
            <a:off x="7487043" y="2846097"/>
            <a:ext cx="3892841" cy="116580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venir"/>
              <a:buNone/>
            </a:pPr>
            <a:r>
              <a:rPr lang="en-AU" sz="5400" dirty="0">
                <a:latin typeface="Arial"/>
                <a:ea typeface="Arial"/>
                <a:cs typeface="Arial"/>
                <a:sym typeface="Arial"/>
              </a:rPr>
              <a:t>Thank you</a:t>
            </a:r>
            <a:endParaRPr lang="en-AU" sz="4800" dirty="0">
              <a:latin typeface="Arial"/>
              <a:ea typeface="Arial"/>
              <a:cs typeface="Arial"/>
              <a:sym typeface="Arial"/>
            </a:endParaRPr>
          </a:p>
        </p:txBody>
      </p:sp>
    </p:spTree>
    <p:extLst>
      <p:ext uri="{BB962C8B-B14F-4D97-AF65-F5344CB8AC3E}">
        <p14:creationId xmlns:p14="http://schemas.microsoft.com/office/powerpoint/2010/main" val="1872617804"/>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A58D69-E720-00C5-80A8-E9A3A4FEF7E3}"/>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FB2BC68A-62F3-9E0F-C102-7C3C801EDD42}"/>
              </a:ext>
            </a:extLst>
          </p:cNvPr>
          <p:cNvPicPr>
            <a:picLocks noGrp="1" noChangeAspect="1"/>
          </p:cNvPicPr>
          <p:nvPr>
            <p:ph type="pic" idx="1"/>
          </p:nvPr>
        </p:nvPicPr>
        <p:blipFill>
          <a:blip r:embed="rId3"/>
          <a:srcRect l="2736" r="2736"/>
          <a:stretch/>
        </p:blipFill>
        <p:spPr>
          <a:xfrm>
            <a:off x="6790414" y="0"/>
            <a:ext cx="5401586" cy="6858000"/>
          </a:xfrm>
        </p:spPr>
      </p:pic>
      <p:sp>
        <p:nvSpPr>
          <p:cNvPr id="2" name="Title 1">
            <a:extLst>
              <a:ext uri="{FF2B5EF4-FFF2-40B4-BE49-F238E27FC236}">
                <a16:creationId xmlns:a16="http://schemas.microsoft.com/office/drawing/2014/main" id="{0C585D38-4700-A59C-24D4-6730DAE2A920}"/>
              </a:ext>
            </a:extLst>
          </p:cNvPr>
          <p:cNvSpPr>
            <a:spLocks noGrp="1"/>
          </p:cNvSpPr>
          <p:nvPr>
            <p:ph type="title"/>
          </p:nvPr>
        </p:nvSpPr>
        <p:spPr>
          <a:xfrm>
            <a:off x="630140" y="628550"/>
            <a:ext cx="5524170" cy="961711"/>
          </a:xfrm>
        </p:spPr>
        <p:txBody>
          <a:bodyPr anchor="b">
            <a:noAutofit/>
          </a:bodyPr>
          <a:lstStyle/>
          <a:p>
            <a:r>
              <a:rPr lang="en-AU" dirty="0"/>
              <a:t>Q2 – If you identify suspicious behaviour, you have to stop the deal. (True or False?)</a:t>
            </a:r>
            <a:endParaRPr lang="en-US" dirty="0"/>
          </a:p>
        </p:txBody>
      </p:sp>
      <p:sp>
        <p:nvSpPr>
          <p:cNvPr id="6" name="Slide Number Placeholder 5">
            <a:extLst>
              <a:ext uri="{FF2B5EF4-FFF2-40B4-BE49-F238E27FC236}">
                <a16:creationId xmlns:a16="http://schemas.microsoft.com/office/drawing/2014/main" id="{97C06A95-7F48-C4D1-F28F-2DA42C80EC1B}"/>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17</a:t>
            </a:fld>
            <a:endParaRPr lang="en-US" dirty="0"/>
          </a:p>
        </p:txBody>
      </p:sp>
      <p:sp>
        <p:nvSpPr>
          <p:cNvPr id="7" name="Content Placeholder 6">
            <a:extLst>
              <a:ext uri="{FF2B5EF4-FFF2-40B4-BE49-F238E27FC236}">
                <a16:creationId xmlns:a16="http://schemas.microsoft.com/office/drawing/2014/main" id="{17DF75AC-997F-0039-E711-CC11B16B121E}"/>
              </a:ext>
            </a:extLst>
          </p:cNvPr>
          <p:cNvSpPr>
            <a:spLocks noGrp="1"/>
          </p:cNvSpPr>
          <p:nvPr>
            <p:ph idx="13"/>
          </p:nvPr>
        </p:nvSpPr>
        <p:spPr>
          <a:xfrm>
            <a:off x="630140" y="2822716"/>
            <a:ext cx="5524170" cy="3611877"/>
          </a:xfrm>
        </p:spPr>
        <p:txBody>
          <a:bodyPr>
            <a:normAutofit fontScale="62500" lnSpcReduction="20000"/>
          </a:bodyPr>
          <a:lstStyle/>
          <a:p>
            <a:pPr marL="0" indent="0">
              <a:buNone/>
            </a:pPr>
            <a:r>
              <a:rPr lang="en-AU" dirty="0"/>
              <a:t>AML/CTF obligations don’t require agents to stop a transaction.</a:t>
            </a:r>
          </a:p>
          <a:p>
            <a:pPr marL="0" indent="0">
              <a:buNone/>
            </a:pPr>
            <a:r>
              <a:rPr lang="en-AU" dirty="0"/>
              <a:t>If you identify unusual activity:</a:t>
            </a:r>
          </a:p>
          <a:p>
            <a:r>
              <a:rPr lang="en-AU" dirty="0"/>
              <a:t>you report it internally to your AML/CTF compliance officer</a:t>
            </a:r>
          </a:p>
          <a:p>
            <a:r>
              <a:rPr lang="en-AU" dirty="0"/>
              <a:t>they determine whether reporting to AUSTRAC is required and whether your business/agency wants to continue with the transaction.</a:t>
            </a:r>
          </a:p>
          <a:p>
            <a:pPr marL="0" indent="0">
              <a:buNone/>
            </a:pPr>
            <a:r>
              <a:rPr lang="en-AU" dirty="0"/>
              <a:t>The purpose of the reforms is to support intelligence collection for regulators and law enforcement.</a:t>
            </a:r>
          </a:p>
        </p:txBody>
      </p:sp>
      <p:sp>
        <p:nvSpPr>
          <p:cNvPr id="34" name="Text Placeholder 33">
            <a:extLst>
              <a:ext uri="{FF2B5EF4-FFF2-40B4-BE49-F238E27FC236}">
                <a16:creationId xmlns:a16="http://schemas.microsoft.com/office/drawing/2014/main" id="{829FFE49-EB64-06FF-BEB4-330E42C270C0}"/>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1587493138"/>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09FA5D-D272-FC9F-FE0D-A0E0F3D5B211}"/>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62B0907-855A-5300-657A-DC7185B957F5}"/>
              </a:ext>
            </a:extLst>
          </p:cNvPr>
          <p:cNvPicPr>
            <a:picLocks noGrp="1" noChangeAspect="1"/>
          </p:cNvPicPr>
          <p:nvPr>
            <p:ph type="pic" idx="1"/>
          </p:nvPr>
        </p:nvPicPr>
        <p:blipFill>
          <a:blip r:embed="rId3"/>
          <a:srcRect l="27845" r="27845"/>
          <a:stretch>
            <a:fillRect/>
          </a:stretch>
        </p:blipFill>
        <p:spPr>
          <a:prstGeom prst="rect">
            <a:avLst/>
          </a:prstGeom>
        </p:spPr>
      </p:pic>
      <p:sp>
        <p:nvSpPr>
          <p:cNvPr id="2" name="Title 1">
            <a:extLst>
              <a:ext uri="{FF2B5EF4-FFF2-40B4-BE49-F238E27FC236}">
                <a16:creationId xmlns:a16="http://schemas.microsoft.com/office/drawing/2014/main" id="{ED7B53CE-3208-588A-826A-5C0B0F4625C4}"/>
              </a:ext>
            </a:extLst>
          </p:cNvPr>
          <p:cNvSpPr>
            <a:spLocks noGrp="1"/>
          </p:cNvSpPr>
          <p:nvPr>
            <p:ph type="title"/>
          </p:nvPr>
        </p:nvSpPr>
        <p:spPr>
          <a:xfrm>
            <a:off x="630140" y="628550"/>
            <a:ext cx="5524170" cy="961711"/>
          </a:xfrm>
        </p:spPr>
        <p:txBody>
          <a:bodyPr anchor="b">
            <a:noAutofit/>
          </a:bodyPr>
          <a:lstStyle/>
          <a:p>
            <a:r>
              <a:rPr lang="en-AU" dirty="0"/>
              <a:t>Q3 – I haven’t come across any suspicious deals. Money laundering is a low risk in real estate.</a:t>
            </a:r>
            <a:br>
              <a:rPr lang="en-AU" dirty="0"/>
            </a:br>
            <a:r>
              <a:rPr lang="en-AU" dirty="0"/>
              <a:t>(True or False?)</a:t>
            </a:r>
            <a:endParaRPr lang="en-US" dirty="0"/>
          </a:p>
        </p:txBody>
      </p:sp>
      <p:sp>
        <p:nvSpPr>
          <p:cNvPr id="6" name="Slide Number Placeholder 5">
            <a:extLst>
              <a:ext uri="{FF2B5EF4-FFF2-40B4-BE49-F238E27FC236}">
                <a16:creationId xmlns:a16="http://schemas.microsoft.com/office/drawing/2014/main" id="{8C902C08-C6A7-BEE9-CA2C-F08A89764FD6}"/>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18</a:t>
            </a:fld>
            <a:endParaRPr lang="en-US" dirty="0"/>
          </a:p>
        </p:txBody>
      </p:sp>
      <p:sp>
        <p:nvSpPr>
          <p:cNvPr id="7" name="Content Placeholder 6">
            <a:extLst>
              <a:ext uri="{FF2B5EF4-FFF2-40B4-BE49-F238E27FC236}">
                <a16:creationId xmlns:a16="http://schemas.microsoft.com/office/drawing/2014/main" id="{F691E2FC-6BC0-F4A9-0103-5BDF3508E2D2}"/>
              </a:ext>
            </a:extLst>
          </p:cNvPr>
          <p:cNvSpPr>
            <a:spLocks noGrp="1"/>
          </p:cNvSpPr>
          <p:nvPr>
            <p:ph idx="13"/>
          </p:nvPr>
        </p:nvSpPr>
        <p:spPr>
          <a:xfrm>
            <a:off x="630140" y="2822716"/>
            <a:ext cx="5524170" cy="3611877"/>
          </a:xfrm>
        </p:spPr>
        <p:txBody>
          <a:bodyPr>
            <a:noAutofit/>
          </a:bodyPr>
          <a:lstStyle/>
          <a:p>
            <a:pPr marL="0" indent="0">
              <a:buNone/>
            </a:pPr>
            <a:r>
              <a:rPr lang="en-AU" sz="1800" dirty="0"/>
              <a:t>Internationally, and within Australia’s national risk assessment,  property is recognised as high risk for money laundering.</a:t>
            </a:r>
          </a:p>
          <a:p>
            <a:pPr marL="0" indent="0">
              <a:buNone/>
            </a:pPr>
            <a:r>
              <a:rPr lang="en-AU" sz="1800" dirty="0"/>
              <a:t>Australia is one of only 5 countries in the world that historically didn’t regulate and extend AML/CTF obligations to real estate.</a:t>
            </a:r>
          </a:p>
          <a:p>
            <a:pPr marL="0" indent="0">
              <a:buNone/>
            </a:pPr>
            <a:r>
              <a:rPr lang="en-AU" sz="1800" dirty="0"/>
              <a:t>The fact that suspicious activity isn’t obvious doesn’t mean it isn’t present — the reforms are about closing a global regulatory gap.</a:t>
            </a:r>
          </a:p>
        </p:txBody>
      </p:sp>
      <p:sp>
        <p:nvSpPr>
          <p:cNvPr id="25" name="Text Placeholder 24">
            <a:extLst>
              <a:ext uri="{FF2B5EF4-FFF2-40B4-BE49-F238E27FC236}">
                <a16:creationId xmlns:a16="http://schemas.microsoft.com/office/drawing/2014/main" id="{EEE4031E-B4B0-EA0C-E155-0998717FA286}"/>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149435557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2E3C60-5FD4-371E-DE15-B56BFDE84E7B}"/>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EC5BE708-3ED3-33E2-1846-E5153D742878}"/>
              </a:ext>
            </a:extLst>
          </p:cNvPr>
          <p:cNvPicPr>
            <a:picLocks noGrp="1" noChangeAspect="1"/>
          </p:cNvPicPr>
          <p:nvPr>
            <p:ph type="pic" idx="1"/>
          </p:nvPr>
        </p:nvPicPr>
        <p:blipFill>
          <a:blip r:embed="rId3"/>
          <a:srcRect l="32326" r="15166"/>
          <a:stretch>
            <a:fillRect/>
          </a:stretch>
        </p:blipFill>
        <p:spPr>
          <a:xfrm>
            <a:off x="6790414" y="0"/>
            <a:ext cx="5401586" cy="6858000"/>
          </a:xfrm>
        </p:spPr>
      </p:pic>
      <p:sp>
        <p:nvSpPr>
          <p:cNvPr id="2" name="Title 1">
            <a:extLst>
              <a:ext uri="{FF2B5EF4-FFF2-40B4-BE49-F238E27FC236}">
                <a16:creationId xmlns:a16="http://schemas.microsoft.com/office/drawing/2014/main" id="{B1460961-40F4-4074-800C-4B8E5FF9061C}"/>
              </a:ext>
            </a:extLst>
          </p:cNvPr>
          <p:cNvSpPr>
            <a:spLocks noGrp="1"/>
          </p:cNvSpPr>
          <p:nvPr>
            <p:ph type="title"/>
          </p:nvPr>
        </p:nvSpPr>
        <p:spPr>
          <a:xfrm>
            <a:off x="630140" y="628550"/>
            <a:ext cx="5524170" cy="961711"/>
          </a:xfrm>
        </p:spPr>
        <p:txBody>
          <a:bodyPr anchor="b">
            <a:noAutofit/>
          </a:bodyPr>
          <a:lstStyle/>
          <a:p>
            <a:r>
              <a:rPr lang="en-US" dirty="0"/>
              <a:t>Q4 – If I report something (either internally or to AUSTRAC) and it turns out to be money laundering, I’ll lose my commission. (True or False?)</a:t>
            </a:r>
          </a:p>
        </p:txBody>
      </p:sp>
      <p:sp>
        <p:nvSpPr>
          <p:cNvPr id="6" name="Slide Number Placeholder 5">
            <a:extLst>
              <a:ext uri="{FF2B5EF4-FFF2-40B4-BE49-F238E27FC236}">
                <a16:creationId xmlns:a16="http://schemas.microsoft.com/office/drawing/2014/main" id="{BB87E1E0-7477-840A-9BEB-034CB84009DE}"/>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19</a:t>
            </a:fld>
            <a:endParaRPr lang="en-US" dirty="0"/>
          </a:p>
        </p:txBody>
      </p:sp>
      <p:sp>
        <p:nvSpPr>
          <p:cNvPr id="7" name="Content Placeholder 6">
            <a:extLst>
              <a:ext uri="{FF2B5EF4-FFF2-40B4-BE49-F238E27FC236}">
                <a16:creationId xmlns:a16="http://schemas.microsoft.com/office/drawing/2014/main" id="{7B1499F8-C140-622B-4887-641074355F42}"/>
              </a:ext>
            </a:extLst>
          </p:cNvPr>
          <p:cNvSpPr>
            <a:spLocks noGrp="1"/>
          </p:cNvSpPr>
          <p:nvPr>
            <p:ph idx="13"/>
          </p:nvPr>
        </p:nvSpPr>
        <p:spPr>
          <a:xfrm>
            <a:off x="630140" y="2822716"/>
            <a:ext cx="5524170" cy="3611877"/>
          </a:xfrm>
        </p:spPr>
        <p:txBody>
          <a:bodyPr vert="horz" lIns="91440" tIns="45720" rIns="91440" bIns="45720" rtlCol="0" anchor="t">
            <a:normAutofit/>
          </a:bodyPr>
          <a:lstStyle/>
          <a:p>
            <a:pPr marL="0" indent="0">
              <a:buNone/>
            </a:pPr>
            <a:r>
              <a:rPr lang="en-US" sz="1800" dirty="0"/>
              <a:t>In most agency agreements commission is earned once contracts are exchanged.</a:t>
            </a:r>
          </a:p>
          <a:p>
            <a:pPr marL="0" indent="0">
              <a:buNone/>
            </a:pPr>
            <a:r>
              <a:rPr lang="en-US" sz="1800" dirty="0">
                <a:latin typeface="Calibri"/>
                <a:ea typeface="Calibri"/>
                <a:cs typeface="Calibri"/>
              </a:rPr>
              <a:t>As long as you have:</a:t>
            </a:r>
            <a:endParaRPr lang="en-US" dirty="0"/>
          </a:p>
          <a:p>
            <a:r>
              <a:rPr lang="en-US" sz="1800" dirty="0"/>
              <a:t>met your AML/CTF obligations</a:t>
            </a:r>
          </a:p>
          <a:p>
            <a:r>
              <a:rPr lang="en-US" sz="1800" dirty="0"/>
              <a:t>acted in accordance with the AML/CTF Act</a:t>
            </a:r>
          </a:p>
          <a:p>
            <a:pPr marL="0" indent="0">
              <a:buNone/>
            </a:pPr>
            <a:r>
              <a:rPr lang="en-US" sz="1800" dirty="0">
                <a:latin typeface="Calibri"/>
                <a:ea typeface="Calibri"/>
                <a:cs typeface="Calibri"/>
              </a:rPr>
              <a:t>There is no automatic risk to your commission simply because a report is made.</a:t>
            </a:r>
          </a:p>
        </p:txBody>
      </p:sp>
      <p:sp>
        <p:nvSpPr>
          <p:cNvPr id="34" name="Text Placeholder 33">
            <a:extLst>
              <a:ext uri="{FF2B5EF4-FFF2-40B4-BE49-F238E27FC236}">
                <a16:creationId xmlns:a16="http://schemas.microsoft.com/office/drawing/2014/main" id="{FD944A86-D6F0-16CC-0E34-E534FAC97B0A}"/>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423662090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DF56A3-6DA0-F748-17F5-FAD4D1527534}"/>
              </a:ext>
            </a:extLst>
          </p:cNvPr>
          <p:cNvSpPr>
            <a:spLocks noGrp="1"/>
          </p:cNvSpPr>
          <p:nvPr>
            <p:ph type="sldNum" sz="quarter" idx="12"/>
          </p:nvPr>
        </p:nvSpPr>
        <p:spPr>
          <a:xfrm>
            <a:off x="8610600" y="6356350"/>
            <a:ext cx="2743200" cy="365125"/>
          </a:xfrm>
        </p:spPr>
        <p:txBody>
          <a:bodyPr/>
          <a:lstStyle/>
          <a:p>
            <a:fld id="{B2DC25EE-239B-4C5F-AAD1-255A7D5F1EE2}" type="slidenum">
              <a:rPr lang="en-US" smtClean="0"/>
              <a:pPr/>
              <a:t>2</a:t>
            </a:fld>
            <a:endParaRPr lang="en-US" dirty="0"/>
          </a:p>
        </p:txBody>
      </p:sp>
      <p:sp>
        <p:nvSpPr>
          <p:cNvPr id="20" name="Title 19">
            <a:extLst>
              <a:ext uri="{FF2B5EF4-FFF2-40B4-BE49-F238E27FC236}">
                <a16:creationId xmlns:a16="http://schemas.microsoft.com/office/drawing/2014/main" id="{93541A9B-A660-8D93-5390-7CA7B0A78BBC}"/>
              </a:ext>
            </a:extLst>
          </p:cNvPr>
          <p:cNvSpPr>
            <a:spLocks noGrp="1"/>
          </p:cNvSpPr>
          <p:nvPr>
            <p:ph type="title"/>
          </p:nvPr>
        </p:nvSpPr>
        <p:spPr>
          <a:xfrm>
            <a:off x="7657105" y="1387237"/>
            <a:ext cx="4078335" cy="1040702"/>
          </a:xfrm>
        </p:spPr>
        <p:txBody>
          <a:bodyPr>
            <a:normAutofit/>
          </a:bodyPr>
          <a:lstStyle/>
          <a:p>
            <a:r>
              <a:rPr lang="en-US" dirty="0"/>
              <a:t>Acknowledgement of Country</a:t>
            </a:r>
            <a:endParaRPr lang="en-AU" dirty="0"/>
          </a:p>
        </p:txBody>
      </p:sp>
      <p:sp>
        <p:nvSpPr>
          <p:cNvPr id="21" name="Content Placeholder 20">
            <a:extLst>
              <a:ext uri="{FF2B5EF4-FFF2-40B4-BE49-F238E27FC236}">
                <a16:creationId xmlns:a16="http://schemas.microsoft.com/office/drawing/2014/main" id="{C3480681-FC82-0421-9063-2FDE93BD853F}"/>
              </a:ext>
            </a:extLst>
          </p:cNvPr>
          <p:cNvSpPr>
            <a:spLocks noGrp="1"/>
          </p:cNvSpPr>
          <p:nvPr>
            <p:ph sz="half" idx="1"/>
          </p:nvPr>
        </p:nvSpPr>
        <p:spPr>
          <a:xfrm>
            <a:off x="7656513" y="2628900"/>
            <a:ext cx="4078287" cy="3525838"/>
          </a:xfrm>
        </p:spPr>
        <p:txBody>
          <a:bodyPr>
            <a:normAutofit fontScale="62500" lnSpcReduction="20000"/>
          </a:bodyPr>
          <a:lstStyle/>
          <a:p>
            <a:pPr marL="0" indent="0">
              <a:buNone/>
            </a:pPr>
            <a:r>
              <a:rPr lang="en-US" dirty="0"/>
              <a:t>We would like to acknowledge the Traditional Custodians of Country throughout Australia and their continuing spiritual, social and cultural relationship with the land, waters, skies and community.</a:t>
            </a:r>
          </a:p>
          <a:p>
            <a:endParaRPr lang="en-US" dirty="0"/>
          </a:p>
          <a:p>
            <a:pPr marL="0" indent="0">
              <a:buNone/>
            </a:pPr>
            <a:r>
              <a:rPr lang="en-US" dirty="0"/>
              <a:t>We pay our respects to their Elders past and present, and to their community leaders, and extend that respect to all Aboriginal and Torres Strait Islander peoples.</a:t>
            </a:r>
            <a:endParaRPr lang="en-AU" dirty="0"/>
          </a:p>
        </p:txBody>
      </p:sp>
      <p:cxnSp>
        <p:nvCxnSpPr>
          <p:cNvPr id="33" name="Straight Connector 32">
            <a:extLst>
              <a:ext uri="{FF2B5EF4-FFF2-40B4-BE49-F238E27FC236}">
                <a16:creationId xmlns:a16="http://schemas.microsoft.com/office/drawing/2014/main" id="{D79F2B20-E11A-2179-3E92-F3D059637095}"/>
              </a:ext>
            </a:extLst>
          </p:cNvPr>
          <p:cNvCxnSpPr>
            <a:cxnSpLocks/>
          </p:cNvCxnSpPr>
          <p:nvPr/>
        </p:nvCxnSpPr>
        <p:spPr>
          <a:xfrm>
            <a:off x="7744571" y="4405023"/>
            <a:ext cx="384047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6F1C2315-FB40-C3B1-C2AA-124D3D876EB6}"/>
              </a:ext>
            </a:extLst>
          </p:cNvPr>
          <p:cNvPicPr>
            <a:picLocks noGrp="1" noChangeAspect="1"/>
          </p:cNvPicPr>
          <p:nvPr>
            <p:ph type="pic" sz="quarter" idx="13"/>
          </p:nvPr>
        </p:nvPicPr>
        <p:blipFill rotWithShape="1">
          <a:blip r:embed="rId2"/>
          <a:srcRect l="13522" t="-220" r="21582" b="220"/>
          <a:stretch>
            <a:fillRect/>
          </a:stretch>
        </p:blipFill>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Tree>
    <p:extLst>
      <p:ext uri="{BB962C8B-B14F-4D97-AF65-F5344CB8AC3E}">
        <p14:creationId xmlns:p14="http://schemas.microsoft.com/office/powerpoint/2010/main" val="120652442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07AF53-367B-59D5-099D-5BAAC2850BF0}"/>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D63E1133-964B-DAB8-3EC0-04026088411B}"/>
              </a:ext>
            </a:extLst>
          </p:cNvPr>
          <p:cNvPicPr>
            <a:picLocks noGrp="1" noChangeAspect="1"/>
          </p:cNvPicPr>
          <p:nvPr>
            <p:ph type="pic" idx="1"/>
          </p:nvPr>
        </p:nvPicPr>
        <p:blipFill>
          <a:blip r:embed="rId3"/>
          <a:srcRect t="3058" b="3058"/>
          <a:stretch/>
        </p:blipFill>
        <p:spPr>
          <a:xfrm>
            <a:off x="6790414" y="0"/>
            <a:ext cx="5401586" cy="6858000"/>
          </a:xfrm>
        </p:spPr>
      </p:pic>
      <p:sp>
        <p:nvSpPr>
          <p:cNvPr id="2" name="Title 1">
            <a:extLst>
              <a:ext uri="{FF2B5EF4-FFF2-40B4-BE49-F238E27FC236}">
                <a16:creationId xmlns:a16="http://schemas.microsoft.com/office/drawing/2014/main" id="{1100EA9F-326A-76D3-57B3-DD489D8929DB}"/>
              </a:ext>
            </a:extLst>
          </p:cNvPr>
          <p:cNvSpPr>
            <a:spLocks noGrp="1"/>
          </p:cNvSpPr>
          <p:nvPr>
            <p:ph type="title"/>
          </p:nvPr>
        </p:nvSpPr>
        <p:spPr>
          <a:xfrm>
            <a:off x="630140" y="628550"/>
            <a:ext cx="5524170" cy="961711"/>
          </a:xfrm>
        </p:spPr>
        <p:txBody>
          <a:bodyPr anchor="b">
            <a:noAutofit/>
          </a:bodyPr>
          <a:lstStyle/>
          <a:p>
            <a:r>
              <a:rPr lang="en-US" dirty="0"/>
              <a:t>Q5 – If the customer won’t provide AML/CTF information, the deal can’t proceed. </a:t>
            </a:r>
            <a:br>
              <a:rPr lang="en-US" dirty="0"/>
            </a:br>
            <a:r>
              <a:rPr lang="en-US" dirty="0"/>
              <a:t>(True or False?)</a:t>
            </a:r>
          </a:p>
        </p:txBody>
      </p:sp>
      <p:sp>
        <p:nvSpPr>
          <p:cNvPr id="6" name="Slide Number Placeholder 5">
            <a:extLst>
              <a:ext uri="{FF2B5EF4-FFF2-40B4-BE49-F238E27FC236}">
                <a16:creationId xmlns:a16="http://schemas.microsoft.com/office/drawing/2014/main" id="{E4018EB8-DD4E-61E3-812B-0602036987B6}"/>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20</a:t>
            </a:fld>
            <a:endParaRPr lang="en-US" dirty="0"/>
          </a:p>
        </p:txBody>
      </p:sp>
      <p:sp>
        <p:nvSpPr>
          <p:cNvPr id="7" name="Content Placeholder 6">
            <a:extLst>
              <a:ext uri="{FF2B5EF4-FFF2-40B4-BE49-F238E27FC236}">
                <a16:creationId xmlns:a16="http://schemas.microsoft.com/office/drawing/2014/main" id="{E73700E2-FAAC-AAFB-40FD-2C8E3172061A}"/>
              </a:ext>
            </a:extLst>
          </p:cNvPr>
          <p:cNvSpPr>
            <a:spLocks noGrp="1"/>
          </p:cNvSpPr>
          <p:nvPr>
            <p:ph idx="13"/>
          </p:nvPr>
        </p:nvSpPr>
        <p:spPr>
          <a:xfrm>
            <a:off x="630140" y="2617573"/>
            <a:ext cx="5607109" cy="3879871"/>
          </a:xfrm>
        </p:spPr>
        <p:txBody>
          <a:bodyPr vert="horz" lIns="91440" tIns="45720" rIns="91440" bIns="45720" rtlCol="0" anchor="t">
            <a:noAutofit/>
          </a:bodyPr>
          <a:lstStyle/>
          <a:p>
            <a:pPr marL="0" indent="0">
              <a:buNone/>
            </a:pPr>
            <a:r>
              <a:rPr lang="en-US" sz="1400" dirty="0">
                <a:latin typeface="Calibri"/>
                <a:ea typeface="Calibri"/>
                <a:cs typeface="Calibri"/>
              </a:rPr>
              <a:t>If your own client refuses to provide required information </a:t>
            </a:r>
            <a:r>
              <a:rPr lang="en-US" sz="1400" b="1" dirty="0">
                <a:latin typeface="Calibri"/>
                <a:ea typeface="Calibri"/>
                <a:cs typeface="Calibri"/>
              </a:rPr>
              <a:t>the deal cannot proceed</a:t>
            </a:r>
            <a:r>
              <a:rPr lang="en-US" sz="1400" dirty="0">
                <a:latin typeface="Calibri"/>
                <a:ea typeface="Calibri"/>
                <a:cs typeface="Calibri"/>
              </a:rPr>
              <a:t>. </a:t>
            </a:r>
            <a:endParaRPr lang="en-US" sz="1400" dirty="0"/>
          </a:p>
          <a:p>
            <a:pPr marL="0" indent="0">
              <a:buNone/>
            </a:pPr>
            <a:r>
              <a:rPr lang="en-US" sz="1400" dirty="0">
                <a:latin typeface="Calibri"/>
                <a:ea typeface="Calibri"/>
                <a:cs typeface="Calibri"/>
              </a:rPr>
              <a:t>However, there are provisions specifically for uncooperative </a:t>
            </a:r>
            <a:r>
              <a:rPr lang="en-US" sz="1400" b="1" dirty="0">
                <a:latin typeface="Calibri"/>
                <a:ea typeface="Calibri"/>
                <a:cs typeface="Calibri"/>
              </a:rPr>
              <a:t>counterparties </a:t>
            </a:r>
            <a:r>
              <a:rPr lang="en-US" sz="1400" dirty="0">
                <a:latin typeface="Calibri"/>
                <a:ea typeface="Calibri"/>
                <a:cs typeface="Calibri"/>
              </a:rPr>
              <a:t>w</a:t>
            </a:r>
            <a:r>
              <a:rPr lang="en-US" sz="1400" dirty="0"/>
              <a:t>here you have taken reasonable steps to:</a:t>
            </a:r>
          </a:p>
          <a:p>
            <a:r>
              <a:rPr lang="en-US" sz="1400" dirty="0"/>
              <a:t>conduct </a:t>
            </a:r>
            <a:r>
              <a:rPr lang="en-US" sz="1400" b="1" dirty="0"/>
              <a:t>customer due diligence</a:t>
            </a:r>
            <a:endParaRPr lang="en-US" sz="1400" dirty="0"/>
          </a:p>
          <a:p>
            <a:r>
              <a:rPr lang="en-US" sz="1400" b="1" dirty="0"/>
              <a:t>documented attempts to obtain required information. </a:t>
            </a:r>
          </a:p>
          <a:p>
            <a:pPr marL="0" indent="0">
              <a:buNone/>
            </a:pPr>
            <a:r>
              <a:rPr lang="en-US" sz="1400" dirty="0"/>
              <a:t>You may be deemed to have met your customer due diligence obligations, and the deal can proceed.</a:t>
            </a:r>
          </a:p>
          <a:p>
            <a:r>
              <a:rPr lang="en-US" sz="1400" dirty="0"/>
              <a:t>You may still need to escalate the matter internally.</a:t>
            </a:r>
          </a:p>
          <a:p>
            <a:r>
              <a:rPr lang="en-US" sz="1400" dirty="0"/>
              <a:t>A suspicious matter report (SMR) may still need to be reported.</a:t>
            </a:r>
          </a:p>
          <a:p>
            <a:pPr marL="0" indent="0">
              <a:buNone/>
            </a:pPr>
            <a:r>
              <a:rPr lang="en-US" sz="1400" dirty="0"/>
              <a:t>These provisions only apply to the other party in the transaction — </a:t>
            </a:r>
            <a:r>
              <a:rPr lang="en-US" sz="1400" b="1" dirty="0"/>
              <a:t>not your own client</a:t>
            </a:r>
            <a:r>
              <a:rPr lang="en-US" sz="1400" dirty="0"/>
              <a:t>.</a:t>
            </a:r>
          </a:p>
        </p:txBody>
      </p:sp>
      <p:sp>
        <p:nvSpPr>
          <p:cNvPr id="34" name="Text Placeholder 33">
            <a:extLst>
              <a:ext uri="{FF2B5EF4-FFF2-40B4-BE49-F238E27FC236}">
                <a16:creationId xmlns:a16="http://schemas.microsoft.com/office/drawing/2014/main" id="{9B0F182E-4BD0-E6E1-487B-8C652C6D3B6C}"/>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IT DEPENDS</a:t>
            </a:r>
          </a:p>
        </p:txBody>
      </p:sp>
    </p:spTree>
    <p:extLst>
      <p:ext uri="{BB962C8B-B14F-4D97-AF65-F5344CB8AC3E}">
        <p14:creationId xmlns:p14="http://schemas.microsoft.com/office/powerpoint/2010/main" val="213861714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B5F123-3D16-248F-4413-0BB9E6214F8F}"/>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EE176B68-99EA-D97B-55AD-14BC2F742085}"/>
              </a:ext>
            </a:extLst>
          </p:cNvPr>
          <p:cNvPicPr>
            <a:picLocks noGrp="1" noChangeAspect="1"/>
          </p:cNvPicPr>
          <p:nvPr>
            <p:ph type="pic" idx="1"/>
          </p:nvPr>
        </p:nvPicPr>
        <p:blipFill>
          <a:blip r:embed="rId3"/>
          <a:srcRect l="2700" r="2700"/>
          <a:stretch/>
        </p:blipFill>
        <p:spPr>
          <a:xfrm>
            <a:off x="6790414" y="0"/>
            <a:ext cx="5401586" cy="6858000"/>
          </a:xfrm>
        </p:spPr>
      </p:pic>
      <p:sp>
        <p:nvSpPr>
          <p:cNvPr id="2" name="Title 1">
            <a:extLst>
              <a:ext uri="{FF2B5EF4-FFF2-40B4-BE49-F238E27FC236}">
                <a16:creationId xmlns:a16="http://schemas.microsoft.com/office/drawing/2014/main" id="{A96992CC-AC59-97E9-5B60-BC0D5D93CC58}"/>
              </a:ext>
            </a:extLst>
          </p:cNvPr>
          <p:cNvSpPr>
            <a:spLocks noGrp="1"/>
          </p:cNvSpPr>
          <p:nvPr>
            <p:ph type="title"/>
          </p:nvPr>
        </p:nvSpPr>
        <p:spPr>
          <a:xfrm>
            <a:off x="630140" y="628550"/>
            <a:ext cx="5524170" cy="961711"/>
          </a:xfrm>
        </p:spPr>
        <p:txBody>
          <a:bodyPr anchor="b">
            <a:noAutofit/>
          </a:bodyPr>
          <a:lstStyle/>
          <a:p>
            <a:r>
              <a:rPr lang="en-US" dirty="0"/>
              <a:t>Q6 – These new AML/CTF requirements are going to be a lot of work for me. (True or False?)</a:t>
            </a:r>
          </a:p>
        </p:txBody>
      </p:sp>
      <p:sp>
        <p:nvSpPr>
          <p:cNvPr id="6" name="Slide Number Placeholder 5">
            <a:extLst>
              <a:ext uri="{FF2B5EF4-FFF2-40B4-BE49-F238E27FC236}">
                <a16:creationId xmlns:a16="http://schemas.microsoft.com/office/drawing/2014/main" id="{9EA15EBB-9FB9-8957-B9E4-836A09BC6F0A}"/>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21</a:t>
            </a:fld>
            <a:endParaRPr lang="en-US" dirty="0"/>
          </a:p>
        </p:txBody>
      </p:sp>
      <p:sp>
        <p:nvSpPr>
          <p:cNvPr id="7" name="Content Placeholder 6">
            <a:extLst>
              <a:ext uri="{FF2B5EF4-FFF2-40B4-BE49-F238E27FC236}">
                <a16:creationId xmlns:a16="http://schemas.microsoft.com/office/drawing/2014/main" id="{485D86FC-BF1E-ADF3-710E-B86F958ECE23}"/>
              </a:ext>
            </a:extLst>
          </p:cNvPr>
          <p:cNvSpPr>
            <a:spLocks noGrp="1"/>
          </p:cNvSpPr>
          <p:nvPr>
            <p:ph idx="13"/>
          </p:nvPr>
        </p:nvSpPr>
        <p:spPr>
          <a:xfrm>
            <a:off x="630140" y="2822716"/>
            <a:ext cx="5524170" cy="3611877"/>
          </a:xfrm>
        </p:spPr>
        <p:txBody>
          <a:bodyPr vert="horz" lIns="91440" tIns="45720" rIns="91440" bIns="45720" rtlCol="0" anchor="t">
            <a:normAutofit/>
          </a:bodyPr>
          <a:lstStyle/>
          <a:p>
            <a:pPr marL="0" indent="0">
              <a:buNone/>
            </a:pPr>
            <a:r>
              <a:rPr lang="en-US" sz="1800" dirty="0">
                <a:latin typeface="Calibri"/>
                <a:ea typeface="Calibri"/>
                <a:cs typeface="Calibri"/>
              </a:rPr>
              <a:t>There </a:t>
            </a:r>
            <a:r>
              <a:rPr lang="en-US" sz="1800" b="1" dirty="0">
                <a:latin typeface="Calibri"/>
                <a:ea typeface="Calibri"/>
                <a:cs typeface="Calibri"/>
              </a:rPr>
              <a:t>are</a:t>
            </a:r>
            <a:r>
              <a:rPr lang="en-US" sz="1800" dirty="0">
                <a:latin typeface="Calibri"/>
                <a:ea typeface="Calibri"/>
                <a:cs typeface="Calibri"/>
              </a:rPr>
              <a:t> some new processes, some AML/CTF behaviours are things you may already do:</a:t>
            </a:r>
          </a:p>
          <a:p>
            <a:r>
              <a:rPr lang="en-US" sz="1800" dirty="0">
                <a:latin typeface="Calibri"/>
                <a:ea typeface="Calibri"/>
                <a:cs typeface="Calibri"/>
              </a:rPr>
              <a:t>knowing your customer – are they who they say they are?</a:t>
            </a:r>
          </a:p>
          <a:p>
            <a:r>
              <a:rPr lang="en-US" sz="1800" dirty="0">
                <a:latin typeface="Calibri"/>
                <a:ea typeface="Calibri"/>
                <a:cs typeface="Calibri"/>
              </a:rPr>
              <a:t>understanding a buyer’s intent</a:t>
            </a:r>
          </a:p>
          <a:p>
            <a:r>
              <a:rPr lang="en-US" sz="1800" dirty="0">
                <a:latin typeface="Calibri"/>
                <a:ea typeface="Calibri"/>
                <a:cs typeface="Calibri"/>
              </a:rPr>
              <a:t>assessing affordability</a:t>
            </a:r>
          </a:p>
          <a:p>
            <a:r>
              <a:rPr lang="en-US" sz="1800" dirty="0">
                <a:latin typeface="Calibri"/>
                <a:ea typeface="Calibri"/>
                <a:cs typeface="Calibri"/>
              </a:rPr>
              <a:t>noticing behaviour that doesn’t ‘add up’.</a:t>
            </a:r>
          </a:p>
          <a:p>
            <a:pPr marL="0" indent="0">
              <a:buNone/>
            </a:pPr>
            <a:r>
              <a:rPr lang="en-US" sz="1800" dirty="0"/>
              <a:t>AML/CTF provides clear processes, and provisions when dealing with tricky or high‑risk situations.</a:t>
            </a:r>
          </a:p>
        </p:txBody>
      </p:sp>
      <p:sp>
        <p:nvSpPr>
          <p:cNvPr id="34" name="Text Placeholder 33">
            <a:extLst>
              <a:ext uri="{FF2B5EF4-FFF2-40B4-BE49-F238E27FC236}">
                <a16:creationId xmlns:a16="http://schemas.microsoft.com/office/drawing/2014/main" id="{6A1C6CDA-84F6-03A3-BF86-4BB957809F24}"/>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362901899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311AC2-C109-165C-A723-19E4F7DFFEC5}"/>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8AB7D468-9230-3EAF-3878-4DE5894643A6}"/>
              </a:ext>
            </a:extLst>
          </p:cNvPr>
          <p:cNvPicPr>
            <a:picLocks noGrp="1" noChangeAspect="1"/>
          </p:cNvPicPr>
          <p:nvPr>
            <p:ph type="pic" idx="1"/>
          </p:nvPr>
        </p:nvPicPr>
        <p:blipFill>
          <a:blip r:embed="rId3"/>
          <a:srcRect l="2700" r="2700"/>
          <a:stretch/>
        </p:blipFill>
        <p:spPr>
          <a:xfrm>
            <a:off x="6790414" y="0"/>
            <a:ext cx="5401586" cy="6858000"/>
          </a:xfrm>
        </p:spPr>
      </p:pic>
      <p:sp>
        <p:nvSpPr>
          <p:cNvPr id="2" name="Title 1">
            <a:extLst>
              <a:ext uri="{FF2B5EF4-FFF2-40B4-BE49-F238E27FC236}">
                <a16:creationId xmlns:a16="http://schemas.microsoft.com/office/drawing/2014/main" id="{FC80EA75-1ED1-251B-02BF-855D12DDDEA4}"/>
              </a:ext>
            </a:extLst>
          </p:cNvPr>
          <p:cNvSpPr>
            <a:spLocks noGrp="1"/>
          </p:cNvSpPr>
          <p:nvPr>
            <p:ph type="title"/>
          </p:nvPr>
        </p:nvSpPr>
        <p:spPr>
          <a:xfrm>
            <a:off x="630140" y="628550"/>
            <a:ext cx="5524170" cy="961711"/>
          </a:xfrm>
        </p:spPr>
        <p:txBody>
          <a:bodyPr anchor="b">
            <a:noAutofit/>
          </a:bodyPr>
          <a:lstStyle/>
          <a:p>
            <a:r>
              <a:rPr lang="en-US" dirty="0"/>
              <a:t>Q7 – This isn’t my job, someone else should be picking this up. (True or False?)</a:t>
            </a:r>
          </a:p>
        </p:txBody>
      </p:sp>
      <p:sp>
        <p:nvSpPr>
          <p:cNvPr id="6" name="Slide Number Placeholder 5">
            <a:extLst>
              <a:ext uri="{FF2B5EF4-FFF2-40B4-BE49-F238E27FC236}">
                <a16:creationId xmlns:a16="http://schemas.microsoft.com/office/drawing/2014/main" id="{7DD7022E-BC36-343B-99BD-F7C8F3F4ED1C}"/>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22</a:t>
            </a:fld>
            <a:endParaRPr lang="en-US" dirty="0"/>
          </a:p>
        </p:txBody>
      </p:sp>
      <p:sp>
        <p:nvSpPr>
          <p:cNvPr id="7" name="Content Placeholder 6">
            <a:extLst>
              <a:ext uri="{FF2B5EF4-FFF2-40B4-BE49-F238E27FC236}">
                <a16:creationId xmlns:a16="http://schemas.microsoft.com/office/drawing/2014/main" id="{6D614AB3-0CAC-7DFE-5627-F97E63F35E64}"/>
              </a:ext>
            </a:extLst>
          </p:cNvPr>
          <p:cNvSpPr>
            <a:spLocks noGrp="1"/>
          </p:cNvSpPr>
          <p:nvPr>
            <p:ph idx="13"/>
          </p:nvPr>
        </p:nvSpPr>
        <p:spPr>
          <a:xfrm>
            <a:off x="630140" y="2744473"/>
            <a:ext cx="5524170" cy="3611877"/>
          </a:xfrm>
        </p:spPr>
        <p:txBody>
          <a:bodyPr vert="horz" lIns="91440" tIns="45720" rIns="91440" bIns="45720" rtlCol="0" anchor="t">
            <a:noAutofit/>
          </a:bodyPr>
          <a:lstStyle/>
          <a:p>
            <a:pPr marL="0" indent="0">
              <a:buNone/>
            </a:pPr>
            <a:r>
              <a:rPr lang="en-US" sz="1800" dirty="0"/>
              <a:t>Real estate agents have unique, on‑the‑ground visibility of real estate transactions.</a:t>
            </a:r>
          </a:p>
          <a:p>
            <a:pPr marL="0" indent="0">
              <a:buNone/>
            </a:pPr>
            <a:r>
              <a:rPr lang="en-US" sz="1800" dirty="0"/>
              <a:t>That insight is critical to the AML/CTF intelligence framework.</a:t>
            </a:r>
          </a:p>
          <a:p>
            <a:pPr marL="0" indent="0">
              <a:buNone/>
            </a:pPr>
            <a:r>
              <a:rPr lang="en-US" sz="1800" dirty="0">
                <a:latin typeface="Calibri"/>
                <a:ea typeface="Calibri"/>
                <a:cs typeface="Calibri"/>
              </a:rPr>
              <a:t>The regime does allow reliance in some circumstances. </a:t>
            </a:r>
            <a:r>
              <a:rPr lang="en-US" sz="1800" i="1" dirty="0">
                <a:latin typeface="Calibri"/>
                <a:ea typeface="Calibri"/>
                <a:cs typeface="Calibri"/>
              </a:rPr>
              <a:t>For example, a selling agent may rely on a buyer’s agent to conduct customer due diligence (CDD), where permitted.</a:t>
            </a:r>
          </a:p>
          <a:p>
            <a:pPr marL="0" indent="0">
              <a:buNone/>
            </a:pPr>
            <a:r>
              <a:rPr lang="en-US" sz="1800" dirty="0"/>
              <a:t>This flexibility is particularly helpful for complex customers or transactions, but it doesn’t remove the agent’s core responsibilities.</a:t>
            </a:r>
          </a:p>
        </p:txBody>
      </p:sp>
      <p:sp>
        <p:nvSpPr>
          <p:cNvPr id="34" name="Text Placeholder 33">
            <a:extLst>
              <a:ext uri="{FF2B5EF4-FFF2-40B4-BE49-F238E27FC236}">
                <a16:creationId xmlns:a16="http://schemas.microsoft.com/office/drawing/2014/main" id="{05F4BC43-DEBA-6034-9CD3-41449283DB41}"/>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394257977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9F9048-C148-052A-7254-7F721488C22B}"/>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54A98BB5-3478-CAA6-688A-AFC45AB9CD69}"/>
              </a:ext>
            </a:extLst>
          </p:cNvPr>
          <p:cNvPicPr>
            <a:picLocks noGrp="1" noChangeAspect="1"/>
          </p:cNvPicPr>
          <p:nvPr>
            <p:ph type="pic" idx="1"/>
          </p:nvPr>
        </p:nvPicPr>
        <p:blipFill>
          <a:blip r:embed="rId3"/>
          <a:srcRect l="2700" r="2700"/>
          <a:stretch/>
        </p:blipFill>
        <p:spPr>
          <a:xfrm>
            <a:off x="6790414" y="0"/>
            <a:ext cx="5401586" cy="6858000"/>
          </a:xfrm>
        </p:spPr>
      </p:pic>
      <p:sp>
        <p:nvSpPr>
          <p:cNvPr id="2" name="Title 1">
            <a:extLst>
              <a:ext uri="{FF2B5EF4-FFF2-40B4-BE49-F238E27FC236}">
                <a16:creationId xmlns:a16="http://schemas.microsoft.com/office/drawing/2014/main" id="{DD7C625F-3B8B-27F8-D780-C1E627674282}"/>
              </a:ext>
            </a:extLst>
          </p:cNvPr>
          <p:cNvSpPr>
            <a:spLocks noGrp="1"/>
          </p:cNvSpPr>
          <p:nvPr>
            <p:ph type="title"/>
          </p:nvPr>
        </p:nvSpPr>
        <p:spPr>
          <a:xfrm>
            <a:off x="630140" y="628550"/>
            <a:ext cx="5524170" cy="961711"/>
          </a:xfrm>
        </p:spPr>
        <p:txBody>
          <a:bodyPr anchor="b">
            <a:noAutofit/>
          </a:bodyPr>
          <a:lstStyle/>
          <a:p>
            <a:r>
              <a:rPr lang="en-US" dirty="0"/>
              <a:t>Q8 – These new requirements are going to slow down my sales and listings. (True or False?)</a:t>
            </a:r>
          </a:p>
        </p:txBody>
      </p:sp>
      <p:sp>
        <p:nvSpPr>
          <p:cNvPr id="6" name="Slide Number Placeholder 5">
            <a:extLst>
              <a:ext uri="{FF2B5EF4-FFF2-40B4-BE49-F238E27FC236}">
                <a16:creationId xmlns:a16="http://schemas.microsoft.com/office/drawing/2014/main" id="{052496C0-DA92-1FCD-78CA-73685F621CE3}"/>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23</a:t>
            </a:fld>
            <a:endParaRPr lang="en-US" dirty="0"/>
          </a:p>
        </p:txBody>
      </p:sp>
      <p:sp>
        <p:nvSpPr>
          <p:cNvPr id="7" name="Content Placeholder 6">
            <a:extLst>
              <a:ext uri="{FF2B5EF4-FFF2-40B4-BE49-F238E27FC236}">
                <a16:creationId xmlns:a16="http://schemas.microsoft.com/office/drawing/2014/main" id="{10A205F0-B29F-5848-BE41-5538E61370B3}"/>
              </a:ext>
            </a:extLst>
          </p:cNvPr>
          <p:cNvSpPr>
            <a:spLocks noGrp="1"/>
          </p:cNvSpPr>
          <p:nvPr>
            <p:ph idx="13"/>
          </p:nvPr>
        </p:nvSpPr>
        <p:spPr>
          <a:xfrm>
            <a:off x="630140" y="2822716"/>
            <a:ext cx="5524170" cy="3611877"/>
          </a:xfrm>
        </p:spPr>
        <p:txBody>
          <a:bodyPr>
            <a:normAutofit fontScale="92500" lnSpcReduction="10000"/>
          </a:bodyPr>
          <a:lstStyle/>
          <a:p>
            <a:pPr marL="0" indent="0">
              <a:buNone/>
            </a:pPr>
            <a:r>
              <a:rPr lang="en-US" sz="1800" dirty="0"/>
              <a:t>You may be doing many of these things already.</a:t>
            </a:r>
          </a:p>
          <a:p>
            <a:pPr marL="0" indent="0">
              <a:buNone/>
            </a:pPr>
            <a:r>
              <a:rPr lang="en-US" sz="1800" dirty="0"/>
              <a:t>Also, the adoption of digital AML/CTF tools* and processes is intended to:</a:t>
            </a:r>
          </a:p>
          <a:p>
            <a:r>
              <a:rPr lang="en-US" sz="1800" dirty="0"/>
              <a:t>streamline customer due diligence (CDD)</a:t>
            </a:r>
          </a:p>
          <a:p>
            <a:r>
              <a:rPr lang="en-US" sz="1800" dirty="0"/>
              <a:t>reduce manual effort</a:t>
            </a:r>
          </a:p>
          <a:p>
            <a:r>
              <a:rPr lang="en-US" sz="1800" dirty="0"/>
              <a:t>integrate with normal business workflows.</a:t>
            </a:r>
          </a:p>
          <a:p>
            <a:pPr marL="0" indent="0">
              <a:buNone/>
            </a:pPr>
            <a:r>
              <a:rPr lang="en-US" sz="1800" dirty="0"/>
              <a:t>For most transactions, AML/CTF checks will occur in parallel, not as an obstacle.</a:t>
            </a:r>
          </a:p>
          <a:p>
            <a:pPr marL="0" indent="0">
              <a:buNone/>
            </a:pPr>
            <a:r>
              <a:rPr lang="en-US" sz="1200" dirty="0"/>
              <a:t>*Note: these digital tools aren’t endorsed by AUSTRAC. Businesses remain responsible for meeting their AML/CTF obligations, including ensuring appropriate CDD and risk management processes are in place.</a:t>
            </a:r>
          </a:p>
          <a:p>
            <a:pPr marL="0" indent="0">
              <a:buNone/>
            </a:pPr>
            <a:endParaRPr lang="en-US" sz="1800" dirty="0"/>
          </a:p>
          <a:p>
            <a:pPr marL="0" indent="0">
              <a:buNone/>
            </a:pPr>
            <a:endParaRPr lang="en-US" sz="1800" dirty="0"/>
          </a:p>
        </p:txBody>
      </p:sp>
      <p:sp>
        <p:nvSpPr>
          <p:cNvPr id="34" name="Text Placeholder 33">
            <a:extLst>
              <a:ext uri="{FF2B5EF4-FFF2-40B4-BE49-F238E27FC236}">
                <a16:creationId xmlns:a16="http://schemas.microsoft.com/office/drawing/2014/main" id="{4F4E239D-10C4-C090-6E2E-F549509C932A}"/>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318066016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DAC617-3635-C4C8-393D-BD1439F1139A}"/>
            </a:ext>
          </a:extLst>
        </p:cNvPr>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6DEAD6BA-D74D-9585-BD0C-CDEF5FA42E5F}"/>
              </a:ext>
            </a:extLst>
          </p:cNvPr>
          <p:cNvPicPr>
            <a:picLocks noGrp="1" noChangeAspect="1"/>
          </p:cNvPicPr>
          <p:nvPr>
            <p:ph type="pic" idx="1"/>
          </p:nvPr>
        </p:nvPicPr>
        <p:blipFill>
          <a:blip r:embed="rId3"/>
          <a:srcRect l="2700" r="2700"/>
          <a:stretch/>
        </p:blipFill>
        <p:spPr>
          <a:xfrm>
            <a:off x="6790414" y="0"/>
            <a:ext cx="5401586" cy="6858000"/>
          </a:xfrm>
        </p:spPr>
      </p:pic>
      <p:sp>
        <p:nvSpPr>
          <p:cNvPr id="2" name="Title 1">
            <a:extLst>
              <a:ext uri="{FF2B5EF4-FFF2-40B4-BE49-F238E27FC236}">
                <a16:creationId xmlns:a16="http://schemas.microsoft.com/office/drawing/2014/main" id="{CBD3BD83-B881-864B-959D-DEEFA7820DE0}"/>
              </a:ext>
            </a:extLst>
          </p:cNvPr>
          <p:cNvSpPr>
            <a:spLocks noGrp="1"/>
          </p:cNvSpPr>
          <p:nvPr>
            <p:ph type="title"/>
          </p:nvPr>
        </p:nvSpPr>
        <p:spPr>
          <a:xfrm>
            <a:off x="630140" y="628550"/>
            <a:ext cx="5524170" cy="961711"/>
          </a:xfrm>
        </p:spPr>
        <p:txBody>
          <a:bodyPr anchor="b">
            <a:noAutofit/>
          </a:bodyPr>
          <a:lstStyle/>
          <a:p>
            <a:r>
              <a:rPr lang="en-US" dirty="0"/>
              <a:t>Q9 – I have to ask intrusive questions or request financial documents early on. (True or False?)</a:t>
            </a:r>
          </a:p>
        </p:txBody>
      </p:sp>
      <p:sp>
        <p:nvSpPr>
          <p:cNvPr id="6" name="Slide Number Placeholder 5">
            <a:extLst>
              <a:ext uri="{FF2B5EF4-FFF2-40B4-BE49-F238E27FC236}">
                <a16:creationId xmlns:a16="http://schemas.microsoft.com/office/drawing/2014/main" id="{6A119D13-B31D-147D-CE21-CE1F8834D5BF}"/>
              </a:ext>
            </a:extLst>
          </p:cNvPr>
          <p:cNvSpPr>
            <a:spLocks noGrp="1"/>
          </p:cNvSpPr>
          <p:nvPr>
            <p:ph type="sldNum" sz="quarter" idx="12"/>
          </p:nvPr>
        </p:nvSpPr>
        <p:spPr>
          <a:xfrm>
            <a:off x="10018642" y="6356350"/>
            <a:ext cx="1335157" cy="365125"/>
          </a:xfrm>
        </p:spPr>
        <p:txBody>
          <a:bodyPr/>
          <a:lstStyle/>
          <a:p>
            <a:fld id="{B2DC25EE-239B-4C5F-AAD1-255A7D5F1EE2}" type="slidenum">
              <a:rPr lang="en-US" smtClean="0"/>
              <a:pPr/>
              <a:t>24</a:t>
            </a:fld>
            <a:endParaRPr lang="en-US" dirty="0"/>
          </a:p>
        </p:txBody>
      </p:sp>
      <p:sp>
        <p:nvSpPr>
          <p:cNvPr id="7" name="Content Placeholder 6">
            <a:extLst>
              <a:ext uri="{FF2B5EF4-FFF2-40B4-BE49-F238E27FC236}">
                <a16:creationId xmlns:a16="http://schemas.microsoft.com/office/drawing/2014/main" id="{74D21220-8527-8F9D-37A3-04BE644121CB}"/>
              </a:ext>
            </a:extLst>
          </p:cNvPr>
          <p:cNvSpPr>
            <a:spLocks noGrp="1"/>
          </p:cNvSpPr>
          <p:nvPr>
            <p:ph idx="13"/>
          </p:nvPr>
        </p:nvSpPr>
        <p:spPr>
          <a:xfrm>
            <a:off x="630140" y="2822716"/>
            <a:ext cx="5524170" cy="3611877"/>
          </a:xfrm>
        </p:spPr>
        <p:txBody>
          <a:bodyPr vert="horz" lIns="91440" tIns="45720" rIns="91440" bIns="45720" rtlCol="0" anchor="t">
            <a:normAutofit/>
          </a:bodyPr>
          <a:lstStyle/>
          <a:p>
            <a:pPr marL="0" indent="0">
              <a:buNone/>
            </a:pPr>
            <a:r>
              <a:rPr lang="en-AU" sz="1800" dirty="0"/>
              <a:t>Customer due diligence mainly involves 2 tasks:</a:t>
            </a:r>
          </a:p>
          <a:p>
            <a:r>
              <a:rPr lang="en-AU" sz="1800" dirty="0">
                <a:latin typeface="Calibri"/>
                <a:ea typeface="Calibri"/>
                <a:cs typeface="Calibri"/>
              </a:rPr>
              <a:t>collect and verify information about your customer</a:t>
            </a:r>
          </a:p>
          <a:p>
            <a:r>
              <a:rPr lang="en-AU" sz="1800" dirty="0">
                <a:latin typeface="Calibri"/>
                <a:ea typeface="Calibri"/>
                <a:cs typeface="Calibri"/>
              </a:rPr>
              <a:t>identify your customer’s money laundering and terrorism financing risk.</a:t>
            </a:r>
          </a:p>
          <a:p>
            <a:pPr marL="0" indent="0">
              <a:buNone/>
            </a:pPr>
            <a:r>
              <a:rPr lang="en-AU" sz="1800" dirty="0"/>
              <a:t>More detailed questions (for example, source of wealth or source of funds) are required only if a customer is assessed as higher risk.</a:t>
            </a:r>
          </a:p>
        </p:txBody>
      </p:sp>
      <p:sp>
        <p:nvSpPr>
          <p:cNvPr id="34" name="Text Placeholder 33">
            <a:extLst>
              <a:ext uri="{FF2B5EF4-FFF2-40B4-BE49-F238E27FC236}">
                <a16:creationId xmlns:a16="http://schemas.microsoft.com/office/drawing/2014/main" id="{5A4B4CC9-590F-CE56-C7B3-22E38C762F58}"/>
              </a:ext>
            </a:extLst>
          </p:cNvPr>
          <p:cNvSpPr>
            <a:spLocks noGrp="1"/>
          </p:cNvSpPr>
          <p:nvPr>
            <p:ph type="body" sz="quarter" idx="14"/>
          </p:nvPr>
        </p:nvSpPr>
        <p:spPr>
          <a:xfrm>
            <a:off x="630139" y="2103717"/>
            <a:ext cx="4930151" cy="501729"/>
          </a:xfrm>
        </p:spPr>
        <p:txBody>
          <a:bodyPr>
            <a:normAutofit fontScale="92500" lnSpcReduction="10000"/>
          </a:bodyPr>
          <a:lstStyle/>
          <a:p>
            <a:r>
              <a:rPr lang="en-AU" dirty="0"/>
              <a:t>Answer = FALSE</a:t>
            </a:r>
          </a:p>
        </p:txBody>
      </p:sp>
    </p:spTree>
    <p:extLst>
      <p:ext uri="{BB962C8B-B14F-4D97-AF65-F5344CB8AC3E}">
        <p14:creationId xmlns:p14="http://schemas.microsoft.com/office/powerpoint/2010/main" val="1535232988"/>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6EB14F-8132-746B-94A9-248AE12FAB3F}"/>
              </a:ext>
            </a:extLst>
          </p:cNvPr>
          <p:cNvSpPr>
            <a:spLocks noGrp="1"/>
          </p:cNvSpPr>
          <p:nvPr>
            <p:ph type="sldNum" sz="quarter" idx="12"/>
          </p:nvPr>
        </p:nvSpPr>
        <p:spPr/>
        <p:txBody>
          <a:bodyPr vert="horz" lIns="91440" tIns="45720" rIns="91440" bIns="45720" rtlCol="0">
            <a:normAutofit/>
          </a:bodyPr>
          <a:lstStyle/>
          <a:p>
            <a:pPr defTabSz="914400">
              <a:spcAft>
                <a:spcPts val="600"/>
              </a:spcAft>
            </a:pPr>
            <a:fld id="{B2DC25EE-239B-4C5F-AAD1-255A7D5F1EE2}" type="slidenum">
              <a:rPr lang="en-US" smtClean="0">
                <a:solidFill>
                  <a:srgbClr val="FFFFFF"/>
                </a:solidFill>
              </a:rPr>
              <a:pPr defTabSz="914400">
                <a:spcAft>
                  <a:spcPts val="600"/>
                </a:spcAft>
              </a:pPr>
              <a:t>25</a:t>
            </a:fld>
            <a:endParaRPr lang="en-US" dirty="0">
              <a:solidFill>
                <a:srgbClr val="FFFFFF"/>
              </a:solidFill>
            </a:endParaRPr>
          </a:p>
        </p:txBody>
      </p:sp>
      <p:sp>
        <p:nvSpPr>
          <p:cNvPr id="5" name="Title 4">
            <a:extLst>
              <a:ext uri="{FF2B5EF4-FFF2-40B4-BE49-F238E27FC236}">
                <a16:creationId xmlns:a16="http://schemas.microsoft.com/office/drawing/2014/main" id="{933C421C-716F-3D61-8C77-C958D835E535}"/>
              </a:ext>
            </a:extLst>
          </p:cNvPr>
          <p:cNvSpPr>
            <a:spLocks noGrp="1"/>
          </p:cNvSpPr>
          <p:nvPr>
            <p:ph type="title"/>
          </p:nvPr>
        </p:nvSpPr>
        <p:spPr>
          <a:xfrm>
            <a:off x="541663" y="378051"/>
            <a:ext cx="5884537" cy="1549776"/>
          </a:xfrm>
        </p:spPr>
        <p:txBody>
          <a:bodyPr vert="horz" lIns="91440" tIns="45720" rIns="91440" bIns="45720" rtlCol="0" anchor="b">
            <a:normAutofit/>
          </a:bodyPr>
          <a:lstStyle/>
          <a:p>
            <a:r>
              <a:rPr lang="en-US" sz="4000" dirty="0"/>
              <a:t>Money laundering in </a:t>
            </a:r>
            <a:br>
              <a:rPr lang="en-US" sz="4000" dirty="0"/>
            </a:br>
            <a:r>
              <a:rPr lang="en-US" sz="4000" dirty="0"/>
              <a:t>real estate</a:t>
            </a:r>
          </a:p>
        </p:txBody>
      </p:sp>
      <p:sp>
        <p:nvSpPr>
          <p:cNvPr id="1030" name="Content Placeholder 1029">
            <a:extLst>
              <a:ext uri="{FF2B5EF4-FFF2-40B4-BE49-F238E27FC236}">
                <a16:creationId xmlns:a16="http://schemas.microsoft.com/office/drawing/2014/main" id="{0DBE58B7-246E-CE3B-7C90-42A26498D440}"/>
              </a:ext>
            </a:extLst>
          </p:cNvPr>
          <p:cNvSpPr>
            <a:spLocks noGrp="1"/>
          </p:cNvSpPr>
          <p:nvPr>
            <p:ph sz="half" idx="1"/>
          </p:nvPr>
        </p:nvSpPr>
        <p:spPr>
          <a:xfrm>
            <a:off x="541663" y="2137265"/>
            <a:ext cx="4708763" cy="4123749"/>
          </a:xfrm>
        </p:spPr>
        <p:txBody>
          <a:bodyPr anchor="t">
            <a:normAutofit/>
          </a:bodyPr>
          <a:lstStyle/>
          <a:p>
            <a:pPr marL="0" indent="0">
              <a:buNone/>
            </a:pPr>
            <a:r>
              <a:rPr lang="en-AU" sz="2000" dirty="0"/>
              <a:t>Property has several features criminals like:</a:t>
            </a:r>
          </a:p>
          <a:p>
            <a:pPr lvl="0"/>
            <a:r>
              <a:rPr lang="en-AU" sz="2000" dirty="0"/>
              <a:t>high-value transactions</a:t>
            </a:r>
          </a:p>
          <a:p>
            <a:pPr lvl="0"/>
            <a:r>
              <a:rPr lang="en-AU" sz="2000" dirty="0"/>
              <a:t>stable assets</a:t>
            </a:r>
          </a:p>
          <a:p>
            <a:pPr lvl="0"/>
            <a:r>
              <a:rPr lang="en-AU" sz="2000" dirty="0"/>
              <a:t>the ability to hide ownership</a:t>
            </a:r>
          </a:p>
          <a:p>
            <a:pPr lvl="0"/>
            <a:r>
              <a:rPr lang="en-AU" sz="2000" dirty="0"/>
              <a:t>the ability to move large amounts of money in ways that can appear legitimate.</a:t>
            </a:r>
          </a:p>
          <a:p>
            <a:pPr marL="0" indent="0">
              <a:buNone/>
            </a:pPr>
            <a:r>
              <a:rPr lang="en-AU" sz="2000" dirty="0"/>
              <a:t>Compared to some other laundering methods, property transactions can actually be relatively uncomplicated.</a:t>
            </a:r>
            <a:endParaRPr lang="en-US" sz="2000" dirty="0"/>
          </a:p>
          <a:p>
            <a:pPr marL="0" indent="0">
              <a:buNone/>
            </a:pPr>
            <a:endParaRPr lang="en-US" sz="2000" dirty="0"/>
          </a:p>
        </p:txBody>
      </p:sp>
      <p:pic>
        <p:nvPicPr>
          <p:cNvPr id="10" name="Picture Placeholder 9">
            <a:extLst>
              <a:ext uri="{FF2B5EF4-FFF2-40B4-BE49-F238E27FC236}">
                <a16:creationId xmlns:a16="http://schemas.microsoft.com/office/drawing/2014/main" id="{B8ABD1C3-475B-B393-A9F3-3E392303FDD2}"/>
              </a:ext>
            </a:extLst>
          </p:cNvPr>
          <p:cNvPicPr>
            <a:picLocks noGrp="1" noChangeAspect="1"/>
          </p:cNvPicPr>
          <p:nvPr>
            <p:ph type="pic" idx="13"/>
          </p:nvPr>
        </p:nvPicPr>
        <p:blipFill>
          <a:blip r:embed="rId3"/>
          <a:srcRect l="14884" r="14884"/>
          <a:stretch>
            <a:fillRect/>
          </a:stretch>
        </p:blipFill>
        <p:spPr>
          <a:xfrm>
            <a:off x="4966753"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597388463"/>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2B03-4A6B-CE90-DD91-F58B89091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3967F-9BBA-0FEE-E24D-AB769897DCDC}"/>
              </a:ext>
            </a:extLst>
          </p:cNvPr>
          <p:cNvSpPr>
            <a:spLocks noGrp="1"/>
          </p:cNvSpPr>
          <p:nvPr>
            <p:ph type="title"/>
          </p:nvPr>
        </p:nvSpPr>
        <p:spPr/>
        <p:txBody>
          <a:bodyPr/>
          <a:lstStyle/>
          <a:p>
            <a:r>
              <a:rPr lang="en-AU" dirty="0"/>
              <a:t>Would you know if money laundering was happening in one of your transactions?</a:t>
            </a:r>
          </a:p>
        </p:txBody>
      </p:sp>
      <p:sp>
        <p:nvSpPr>
          <p:cNvPr id="4" name="Slide Number Placeholder 3">
            <a:extLst>
              <a:ext uri="{FF2B5EF4-FFF2-40B4-BE49-F238E27FC236}">
                <a16:creationId xmlns:a16="http://schemas.microsoft.com/office/drawing/2014/main" id="{A17CBFA0-EA06-8026-5FF2-3FDBC7FDED71}"/>
              </a:ext>
            </a:extLst>
          </p:cNvPr>
          <p:cNvSpPr>
            <a:spLocks noGrp="1"/>
          </p:cNvSpPr>
          <p:nvPr>
            <p:ph type="sldNum" sz="quarter" idx="12"/>
          </p:nvPr>
        </p:nvSpPr>
        <p:spPr/>
        <p:txBody>
          <a:bodyPr/>
          <a:lstStyle/>
          <a:p>
            <a:fld id="{B2DC25EE-239B-4C5F-AAD1-255A7D5F1EE2}" type="slidenum">
              <a:rPr lang="en-US" smtClean="0"/>
              <a:t>26</a:t>
            </a:fld>
            <a:endParaRPr lang="en-US" dirty="0"/>
          </a:p>
        </p:txBody>
      </p:sp>
    </p:spTree>
    <p:extLst>
      <p:ext uri="{BB962C8B-B14F-4D97-AF65-F5344CB8AC3E}">
        <p14:creationId xmlns:p14="http://schemas.microsoft.com/office/powerpoint/2010/main" val="345650057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2143F43-1C3D-2D8C-069E-0ADB8A61DDE2}"/>
              </a:ext>
            </a:extLst>
          </p:cNvPr>
          <p:cNvPicPr>
            <a:picLocks noGrp="1" noChangeAspect="1"/>
          </p:cNvPicPr>
          <p:nvPr>
            <p:ph type="pic" sz="quarter" idx="13"/>
          </p:nvPr>
        </p:nvPicPr>
        <p:blipFill rotWithShape="1">
          <a:blip r:embed="rId3"/>
          <a:srcRect l="8452" r="27628"/>
          <a:stretch>
            <a:fillRect/>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
        <p:nvSpPr>
          <p:cNvPr id="3" name="Slide Number Placeholder 2">
            <a:extLst>
              <a:ext uri="{FF2B5EF4-FFF2-40B4-BE49-F238E27FC236}">
                <a16:creationId xmlns:a16="http://schemas.microsoft.com/office/drawing/2014/main" id="{CFBF4D58-37CA-9145-F123-94D02CAF57C8}"/>
              </a:ext>
            </a:extLst>
          </p:cNvPr>
          <p:cNvSpPr>
            <a:spLocks noGrp="1"/>
          </p:cNvSpPr>
          <p:nvPr>
            <p:ph type="sldNum" sz="quarter" idx="12"/>
          </p:nvPr>
        </p:nvSpPr>
        <p:spPr/>
        <p:txBody>
          <a:bodyPr/>
          <a:lstStyle/>
          <a:p>
            <a:fld id="{B2DC25EE-239B-4C5F-AAD1-255A7D5F1EE2}" type="slidenum">
              <a:rPr lang="en-US" smtClean="0"/>
              <a:pPr/>
              <a:t>27</a:t>
            </a:fld>
            <a:endParaRPr lang="en-US" dirty="0">
              <a:solidFill>
                <a:schemeClr val="accent3"/>
              </a:solidFill>
            </a:endParaRPr>
          </a:p>
        </p:txBody>
      </p:sp>
      <p:sp>
        <p:nvSpPr>
          <p:cNvPr id="7" name="Title 6">
            <a:extLst>
              <a:ext uri="{FF2B5EF4-FFF2-40B4-BE49-F238E27FC236}">
                <a16:creationId xmlns:a16="http://schemas.microsoft.com/office/drawing/2014/main" id="{F3B6D248-9FEF-B6C8-D37A-4819B2BAE749}"/>
              </a:ext>
            </a:extLst>
          </p:cNvPr>
          <p:cNvSpPr>
            <a:spLocks noGrp="1"/>
          </p:cNvSpPr>
          <p:nvPr>
            <p:ph type="title"/>
          </p:nvPr>
        </p:nvSpPr>
        <p:spPr>
          <a:xfrm>
            <a:off x="7585076" y="2742537"/>
            <a:ext cx="3506788" cy="2242213"/>
          </a:xfrm>
        </p:spPr>
        <p:txBody>
          <a:bodyPr>
            <a:normAutofit/>
          </a:bodyPr>
          <a:lstStyle/>
          <a:p>
            <a:pPr rtl="0" eaLnBrk="1" latinLnBrk="0" hangingPunct="1"/>
            <a:r>
              <a:rPr lang="en-AU" kern="1200" dirty="0">
                <a:solidFill>
                  <a:srgbClr val="FFFFFF"/>
                </a:solidFill>
                <a:effectLst/>
                <a:latin typeface="Arial" panose="020B0604020202020204" pitchFamily="34" charset="0"/>
                <a:ea typeface="Calibri" panose="020F0502020204030204" pitchFamily="34" charset="0"/>
                <a:cs typeface="Arial" panose="020B0604020202020204" pitchFamily="34" charset="0"/>
              </a:rPr>
              <a:t>Activity 2: Guess who?</a:t>
            </a:r>
            <a:endParaRPr lang="en-AU" sz="4800" dirty="0">
              <a:effectLst/>
            </a:endParaRPr>
          </a:p>
        </p:txBody>
      </p:sp>
    </p:spTree>
    <p:extLst>
      <p:ext uri="{BB962C8B-B14F-4D97-AF65-F5344CB8AC3E}">
        <p14:creationId xmlns:p14="http://schemas.microsoft.com/office/powerpoint/2010/main" val="2828823454"/>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55EB7-1CFE-1249-8B00-057906E60D96}"/>
              </a:ext>
            </a:extLst>
          </p:cNvPr>
          <p:cNvSpPr>
            <a:spLocks noGrp="1"/>
          </p:cNvSpPr>
          <p:nvPr>
            <p:ph type="title"/>
          </p:nvPr>
        </p:nvSpPr>
        <p:spPr>
          <a:xfrm>
            <a:off x="583789" y="731774"/>
            <a:ext cx="10168128" cy="1179576"/>
          </a:xfrm>
        </p:spPr>
        <p:txBody>
          <a:bodyPr>
            <a:normAutofit/>
          </a:bodyPr>
          <a:lstStyle/>
          <a:p>
            <a:r>
              <a:rPr lang="en-AU" dirty="0"/>
              <a:t>Guess who?</a:t>
            </a:r>
          </a:p>
        </p:txBody>
      </p:sp>
      <p:sp>
        <p:nvSpPr>
          <p:cNvPr id="3" name="Content Placeholder 2">
            <a:extLst>
              <a:ext uri="{FF2B5EF4-FFF2-40B4-BE49-F238E27FC236}">
                <a16:creationId xmlns:a16="http://schemas.microsoft.com/office/drawing/2014/main" id="{B901B765-DEC1-DE6D-878A-BB9F60C9A1BF}"/>
              </a:ext>
            </a:extLst>
          </p:cNvPr>
          <p:cNvSpPr>
            <a:spLocks noGrp="1"/>
          </p:cNvSpPr>
          <p:nvPr>
            <p:ph sz="half" idx="1"/>
          </p:nvPr>
        </p:nvSpPr>
        <p:spPr>
          <a:xfrm>
            <a:off x="583789" y="1918646"/>
            <a:ext cx="4937760" cy="4076700"/>
          </a:xfrm>
        </p:spPr>
        <p:txBody>
          <a:bodyPr vert="horz" lIns="91440" tIns="45720" rIns="91440" bIns="45720" rtlCol="0" anchor="t">
            <a:noAutofit/>
          </a:bodyPr>
          <a:lstStyle/>
          <a:p>
            <a:pPr marL="0" indent="0">
              <a:buNone/>
            </a:pPr>
            <a:r>
              <a:rPr lang="en-AU" sz="1500" dirty="0"/>
              <a:t>Working in teams of 2-3 you’ll be presented with 3 potential clients involved in property transactions.</a:t>
            </a:r>
          </a:p>
          <a:p>
            <a:pPr marL="0" indent="0">
              <a:buNone/>
            </a:pPr>
            <a:r>
              <a:rPr lang="en-AU" sz="1500" dirty="0"/>
              <a:t>As the scenario unfolds:</a:t>
            </a:r>
          </a:p>
          <a:p>
            <a:r>
              <a:rPr lang="en-AU" sz="1500" dirty="0">
                <a:latin typeface="Calibri"/>
                <a:ea typeface="Calibri"/>
                <a:cs typeface="Calibri"/>
              </a:rPr>
              <a:t>new information will be revealed in rounds</a:t>
            </a:r>
          </a:p>
          <a:p>
            <a:r>
              <a:rPr lang="en-AU" sz="1500" dirty="0">
                <a:latin typeface="Calibri"/>
                <a:ea typeface="Calibri"/>
                <a:cs typeface="Calibri"/>
              </a:rPr>
              <a:t>each round gives you more insight into what’s happening.</a:t>
            </a:r>
          </a:p>
          <a:p>
            <a:pPr marL="0" indent="0">
              <a:buNone/>
            </a:pPr>
            <a:r>
              <a:rPr lang="en-AU" sz="1500" b="1" dirty="0"/>
              <a:t>Your role</a:t>
            </a:r>
          </a:p>
          <a:p>
            <a:r>
              <a:rPr lang="en-AU" sz="1500" dirty="0">
                <a:latin typeface="Calibri"/>
                <a:ea typeface="Calibri"/>
                <a:cs typeface="Calibri"/>
              </a:rPr>
              <a:t>After each round discuss what feels normal vs unusual.</a:t>
            </a:r>
          </a:p>
          <a:p>
            <a:r>
              <a:rPr lang="en-AU" sz="1500" dirty="0">
                <a:latin typeface="Calibri"/>
                <a:ea typeface="Calibri"/>
                <a:cs typeface="Calibri"/>
              </a:rPr>
              <a:t>Note anything that doesn’t quite add up.</a:t>
            </a:r>
          </a:p>
          <a:p>
            <a:r>
              <a:rPr lang="en-AU" sz="1500" dirty="0">
                <a:latin typeface="Calibri"/>
                <a:ea typeface="Calibri"/>
                <a:cs typeface="Calibri"/>
              </a:rPr>
              <a:t>Form a view on who may be involved in suspicious activity.</a:t>
            </a:r>
          </a:p>
          <a:p>
            <a:r>
              <a:rPr lang="en-AU" sz="1500" dirty="0">
                <a:latin typeface="Calibri"/>
                <a:ea typeface="Calibri"/>
                <a:cs typeface="Calibri"/>
              </a:rPr>
              <a:t>Be prepared to change your mind as new information emerges.</a:t>
            </a:r>
          </a:p>
        </p:txBody>
      </p:sp>
      <p:sp>
        <p:nvSpPr>
          <p:cNvPr id="4" name="Content Placeholder 3">
            <a:extLst>
              <a:ext uri="{FF2B5EF4-FFF2-40B4-BE49-F238E27FC236}">
                <a16:creationId xmlns:a16="http://schemas.microsoft.com/office/drawing/2014/main" id="{E76D9797-2F64-DE52-0066-5B2EADFFF65B}"/>
              </a:ext>
            </a:extLst>
          </p:cNvPr>
          <p:cNvSpPr>
            <a:spLocks noGrp="1"/>
          </p:cNvSpPr>
          <p:nvPr>
            <p:ph sz="half" idx="2"/>
          </p:nvPr>
        </p:nvSpPr>
        <p:spPr>
          <a:xfrm>
            <a:off x="6345936" y="2095500"/>
            <a:ext cx="4937760" cy="4076700"/>
          </a:xfrm>
        </p:spPr>
        <p:txBody>
          <a:bodyPr>
            <a:normAutofit/>
          </a:bodyPr>
          <a:lstStyle/>
          <a:p>
            <a:pPr marL="0" indent="0">
              <a:buNone/>
            </a:pPr>
            <a:r>
              <a:rPr lang="en-AU" sz="1500" b="1" dirty="0"/>
              <a:t>The goal</a:t>
            </a:r>
          </a:p>
          <a:p>
            <a:r>
              <a:rPr lang="en-AU" sz="1500" dirty="0"/>
              <a:t>Identify which client appears to be involved in money laundering.</a:t>
            </a:r>
          </a:p>
          <a:p>
            <a:r>
              <a:rPr lang="en-AU" sz="1500" dirty="0"/>
              <a:t>The twist. It may not be as simple as it seems…</a:t>
            </a:r>
          </a:p>
          <a:p>
            <a:pPr marL="0" indent="0">
              <a:buNone/>
            </a:pPr>
            <a:r>
              <a:rPr lang="en-AU" sz="1500" b="1" dirty="0"/>
              <a:t>Remember</a:t>
            </a:r>
            <a:r>
              <a:rPr lang="en-AU" sz="1500" dirty="0"/>
              <a:t>: you’re not here to investigate or prove       anything — just to notice what doesn’t add up.</a:t>
            </a:r>
          </a:p>
          <a:p>
            <a:endParaRPr lang="en-AU" sz="1500" dirty="0"/>
          </a:p>
          <a:p>
            <a:pPr marL="0" indent="0">
              <a:buNone/>
            </a:pPr>
            <a:r>
              <a:rPr lang="en-AU" sz="1500" b="1" dirty="0"/>
              <a:t>Tip</a:t>
            </a:r>
            <a:r>
              <a:rPr lang="en-AU" sz="1500" dirty="0"/>
              <a:t>: write down any ‘something’s not right’ moments as you go on a Post-it note or notebook.</a:t>
            </a:r>
          </a:p>
        </p:txBody>
      </p:sp>
      <p:sp>
        <p:nvSpPr>
          <p:cNvPr id="6" name="Slide Number Placeholder 5">
            <a:extLst>
              <a:ext uri="{FF2B5EF4-FFF2-40B4-BE49-F238E27FC236}">
                <a16:creationId xmlns:a16="http://schemas.microsoft.com/office/drawing/2014/main" id="{936DE543-0C7A-7F95-EFD1-3F844EFA2D1E}"/>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28</a:t>
            </a:fld>
            <a:endParaRPr lang="en-US" dirty="0"/>
          </a:p>
        </p:txBody>
      </p:sp>
    </p:spTree>
    <p:extLst>
      <p:ext uri="{BB962C8B-B14F-4D97-AF65-F5344CB8AC3E}">
        <p14:creationId xmlns:p14="http://schemas.microsoft.com/office/powerpoint/2010/main" val="1858856944"/>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E1474F-0FB4-DA8A-E3E1-B8C35197C54E}"/>
              </a:ext>
            </a:extLst>
          </p:cNvPr>
          <p:cNvPicPr>
            <a:picLocks noChangeAspect="1"/>
          </p:cNvPicPr>
          <p:nvPr/>
        </p:nvPicPr>
        <p:blipFill>
          <a:blip r:embed="rId3"/>
          <a:stretch>
            <a:fillRect/>
          </a:stretch>
        </p:blipFill>
        <p:spPr>
          <a:xfrm rot="473414">
            <a:off x="6112141" y="662531"/>
            <a:ext cx="5784752" cy="3035252"/>
          </a:xfrm>
          <a:prstGeom prst="rect">
            <a:avLst/>
          </a:prstGeom>
        </p:spPr>
      </p:pic>
      <p:sp>
        <p:nvSpPr>
          <p:cNvPr id="5" name="Slide Number Placeholder 4">
            <a:extLst>
              <a:ext uri="{FF2B5EF4-FFF2-40B4-BE49-F238E27FC236}">
                <a16:creationId xmlns:a16="http://schemas.microsoft.com/office/drawing/2014/main" id="{92879709-42C9-6A6E-3278-676B22F0F55D}"/>
              </a:ext>
            </a:extLst>
          </p:cNvPr>
          <p:cNvSpPr>
            <a:spLocks noGrp="1"/>
          </p:cNvSpPr>
          <p:nvPr>
            <p:ph type="sldNum" sz="quarter" idx="12"/>
          </p:nvPr>
        </p:nvSpPr>
        <p:spPr/>
        <p:txBody>
          <a:bodyPr/>
          <a:lstStyle/>
          <a:p>
            <a:fld id="{B2DC25EE-239B-4C5F-AAD1-255A7D5F1EE2}" type="slidenum">
              <a:rPr lang="en-US" smtClean="0"/>
              <a:t>29</a:t>
            </a:fld>
            <a:endParaRPr lang="en-US" dirty="0"/>
          </a:p>
        </p:txBody>
      </p:sp>
      <p:pic>
        <p:nvPicPr>
          <p:cNvPr id="7" name="Picture 6">
            <a:extLst>
              <a:ext uri="{FF2B5EF4-FFF2-40B4-BE49-F238E27FC236}">
                <a16:creationId xmlns:a16="http://schemas.microsoft.com/office/drawing/2014/main" id="{5BD38A6D-F6BD-73DD-97CE-F9D0DFD825D9}"/>
              </a:ext>
            </a:extLst>
          </p:cNvPr>
          <p:cNvPicPr>
            <a:picLocks noChangeAspect="1"/>
          </p:cNvPicPr>
          <p:nvPr/>
        </p:nvPicPr>
        <p:blipFill>
          <a:blip r:embed="rId4"/>
          <a:stretch>
            <a:fillRect/>
          </a:stretch>
        </p:blipFill>
        <p:spPr>
          <a:xfrm rot="21094164">
            <a:off x="306311" y="842367"/>
            <a:ext cx="5753473" cy="3045326"/>
          </a:xfrm>
          <a:prstGeom prst="rect">
            <a:avLst/>
          </a:prstGeom>
        </p:spPr>
      </p:pic>
      <p:pic>
        <p:nvPicPr>
          <p:cNvPr id="6" name="Picture 5">
            <a:extLst>
              <a:ext uri="{FF2B5EF4-FFF2-40B4-BE49-F238E27FC236}">
                <a16:creationId xmlns:a16="http://schemas.microsoft.com/office/drawing/2014/main" id="{25D7B108-8B42-4651-289A-6DA1C9C88A23}"/>
              </a:ext>
            </a:extLst>
          </p:cNvPr>
          <p:cNvPicPr>
            <a:picLocks noChangeAspect="1"/>
          </p:cNvPicPr>
          <p:nvPr/>
        </p:nvPicPr>
        <p:blipFill>
          <a:blip r:embed="rId5"/>
          <a:stretch>
            <a:fillRect/>
          </a:stretch>
        </p:blipFill>
        <p:spPr>
          <a:xfrm>
            <a:off x="3352471" y="3230388"/>
            <a:ext cx="6025456" cy="3190554"/>
          </a:xfrm>
          <a:prstGeom prst="rect">
            <a:avLst/>
          </a:prstGeom>
          <a:ln>
            <a:solidFill>
              <a:schemeClr val="bg2"/>
            </a:solidFill>
          </a:ln>
        </p:spPr>
      </p:pic>
    </p:spTree>
    <p:extLst>
      <p:ext uri="{BB962C8B-B14F-4D97-AF65-F5344CB8AC3E}">
        <p14:creationId xmlns:p14="http://schemas.microsoft.com/office/powerpoint/2010/main" val="250807484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437C68-E010-AAE3-3E21-7874CE2B55EA}"/>
              </a:ext>
            </a:extLst>
          </p:cNvPr>
          <p:cNvSpPr>
            <a:spLocks noGrp="1"/>
          </p:cNvSpPr>
          <p:nvPr>
            <p:ph idx="4294967295"/>
          </p:nvPr>
        </p:nvSpPr>
        <p:spPr>
          <a:xfrm>
            <a:off x="551363" y="1853293"/>
            <a:ext cx="10356586" cy="3309565"/>
          </a:xfrm>
        </p:spPr>
        <p:txBody>
          <a:bodyPr vert="horz" lIns="91440" tIns="45720" rIns="91440" bIns="45720" rtlCol="0" anchor="t">
            <a:normAutofit/>
          </a:bodyPr>
          <a:lstStyle/>
          <a:p>
            <a:pPr marL="0" indent="0">
              <a:spcBef>
                <a:spcPts val="500"/>
              </a:spcBef>
              <a:buNone/>
            </a:pPr>
            <a:r>
              <a:rPr lang="en-AU" sz="2400" dirty="0">
                <a:latin typeface="Calibri"/>
                <a:ea typeface="Calibri"/>
                <a:cs typeface="Calibri"/>
              </a:rPr>
              <a:t>By the end of this training, you should be able to:</a:t>
            </a:r>
            <a:endParaRPr lang="en-US" sz="2400" dirty="0">
              <a:latin typeface="Calibri"/>
              <a:ea typeface="Calibri"/>
              <a:cs typeface="Calibri"/>
            </a:endParaRPr>
          </a:p>
          <a:p>
            <a:pPr marL="1028700" lvl="1" indent="-342900"/>
            <a:r>
              <a:rPr lang="en-AU" dirty="0">
                <a:latin typeface="Calibri"/>
                <a:ea typeface="Calibri"/>
                <a:cs typeface="Calibri"/>
                <a:sym typeface="Arial"/>
              </a:rPr>
              <a:t>understand your responsibilities as a real estate agent under the anti-money laundering and counter-terrorism financing (AML/CTF) regime</a:t>
            </a:r>
            <a:endParaRPr lang="en-AU" dirty="0">
              <a:latin typeface="Calibri"/>
              <a:ea typeface="Calibri"/>
              <a:cs typeface="Calibri"/>
            </a:endParaRPr>
          </a:p>
          <a:p>
            <a:pPr marL="1028700" lvl="1" indent="-342900"/>
            <a:r>
              <a:rPr lang="en-AU" dirty="0">
                <a:latin typeface="Calibri"/>
                <a:ea typeface="Calibri"/>
                <a:cs typeface="Calibri"/>
                <a:sym typeface="Arial"/>
              </a:rPr>
              <a:t>recognise risks and indicators of money laundering</a:t>
            </a:r>
            <a:endParaRPr lang="en-AU" dirty="0">
              <a:latin typeface="Calibri"/>
              <a:ea typeface="Calibri"/>
              <a:cs typeface="Calibri"/>
            </a:endParaRPr>
          </a:p>
          <a:p>
            <a:pPr marL="1028700" lvl="1" indent="-342900"/>
            <a:r>
              <a:rPr lang="en-AU" dirty="0">
                <a:latin typeface="Calibri"/>
                <a:ea typeface="Calibri"/>
                <a:cs typeface="Calibri"/>
                <a:sym typeface="Arial"/>
              </a:rPr>
              <a:t>understand what action to take when risks arise*</a:t>
            </a:r>
            <a:endParaRPr lang="en-AU" dirty="0">
              <a:latin typeface="Calibri"/>
              <a:ea typeface="Calibri"/>
              <a:cs typeface="Calibri"/>
            </a:endParaRPr>
          </a:p>
          <a:p>
            <a:pPr marL="1028700" lvl="1" indent="-342900"/>
            <a:r>
              <a:rPr lang="en-AU" dirty="0">
                <a:latin typeface="Calibri"/>
                <a:ea typeface="Calibri"/>
                <a:cs typeface="Calibri"/>
                <a:sym typeface="Arial"/>
              </a:rPr>
              <a:t>understand how to undertake customer due diligence (CDD)*</a:t>
            </a:r>
            <a:endParaRPr lang="en-AU" dirty="0">
              <a:latin typeface="Calibri"/>
              <a:ea typeface="Calibri"/>
              <a:cs typeface="Calibri"/>
            </a:endParaRPr>
          </a:p>
          <a:p>
            <a:pPr marL="1028700" lvl="1" indent="-342900"/>
            <a:r>
              <a:rPr lang="en-AU" dirty="0">
                <a:latin typeface="Calibri"/>
                <a:ea typeface="Calibri"/>
                <a:cs typeface="Calibri"/>
                <a:sym typeface="Arial"/>
              </a:rPr>
              <a:t>strengthen confidence in client conversations and escalation.</a:t>
            </a:r>
            <a:endParaRPr lang="en-AU" dirty="0"/>
          </a:p>
        </p:txBody>
      </p:sp>
      <p:sp>
        <p:nvSpPr>
          <p:cNvPr id="4" name="Slide Number Placeholder 3">
            <a:extLst>
              <a:ext uri="{FF2B5EF4-FFF2-40B4-BE49-F238E27FC236}">
                <a16:creationId xmlns:a16="http://schemas.microsoft.com/office/drawing/2014/main" id="{433DAEB3-6082-8313-9EBB-DB64F5844A3D}"/>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3</a:t>
            </a:fld>
            <a:endParaRPr lang="en-US" dirty="0"/>
          </a:p>
        </p:txBody>
      </p:sp>
      <p:sp>
        <p:nvSpPr>
          <p:cNvPr id="2" name="Title 1">
            <a:extLst>
              <a:ext uri="{FF2B5EF4-FFF2-40B4-BE49-F238E27FC236}">
                <a16:creationId xmlns:a16="http://schemas.microsoft.com/office/drawing/2014/main" id="{B272AF7A-4AFB-EC1F-276B-927CA81959C3}"/>
              </a:ext>
            </a:extLst>
          </p:cNvPr>
          <p:cNvSpPr>
            <a:spLocks noGrp="1"/>
          </p:cNvSpPr>
          <p:nvPr>
            <p:ph type="title"/>
          </p:nvPr>
        </p:nvSpPr>
        <p:spPr>
          <a:xfrm>
            <a:off x="551363" y="673717"/>
            <a:ext cx="10168128" cy="1179576"/>
          </a:xfrm>
        </p:spPr>
        <p:txBody>
          <a:bodyPr/>
          <a:lstStyle/>
          <a:p>
            <a:r>
              <a:rPr lang="en-AU" dirty="0"/>
              <a:t>What to expect from today</a:t>
            </a:r>
          </a:p>
        </p:txBody>
      </p:sp>
      <p:sp>
        <p:nvSpPr>
          <p:cNvPr id="5" name="TextBox 4">
            <a:extLst>
              <a:ext uri="{FF2B5EF4-FFF2-40B4-BE49-F238E27FC236}">
                <a16:creationId xmlns:a16="http://schemas.microsoft.com/office/drawing/2014/main" id="{D5B5DEA4-6A01-9DCB-08F9-BEC2CB916EBC}"/>
              </a:ext>
            </a:extLst>
          </p:cNvPr>
          <p:cNvSpPr txBox="1"/>
          <p:nvPr/>
        </p:nvSpPr>
        <p:spPr>
          <a:xfrm>
            <a:off x="551363" y="5491786"/>
            <a:ext cx="10356586" cy="692497"/>
          </a:xfrm>
          <a:prstGeom prst="rect">
            <a:avLst/>
          </a:prstGeom>
          <a:solidFill>
            <a:schemeClr val="accent2">
              <a:lumMod val="20000"/>
              <a:lumOff val="80000"/>
            </a:schemeClr>
          </a:solidFill>
        </p:spPr>
        <p:txBody>
          <a:bodyPr wrap="square" lIns="91440" tIns="45720" rIns="91440" bIns="45720" rtlCol="0" anchor="t">
            <a:spAutoFit/>
          </a:bodyPr>
          <a:lstStyle/>
          <a:p>
            <a:r>
              <a:rPr lang="en-AU" sz="1300" dirty="0">
                <a:solidFill>
                  <a:schemeClr val="accent6"/>
                </a:solidFill>
                <a:latin typeface="Calibri"/>
                <a:ea typeface="Calibri"/>
                <a:cs typeface="Calibri"/>
              </a:rPr>
              <a:t>*</a:t>
            </a:r>
            <a:r>
              <a:rPr lang="en-AU" sz="1300" b="1" dirty="0">
                <a:solidFill>
                  <a:schemeClr val="accent6"/>
                </a:solidFill>
                <a:latin typeface="Calibri"/>
                <a:ea typeface="Calibri"/>
                <a:cs typeface="Calibri"/>
              </a:rPr>
              <a:t>Note</a:t>
            </a:r>
            <a:r>
              <a:rPr lang="en-AU" sz="1300" dirty="0">
                <a:solidFill>
                  <a:schemeClr val="accent6"/>
                </a:solidFill>
                <a:latin typeface="Calibri"/>
                <a:ea typeface="Calibri"/>
                <a:cs typeface="Calibri"/>
              </a:rPr>
              <a:t>: this training focusses on responsibilities you have for CDD and suspicious matter reports (SMRs) as these are 2 of the responsibilities you’ll be most involved in as a frontline real estate professional. If you have any questions about other report types speak to your AML/CTF compliance officer or take a look at the AUSTRAC website.</a:t>
            </a:r>
          </a:p>
        </p:txBody>
      </p:sp>
    </p:spTree>
    <p:extLst>
      <p:ext uri="{BB962C8B-B14F-4D97-AF65-F5344CB8AC3E}">
        <p14:creationId xmlns:p14="http://schemas.microsoft.com/office/powerpoint/2010/main" val="135377500"/>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F8038FA-56F0-75A8-69AB-F66ABDB9A5E3}"/>
              </a:ext>
            </a:extLst>
          </p:cNvPr>
          <p:cNvSpPr>
            <a:spLocks noGrp="1"/>
          </p:cNvSpPr>
          <p:nvPr>
            <p:ph type="sldNum" sz="quarter" idx="12"/>
          </p:nvPr>
        </p:nvSpPr>
        <p:spPr/>
        <p:txBody>
          <a:bodyPr/>
          <a:lstStyle/>
          <a:p>
            <a:fld id="{B2DC25EE-239B-4C5F-AAD1-255A7D5F1EE2}" type="slidenum">
              <a:rPr lang="en-US" smtClean="0"/>
              <a:t>30</a:t>
            </a:fld>
            <a:endParaRPr lang="en-US" dirty="0"/>
          </a:p>
        </p:txBody>
      </p:sp>
      <p:sp>
        <p:nvSpPr>
          <p:cNvPr id="2" name="TextBox 1">
            <a:extLst>
              <a:ext uri="{FF2B5EF4-FFF2-40B4-BE49-F238E27FC236}">
                <a16:creationId xmlns:a16="http://schemas.microsoft.com/office/drawing/2014/main" id="{FE4291BB-1FFB-7C27-D71D-0E43392A46CA}"/>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2min</a:t>
            </a:r>
          </a:p>
        </p:txBody>
      </p:sp>
      <p:pic>
        <p:nvPicPr>
          <p:cNvPr id="4" name="Graphic 3" descr="Stopwatch 33% with solid fill">
            <a:extLst>
              <a:ext uri="{FF2B5EF4-FFF2-40B4-BE49-F238E27FC236}">
                <a16:creationId xmlns:a16="http://schemas.microsoft.com/office/drawing/2014/main" id="{CA0D098A-F513-263D-0710-7CDC5B0C05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96600" y="136525"/>
            <a:ext cx="914400" cy="914400"/>
          </a:xfrm>
          <a:prstGeom prst="rect">
            <a:avLst/>
          </a:prstGeom>
        </p:spPr>
      </p:pic>
      <p:pic>
        <p:nvPicPr>
          <p:cNvPr id="9" name="Picture 8">
            <a:extLst>
              <a:ext uri="{FF2B5EF4-FFF2-40B4-BE49-F238E27FC236}">
                <a16:creationId xmlns:a16="http://schemas.microsoft.com/office/drawing/2014/main" id="{0267FC03-1B72-F363-DE7A-E850F6E4D06A}"/>
              </a:ext>
            </a:extLst>
          </p:cNvPr>
          <p:cNvPicPr>
            <a:picLocks noChangeAspect="1"/>
          </p:cNvPicPr>
          <p:nvPr/>
        </p:nvPicPr>
        <p:blipFill>
          <a:blip r:embed="rId4"/>
          <a:stretch>
            <a:fillRect/>
          </a:stretch>
        </p:blipFill>
        <p:spPr>
          <a:xfrm rot="21282836">
            <a:off x="275292" y="634073"/>
            <a:ext cx="5832873" cy="3045715"/>
          </a:xfrm>
          <a:prstGeom prst="rect">
            <a:avLst/>
          </a:prstGeom>
        </p:spPr>
      </p:pic>
      <p:pic>
        <p:nvPicPr>
          <p:cNvPr id="13" name="Picture 12">
            <a:extLst>
              <a:ext uri="{FF2B5EF4-FFF2-40B4-BE49-F238E27FC236}">
                <a16:creationId xmlns:a16="http://schemas.microsoft.com/office/drawing/2014/main" id="{9A1A02A4-B721-9B4C-9D99-485C78A09DA0}"/>
              </a:ext>
            </a:extLst>
          </p:cNvPr>
          <p:cNvPicPr>
            <a:picLocks noChangeAspect="1"/>
          </p:cNvPicPr>
          <p:nvPr/>
        </p:nvPicPr>
        <p:blipFill>
          <a:blip r:embed="rId5"/>
          <a:stretch>
            <a:fillRect/>
          </a:stretch>
        </p:blipFill>
        <p:spPr>
          <a:xfrm rot="783092">
            <a:off x="5628418" y="1119221"/>
            <a:ext cx="6288071" cy="3357449"/>
          </a:xfrm>
          <a:prstGeom prst="rect">
            <a:avLst/>
          </a:prstGeom>
        </p:spPr>
      </p:pic>
      <p:pic>
        <p:nvPicPr>
          <p:cNvPr id="15" name="Picture 14">
            <a:extLst>
              <a:ext uri="{FF2B5EF4-FFF2-40B4-BE49-F238E27FC236}">
                <a16:creationId xmlns:a16="http://schemas.microsoft.com/office/drawing/2014/main" id="{BA77E1EA-DE6D-72CF-23B9-8509639062BB}"/>
              </a:ext>
            </a:extLst>
          </p:cNvPr>
          <p:cNvPicPr>
            <a:picLocks noChangeAspect="1"/>
          </p:cNvPicPr>
          <p:nvPr/>
        </p:nvPicPr>
        <p:blipFill>
          <a:blip r:embed="rId6"/>
          <a:stretch>
            <a:fillRect/>
          </a:stretch>
        </p:blipFill>
        <p:spPr>
          <a:xfrm>
            <a:off x="2925337" y="3364054"/>
            <a:ext cx="5847116" cy="3122084"/>
          </a:xfrm>
          <a:prstGeom prst="rect">
            <a:avLst/>
          </a:prstGeom>
        </p:spPr>
      </p:pic>
    </p:spTree>
    <p:extLst>
      <p:ext uri="{BB962C8B-B14F-4D97-AF65-F5344CB8AC3E}">
        <p14:creationId xmlns:p14="http://schemas.microsoft.com/office/powerpoint/2010/main" val="1522807142"/>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75CE3-2CC6-7C06-AE07-DA6B2CF3ECEB}"/>
              </a:ext>
            </a:extLst>
          </p:cNvPr>
          <p:cNvSpPr>
            <a:spLocks noGrp="1"/>
          </p:cNvSpPr>
          <p:nvPr>
            <p:ph type="title"/>
          </p:nvPr>
        </p:nvSpPr>
        <p:spPr>
          <a:xfrm>
            <a:off x="1078992" y="1938528"/>
            <a:ext cx="10177272" cy="2990088"/>
          </a:xfrm>
        </p:spPr>
        <p:txBody>
          <a:bodyPr>
            <a:normAutofit/>
          </a:bodyPr>
          <a:lstStyle/>
          <a:p>
            <a:r>
              <a:rPr lang="en-AU" dirty="0"/>
              <a:t>In your groups, discuss: </a:t>
            </a:r>
            <a:br>
              <a:rPr lang="en-AU" dirty="0"/>
            </a:br>
            <a:r>
              <a:rPr lang="en-AU" dirty="0"/>
              <a:t>what’s your initial reaction here?</a:t>
            </a:r>
          </a:p>
        </p:txBody>
      </p:sp>
      <p:sp>
        <p:nvSpPr>
          <p:cNvPr id="8" name="Slide Number Placeholder 7">
            <a:extLst>
              <a:ext uri="{FF2B5EF4-FFF2-40B4-BE49-F238E27FC236}">
                <a16:creationId xmlns:a16="http://schemas.microsoft.com/office/drawing/2014/main" id="{A944ABF9-4188-C272-1D83-B72D9FF22641}"/>
              </a:ext>
            </a:extLst>
          </p:cNvPr>
          <p:cNvSpPr>
            <a:spLocks noGrp="1"/>
          </p:cNvSpPr>
          <p:nvPr>
            <p:ph type="sldNum" sz="quarter" idx="12"/>
          </p:nvPr>
        </p:nvSpPr>
        <p:spPr>
          <a:xfrm>
            <a:off x="8610600" y="6262080"/>
            <a:ext cx="2743200" cy="365125"/>
          </a:xfrm>
        </p:spPr>
        <p:txBody>
          <a:bodyPr/>
          <a:lstStyle/>
          <a:p>
            <a:fld id="{B2DC25EE-239B-4C5F-AAD1-255A7D5F1EE2}" type="slidenum">
              <a:rPr lang="en-US" smtClean="0"/>
              <a:pPr/>
              <a:t>31</a:t>
            </a:fld>
            <a:endParaRPr lang="en-US" dirty="0"/>
          </a:p>
        </p:txBody>
      </p:sp>
      <p:grpSp>
        <p:nvGrpSpPr>
          <p:cNvPr id="6" name="Group 5">
            <a:extLst>
              <a:ext uri="{FF2B5EF4-FFF2-40B4-BE49-F238E27FC236}">
                <a16:creationId xmlns:a16="http://schemas.microsoft.com/office/drawing/2014/main" id="{AFCFA0EC-862A-5EC5-FADB-207DEDF30751}"/>
              </a:ext>
            </a:extLst>
          </p:cNvPr>
          <p:cNvGrpSpPr/>
          <p:nvPr/>
        </p:nvGrpSpPr>
        <p:grpSpPr>
          <a:xfrm>
            <a:off x="10896600" y="136525"/>
            <a:ext cx="914400" cy="1175265"/>
            <a:chOff x="10906836" y="133066"/>
            <a:chExt cx="914400" cy="1175265"/>
          </a:xfrm>
          <a:solidFill>
            <a:schemeClr val="bg1"/>
          </a:solidFill>
        </p:grpSpPr>
        <p:pic>
          <p:nvPicPr>
            <p:cNvPr id="4" name="Graphic 3" descr="Stopwatch 33% with solid fill">
              <a:extLst>
                <a:ext uri="{FF2B5EF4-FFF2-40B4-BE49-F238E27FC236}">
                  <a16:creationId xmlns:a16="http://schemas.microsoft.com/office/drawing/2014/main" id="{DE6EAB1D-4511-21DB-2E03-1E56780BE7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5" name="TextBox 4">
              <a:extLst>
                <a:ext uri="{FF2B5EF4-FFF2-40B4-BE49-F238E27FC236}">
                  <a16:creationId xmlns:a16="http://schemas.microsoft.com/office/drawing/2014/main" id="{CE2D79EE-D267-9F2B-B46D-954A81A9F5A7}"/>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bg1"/>
                  </a:solidFill>
                </a:rPr>
                <a:t>2min</a:t>
              </a:r>
            </a:p>
          </p:txBody>
        </p:sp>
      </p:grpSp>
    </p:spTree>
    <p:extLst>
      <p:ext uri="{BB962C8B-B14F-4D97-AF65-F5344CB8AC3E}">
        <p14:creationId xmlns:p14="http://schemas.microsoft.com/office/powerpoint/2010/main" val="3680236739"/>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D3627-4601-7C4C-7594-A390E56C48CE}"/>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49FEB84E-F47F-AC30-4E4F-7BDB21D9AD0D}"/>
              </a:ext>
            </a:extLst>
          </p:cNvPr>
          <p:cNvPicPr>
            <a:picLocks noChangeAspect="1"/>
          </p:cNvPicPr>
          <p:nvPr/>
        </p:nvPicPr>
        <p:blipFill>
          <a:blip r:embed="rId3"/>
          <a:stretch>
            <a:fillRect/>
          </a:stretch>
        </p:blipFill>
        <p:spPr>
          <a:xfrm rot="452451">
            <a:off x="5748345" y="1049734"/>
            <a:ext cx="5943322" cy="3198943"/>
          </a:xfrm>
          <a:prstGeom prst="rect">
            <a:avLst/>
          </a:prstGeom>
        </p:spPr>
      </p:pic>
      <p:sp>
        <p:nvSpPr>
          <p:cNvPr id="5" name="Slide Number Placeholder 4">
            <a:extLst>
              <a:ext uri="{FF2B5EF4-FFF2-40B4-BE49-F238E27FC236}">
                <a16:creationId xmlns:a16="http://schemas.microsoft.com/office/drawing/2014/main" id="{CA81A042-138F-F592-8FE9-3001BBD4CE62}"/>
              </a:ext>
            </a:extLst>
          </p:cNvPr>
          <p:cNvSpPr>
            <a:spLocks noGrp="1"/>
          </p:cNvSpPr>
          <p:nvPr>
            <p:ph type="sldNum" sz="quarter" idx="12"/>
          </p:nvPr>
        </p:nvSpPr>
        <p:spPr/>
        <p:txBody>
          <a:bodyPr/>
          <a:lstStyle/>
          <a:p>
            <a:fld id="{B2DC25EE-239B-4C5F-AAD1-255A7D5F1EE2}" type="slidenum">
              <a:rPr lang="en-US" smtClean="0"/>
              <a:t>32</a:t>
            </a:fld>
            <a:endParaRPr lang="en-US" dirty="0"/>
          </a:p>
        </p:txBody>
      </p:sp>
      <p:sp>
        <p:nvSpPr>
          <p:cNvPr id="2" name="TextBox 1">
            <a:extLst>
              <a:ext uri="{FF2B5EF4-FFF2-40B4-BE49-F238E27FC236}">
                <a16:creationId xmlns:a16="http://schemas.microsoft.com/office/drawing/2014/main" id="{B6039432-60B5-9F06-85ED-94AC494433B9}"/>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2min</a:t>
            </a:r>
          </a:p>
        </p:txBody>
      </p:sp>
      <p:pic>
        <p:nvPicPr>
          <p:cNvPr id="4" name="Graphic 3" descr="Stopwatch 33% with solid fill">
            <a:extLst>
              <a:ext uri="{FF2B5EF4-FFF2-40B4-BE49-F238E27FC236}">
                <a16:creationId xmlns:a16="http://schemas.microsoft.com/office/drawing/2014/main" id="{530FA34F-2BB6-CAD8-657D-AAE7DA2AAB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896600" y="136525"/>
            <a:ext cx="914400" cy="914400"/>
          </a:xfrm>
          <a:prstGeom prst="rect">
            <a:avLst/>
          </a:prstGeom>
        </p:spPr>
      </p:pic>
      <p:pic>
        <p:nvPicPr>
          <p:cNvPr id="17" name="Picture 16">
            <a:extLst>
              <a:ext uri="{FF2B5EF4-FFF2-40B4-BE49-F238E27FC236}">
                <a16:creationId xmlns:a16="http://schemas.microsoft.com/office/drawing/2014/main" id="{531D0A88-5F78-4AF8-89FC-C6C74A365067}"/>
              </a:ext>
            </a:extLst>
          </p:cNvPr>
          <p:cNvPicPr>
            <a:picLocks noChangeAspect="1"/>
          </p:cNvPicPr>
          <p:nvPr/>
        </p:nvPicPr>
        <p:blipFill>
          <a:blip r:embed="rId5"/>
          <a:stretch>
            <a:fillRect/>
          </a:stretch>
        </p:blipFill>
        <p:spPr>
          <a:xfrm rot="21264506">
            <a:off x="266634" y="763587"/>
            <a:ext cx="5799080" cy="3097517"/>
          </a:xfrm>
          <a:prstGeom prst="rect">
            <a:avLst/>
          </a:prstGeom>
        </p:spPr>
      </p:pic>
      <p:pic>
        <p:nvPicPr>
          <p:cNvPr id="15" name="Picture 14">
            <a:extLst>
              <a:ext uri="{FF2B5EF4-FFF2-40B4-BE49-F238E27FC236}">
                <a16:creationId xmlns:a16="http://schemas.microsoft.com/office/drawing/2014/main" id="{F9AE067F-8680-8E1B-1CA3-F738DB4A982F}"/>
              </a:ext>
            </a:extLst>
          </p:cNvPr>
          <p:cNvPicPr>
            <a:picLocks noChangeAspect="1"/>
          </p:cNvPicPr>
          <p:nvPr/>
        </p:nvPicPr>
        <p:blipFill>
          <a:blip r:embed="rId6"/>
          <a:stretch>
            <a:fillRect/>
          </a:stretch>
        </p:blipFill>
        <p:spPr>
          <a:xfrm>
            <a:off x="2943348" y="3268099"/>
            <a:ext cx="6095999" cy="3270813"/>
          </a:xfrm>
          <a:prstGeom prst="rect">
            <a:avLst/>
          </a:prstGeom>
        </p:spPr>
      </p:pic>
    </p:spTree>
    <p:extLst>
      <p:ext uri="{BB962C8B-B14F-4D97-AF65-F5344CB8AC3E}">
        <p14:creationId xmlns:p14="http://schemas.microsoft.com/office/powerpoint/2010/main" val="2411615081"/>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26B8-45CE-4197-D87E-8D1A45606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92722A-6886-D233-F116-9187FBEE052B}"/>
              </a:ext>
            </a:extLst>
          </p:cNvPr>
          <p:cNvSpPr>
            <a:spLocks noGrp="1"/>
          </p:cNvSpPr>
          <p:nvPr>
            <p:ph type="title"/>
          </p:nvPr>
        </p:nvSpPr>
        <p:spPr/>
        <p:txBody>
          <a:bodyPr>
            <a:normAutofit/>
          </a:bodyPr>
          <a:lstStyle/>
          <a:p>
            <a:r>
              <a:rPr lang="en-AU" dirty="0"/>
              <a:t>In your groups, discuss: normal…or something to note?</a:t>
            </a:r>
          </a:p>
        </p:txBody>
      </p:sp>
      <p:sp>
        <p:nvSpPr>
          <p:cNvPr id="7" name="Slide Number Placeholder 6">
            <a:extLst>
              <a:ext uri="{FF2B5EF4-FFF2-40B4-BE49-F238E27FC236}">
                <a16:creationId xmlns:a16="http://schemas.microsoft.com/office/drawing/2014/main" id="{DDF6C696-BDC8-428E-9371-5FBB92301213}"/>
              </a:ext>
            </a:extLst>
          </p:cNvPr>
          <p:cNvSpPr>
            <a:spLocks noGrp="1"/>
          </p:cNvSpPr>
          <p:nvPr>
            <p:ph type="sldNum" sz="quarter" idx="12"/>
          </p:nvPr>
        </p:nvSpPr>
        <p:spPr/>
        <p:txBody>
          <a:bodyPr/>
          <a:lstStyle/>
          <a:p>
            <a:fld id="{B2DC25EE-239B-4C5F-AAD1-255A7D5F1EE2}" type="slidenum">
              <a:rPr lang="en-US" smtClean="0"/>
              <a:pPr/>
              <a:t>33</a:t>
            </a:fld>
            <a:endParaRPr lang="en-US" dirty="0"/>
          </a:p>
        </p:txBody>
      </p:sp>
      <p:grpSp>
        <p:nvGrpSpPr>
          <p:cNvPr id="6" name="Group 5">
            <a:extLst>
              <a:ext uri="{FF2B5EF4-FFF2-40B4-BE49-F238E27FC236}">
                <a16:creationId xmlns:a16="http://schemas.microsoft.com/office/drawing/2014/main" id="{D17AD76E-B686-F7D4-6310-95421EFEEDAD}"/>
              </a:ext>
            </a:extLst>
          </p:cNvPr>
          <p:cNvGrpSpPr/>
          <p:nvPr/>
        </p:nvGrpSpPr>
        <p:grpSpPr>
          <a:xfrm>
            <a:off x="10906836" y="133066"/>
            <a:ext cx="914400" cy="1175265"/>
            <a:chOff x="10906836" y="133066"/>
            <a:chExt cx="914400" cy="1175265"/>
          </a:xfrm>
          <a:solidFill>
            <a:schemeClr val="bg1"/>
          </a:solidFill>
        </p:grpSpPr>
        <p:pic>
          <p:nvPicPr>
            <p:cNvPr id="4" name="Graphic 3" descr="Stopwatch 33% with solid fill">
              <a:extLst>
                <a:ext uri="{FF2B5EF4-FFF2-40B4-BE49-F238E27FC236}">
                  <a16:creationId xmlns:a16="http://schemas.microsoft.com/office/drawing/2014/main" id="{B833274D-FCE2-303C-8C2D-206F623981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5" name="TextBox 4">
              <a:extLst>
                <a:ext uri="{FF2B5EF4-FFF2-40B4-BE49-F238E27FC236}">
                  <a16:creationId xmlns:a16="http://schemas.microsoft.com/office/drawing/2014/main" id="{3840C870-53FB-F3B5-4F8B-FF730029D64B}"/>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bg1"/>
                  </a:solidFill>
                </a:rPr>
                <a:t>2min</a:t>
              </a:r>
            </a:p>
          </p:txBody>
        </p:sp>
      </p:grpSp>
    </p:spTree>
    <p:extLst>
      <p:ext uri="{BB962C8B-B14F-4D97-AF65-F5344CB8AC3E}">
        <p14:creationId xmlns:p14="http://schemas.microsoft.com/office/powerpoint/2010/main" val="2027417929"/>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78BE8-2FFB-0B79-3088-FD3CBD9F6AB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9476B7F-6CF6-9138-8929-C9675F5E8B41}"/>
              </a:ext>
            </a:extLst>
          </p:cNvPr>
          <p:cNvSpPr>
            <a:spLocks noGrp="1"/>
          </p:cNvSpPr>
          <p:nvPr>
            <p:ph type="sldNum" sz="quarter" idx="12"/>
          </p:nvPr>
        </p:nvSpPr>
        <p:spPr/>
        <p:txBody>
          <a:bodyPr/>
          <a:lstStyle/>
          <a:p>
            <a:fld id="{B2DC25EE-239B-4C5F-AAD1-255A7D5F1EE2}" type="slidenum">
              <a:rPr lang="en-US" smtClean="0"/>
              <a:t>34</a:t>
            </a:fld>
            <a:endParaRPr lang="en-US" dirty="0"/>
          </a:p>
        </p:txBody>
      </p:sp>
      <p:sp>
        <p:nvSpPr>
          <p:cNvPr id="2" name="TextBox 1">
            <a:extLst>
              <a:ext uri="{FF2B5EF4-FFF2-40B4-BE49-F238E27FC236}">
                <a16:creationId xmlns:a16="http://schemas.microsoft.com/office/drawing/2014/main" id="{9AF6F557-5BDE-B99A-F217-66D8B67827B8}"/>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2min</a:t>
            </a:r>
          </a:p>
        </p:txBody>
      </p:sp>
      <p:pic>
        <p:nvPicPr>
          <p:cNvPr id="4" name="Graphic 3" descr="Stopwatch 33% with solid fill">
            <a:extLst>
              <a:ext uri="{FF2B5EF4-FFF2-40B4-BE49-F238E27FC236}">
                <a16:creationId xmlns:a16="http://schemas.microsoft.com/office/drawing/2014/main" id="{F9B7D07B-91BC-8CCC-04D1-73F3A54172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96600" y="136525"/>
            <a:ext cx="914400" cy="914400"/>
          </a:xfrm>
          <a:prstGeom prst="rect">
            <a:avLst/>
          </a:prstGeom>
        </p:spPr>
      </p:pic>
      <p:pic>
        <p:nvPicPr>
          <p:cNvPr id="13" name="Picture 12">
            <a:extLst>
              <a:ext uri="{FF2B5EF4-FFF2-40B4-BE49-F238E27FC236}">
                <a16:creationId xmlns:a16="http://schemas.microsoft.com/office/drawing/2014/main" id="{0F19A295-020D-75D9-262A-37C147D3C06F}"/>
              </a:ext>
            </a:extLst>
          </p:cNvPr>
          <p:cNvPicPr>
            <a:picLocks noChangeAspect="1"/>
          </p:cNvPicPr>
          <p:nvPr/>
        </p:nvPicPr>
        <p:blipFill>
          <a:blip r:embed="rId4"/>
          <a:stretch>
            <a:fillRect/>
          </a:stretch>
        </p:blipFill>
        <p:spPr>
          <a:xfrm rot="21253620">
            <a:off x="256706" y="769578"/>
            <a:ext cx="5880226" cy="3153594"/>
          </a:xfrm>
          <a:prstGeom prst="rect">
            <a:avLst/>
          </a:prstGeom>
        </p:spPr>
      </p:pic>
      <p:pic>
        <p:nvPicPr>
          <p:cNvPr id="15" name="Picture 14">
            <a:extLst>
              <a:ext uri="{FF2B5EF4-FFF2-40B4-BE49-F238E27FC236}">
                <a16:creationId xmlns:a16="http://schemas.microsoft.com/office/drawing/2014/main" id="{9F69BD90-2C0D-35C7-89AC-518B3363E57E}"/>
              </a:ext>
            </a:extLst>
          </p:cNvPr>
          <p:cNvPicPr>
            <a:picLocks noChangeAspect="1"/>
          </p:cNvPicPr>
          <p:nvPr/>
        </p:nvPicPr>
        <p:blipFill>
          <a:blip r:embed="rId5"/>
          <a:stretch>
            <a:fillRect/>
          </a:stretch>
        </p:blipFill>
        <p:spPr>
          <a:xfrm rot="275020">
            <a:off x="5699449" y="1036549"/>
            <a:ext cx="6066974" cy="3252987"/>
          </a:xfrm>
          <a:prstGeom prst="rect">
            <a:avLst/>
          </a:prstGeom>
        </p:spPr>
      </p:pic>
      <p:pic>
        <p:nvPicPr>
          <p:cNvPr id="17" name="Picture 16">
            <a:extLst>
              <a:ext uri="{FF2B5EF4-FFF2-40B4-BE49-F238E27FC236}">
                <a16:creationId xmlns:a16="http://schemas.microsoft.com/office/drawing/2014/main" id="{BB1DA81D-2AE4-3F93-AA9F-DD444EAC36CF}"/>
              </a:ext>
            </a:extLst>
          </p:cNvPr>
          <p:cNvPicPr>
            <a:picLocks noChangeAspect="1"/>
          </p:cNvPicPr>
          <p:nvPr/>
        </p:nvPicPr>
        <p:blipFill>
          <a:blip r:embed="rId6"/>
          <a:stretch>
            <a:fillRect/>
          </a:stretch>
        </p:blipFill>
        <p:spPr>
          <a:xfrm>
            <a:off x="3393098" y="3538977"/>
            <a:ext cx="5590973" cy="2999935"/>
          </a:xfrm>
          <a:prstGeom prst="rect">
            <a:avLst/>
          </a:prstGeom>
        </p:spPr>
      </p:pic>
    </p:spTree>
    <p:extLst>
      <p:ext uri="{BB962C8B-B14F-4D97-AF65-F5344CB8AC3E}">
        <p14:creationId xmlns:p14="http://schemas.microsoft.com/office/powerpoint/2010/main" val="2752232523"/>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B88EF-2DF8-4ED3-6040-91A9D8173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6CEF9-25B8-BD83-AAD2-B9B7522EA6E8}"/>
              </a:ext>
            </a:extLst>
          </p:cNvPr>
          <p:cNvSpPr>
            <a:spLocks noGrp="1"/>
          </p:cNvSpPr>
          <p:nvPr>
            <p:ph type="title"/>
          </p:nvPr>
        </p:nvSpPr>
        <p:spPr>
          <a:xfrm>
            <a:off x="1078992" y="1938528"/>
            <a:ext cx="10177272" cy="2990088"/>
          </a:xfrm>
        </p:spPr>
        <p:txBody>
          <a:bodyPr>
            <a:normAutofit/>
          </a:bodyPr>
          <a:lstStyle/>
          <a:p>
            <a:r>
              <a:rPr lang="en-AU" dirty="0"/>
              <a:t>In your groups, discuss: </a:t>
            </a:r>
            <a:br>
              <a:rPr lang="en-AU" dirty="0"/>
            </a:br>
            <a:r>
              <a:rPr lang="en-AU" dirty="0"/>
              <a:t>what are you thinking now?</a:t>
            </a:r>
          </a:p>
        </p:txBody>
      </p:sp>
      <p:sp>
        <p:nvSpPr>
          <p:cNvPr id="7" name="Slide Number Placeholder 6">
            <a:extLst>
              <a:ext uri="{FF2B5EF4-FFF2-40B4-BE49-F238E27FC236}">
                <a16:creationId xmlns:a16="http://schemas.microsoft.com/office/drawing/2014/main" id="{F6784954-A284-7957-4C2A-C4C97F72397D}"/>
              </a:ext>
            </a:extLst>
          </p:cNvPr>
          <p:cNvSpPr>
            <a:spLocks noGrp="1"/>
          </p:cNvSpPr>
          <p:nvPr>
            <p:ph type="sldNum" sz="quarter" idx="12"/>
          </p:nvPr>
        </p:nvSpPr>
        <p:spPr>
          <a:xfrm>
            <a:off x="8610600" y="6262080"/>
            <a:ext cx="2743200" cy="365125"/>
          </a:xfrm>
        </p:spPr>
        <p:txBody>
          <a:bodyPr/>
          <a:lstStyle/>
          <a:p>
            <a:fld id="{B2DC25EE-239B-4C5F-AAD1-255A7D5F1EE2}" type="slidenum">
              <a:rPr lang="en-US" smtClean="0"/>
              <a:pPr/>
              <a:t>35</a:t>
            </a:fld>
            <a:endParaRPr lang="en-US" dirty="0"/>
          </a:p>
        </p:txBody>
      </p:sp>
      <p:grpSp>
        <p:nvGrpSpPr>
          <p:cNvPr id="6" name="Group 5">
            <a:extLst>
              <a:ext uri="{FF2B5EF4-FFF2-40B4-BE49-F238E27FC236}">
                <a16:creationId xmlns:a16="http://schemas.microsoft.com/office/drawing/2014/main" id="{B7A16039-8CB7-081B-CD8B-A2DDAED7FEA2}"/>
              </a:ext>
            </a:extLst>
          </p:cNvPr>
          <p:cNvGrpSpPr/>
          <p:nvPr/>
        </p:nvGrpSpPr>
        <p:grpSpPr>
          <a:xfrm>
            <a:off x="10906836" y="133066"/>
            <a:ext cx="914400" cy="1175265"/>
            <a:chOff x="10906836" y="133066"/>
            <a:chExt cx="914400" cy="1175265"/>
          </a:xfrm>
        </p:grpSpPr>
        <p:pic>
          <p:nvPicPr>
            <p:cNvPr id="4" name="Graphic 3" descr="Stopwatch 33% with solid fill">
              <a:extLst>
                <a:ext uri="{FF2B5EF4-FFF2-40B4-BE49-F238E27FC236}">
                  <a16:creationId xmlns:a16="http://schemas.microsoft.com/office/drawing/2014/main" id="{A2AF5554-DDA4-997A-6CCB-DB20BABDDE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5" name="TextBox 4">
              <a:extLst>
                <a:ext uri="{FF2B5EF4-FFF2-40B4-BE49-F238E27FC236}">
                  <a16:creationId xmlns:a16="http://schemas.microsoft.com/office/drawing/2014/main" id="{B8E88635-F2AC-B48D-7BEC-813103F410F6}"/>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bg1"/>
                  </a:solidFill>
                </a:rPr>
                <a:t>2min</a:t>
              </a:r>
            </a:p>
          </p:txBody>
        </p:sp>
      </p:grpSp>
    </p:spTree>
    <p:extLst>
      <p:ext uri="{BB962C8B-B14F-4D97-AF65-F5344CB8AC3E}">
        <p14:creationId xmlns:p14="http://schemas.microsoft.com/office/powerpoint/2010/main" val="2420861416"/>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B0CA9-3CDA-7C2A-DCCD-435E949F78A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CADF74-EC2E-380A-36EF-0DFBB2203E8A}"/>
              </a:ext>
            </a:extLst>
          </p:cNvPr>
          <p:cNvSpPr>
            <a:spLocks noGrp="1"/>
          </p:cNvSpPr>
          <p:nvPr>
            <p:ph type="sldNum" sz="quarter" idx="12"/>
          </p:nvPr>
        </p:nvSpPr>
        <p:spPr/>
        <p:txBody>
          <a:bodyPr/>
          <a:lstStyle/>
          <a:p>
            <a:fld id="{B2DC25EE-239B-4C5F-AAD1-255A7D5F1EE2}" type="slidenum">
              <a:rPr lang="en-US" smtClean="0"/>
              <a:t>36</a:t>
            </a:fld>
            <a:endParaRPr lang="en-US" dirty="0"/>
          </a:p>
        </p:txBody>
      </p:sp>
      <p:sp>
        <p:nvSpPr>
          <p:cNvPr id="2" name="TextBox 1">
            <a:extLst>
              <a:ext uri="{FF2B5EF4-FFF2-40B4-BE49-F238E27FC236}">
                <a16:creationId xmlns:a16="http://schemas.microsoft.com/office/drawing/2014/main" id="{91A7D6E7-C5A0-B66F-16BA-CD2230CB9C0C}"/>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rgbClr val="399598"/>
                </a:solidFill>
              </a:rPr>
              <a:t>2min</a:t>
            </a:r>
          </a:p>
        </p:txBody>
      </p:sp>
      <p:pic>
        <p:nvPicPr>
          <p:cNvPr id="4" name="Graphic 3" descr="Stopwatch 33% with solid fill">
            <a:extLst>
              <a:ext uri="{FF2B5EF4-FFF2-40B4-BE49-F238E27FC236}">
                <a16:creationId xmlns:a16="http://schemas.microsoft.com/office/drawing/2014/main" id="{2C5DF5B0-EE08-30C4-1299-73ED5C9D3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96600" y="136525"/>
            <a:ext cx="914400" cy="914400"/>
          </a:xfrm>
          <a:prstGeom prst="rect">
            <a:avLst/>
          </a:prstGeom>
        </p:spPr>
      </p:pic>
      <p:pic>
        <p:nvPicPr>
          <p:cNvPr id="6" name="Picture 5">
            <a:extLst>
              <a:ext uri="{FF2B5EF4-FFF2-40B4-BE49-F238E27FC236}">
                <a16:creationId xmlns:a16="http://schemas.microsoft.com/office/drawing/2014/main" id="{B9A9D749-3DC2-4D5D-6CAA-84206F1E1138}"/>
              </a:ext>
            </a:extLst>
          </p:cNvPr>
          <p:cNvPicPr>
            <a:picLocks noChangeAspect="1"/>
          </p:cNvPicPr>
          <p:nvPr/>
        </p:nvPicPr>
        <p:blipFill>
          <a:blip r:embed="rId4"/>
          <a:stretch>
            <a:fillRect/>
          </a:stretch>
        </p:blipFill>
        <p:spPr>
          <a:xfrm rot="21288861">
            <a:off x="293773" y="620096"/>
            <a:ext cx="6260781" cy="3365479"/>
          </a:xfrm>
          <a:prstGeom prst="rect">
            <a:avLst/>
          </a:prstGeom>
        </p:spPr>
      </p:pic>
      <p:pic>
        <p:nvPicPr>
          <p:cNvPr id="13" name="Picture 12">
            <a:extLst>
              <a:ext uri="{FF2B5EF4-FFF2-40B4-BE49-F238E27FC236}">
                <a16:creationId xmlns:a16="http://schemas.microsoft.com/office/drawing/2014/main" id="{0ED01937-3094-162D-4FF2-594BEB95C6D9}"/>
              </a:ext>
            </a:extLst>
          </p:cNvPr>
          <p:cNvPicPr>
            <a:picLocks noChangeAspect="1"/>
          </p:cNvPicPr>
          <p:nvPr/>
        </p:nvPicPr>
        <p:blipFill>
          <a:blip r:embed="rId5"/>
          <a:stretch>
            <a:fillRect/>
          </a:stretch>
        </p:blipFill>
        <p:spPr>
          <a:xfrm rot="217692">
            <a:off x="5390584" y="1141946"/>
            <a:ext cx="6462642" cy="3474631"/>
          </a:xfrm>
          <a:prstGeom prst="rect">
            <a:avLst/>
          </a:prstGeom>
        </p:spPr>
      </p:pic>
      <p:pic>
        <p:nvPicPr>
          <p:cNvPr id="15" name="Picture 14">
            <a:extLst>
              <a:ext uri="{FF2B5EF4-FFF2-40B4-BE49-F238E27FC236}">
                <a16:creationId xmlns:a16="http://schemas.microsoft.com/office/drawing/2014/main" id="{F6758084-7758-2150-A293-579AEFD5449F}"/>
              </a:ext>
            </a:extLst>
          </p:cNvPr>
          <p:cNvPicPr>
            <a:picLocks noChangeAspect="1"/>
          </p:cNvPicPr>
          <p:nvPr/>
        </p:nvPicPr>
        <p:blipFill>
          <a:blip r:embed="rId6"/>
          <a:stretch>
            <a:fillRect/>
          </a:stretch>
        </p:blipFill>
        <p:spPr>
          <a:xfrm>
            <a:off x="3122156" y="3410607"/>
            <a:ext cx="5947688" cy="3128305"/>
          </a:xfrm>
          <a:prstGeom prst="rect">
            <a:avLst/>
          </a:prstGeom>
        </p:spPr>
      </p:pic>
    </p:spTree>
    <p:extLst>
      <p:ext uri="{BB962C8B-B14F-4D97-AF65-F5344CB8AC3E}">
        <p14:creationId xmlns:p14="http://schemas.microsoft.com/office/powerpoint/2010/main" val="1817433530"/>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7D81-4B39-E66C-A9F8-F2A5BA1D8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7869B-D27B-4A13-3155-69AAAD1C1ED1}"/>
              </a:ext>
            </a:extLst>
          </p:cNvPr>
          <p:cNvSpPr>
            <a:spLocks noGrp="1"/>
          </p:cNvSpPr>
          <p:nvPr>
            <p:ph type="title"/>
          </p:nvPr>
        </p:nvSpPr>
        <p:spPr>
          <a:xfrm>
            <a:off x="1078992" y="1938528"/>
            <a:ext cx="10177272" cy="2990088"/>
          </a:xfrm>
        </p:spPr>
        <p:txBody>
          <a:bodyPr>
            <a:normAutofit/>
          </a:bodyPr>
          <a:lstStyle/>
          <a:p>
            <a:r>
              <a:rPr lang="en-AU" dirty="0"/>
              <a:t>In your groups, discuss: </a:t>
            </a:r>
            <a:br>
              <a:rPr lang="en-AU" dirty="0"/>
            </a:br>
            <a:r>
              <a:rPr lang="en-AU" dirty="0"/>
              <a:t>what do you think?</a:t>
            </a:r>
          </a:p>
        </p:txBody>
      </p:sp>
      <p:sp>
        <p:nvSpPr>
          <p:cNvPr id="7" name="Slide Number Placeholder 6">
            <a:extLst>
              <a:ext uri="{FF2B5EF4-FFF2-40B4-BE49-F238E27FC236}">
                <a16:creationId xmlns:a16="http://schemas.microsoft.com/office/drawing/2014/main" id="{799B455B-AD89-C4F1-41AC-2E6E03A17730}"/>
              </a:ext>
            </a:extLst>
          </p:cNvPr>
          <p:cNvSpPr>
            <a:spLocks noGrp="1"/>
          </p:cNvSpPr>
          <p:nvPr>
            <p:ph type="sldNum" sz="quarter" idx="12"/>
          </p:nvPr>
        </p:nvSpPr>
        <p:spPr>
          <a:xfrm>
            <a:off x="8610600" y="6262080"/>
            <a:ext cx="2743200" cy="365125"/>
          </a:xfrm>
        </p:spPr>
        <p:txBody>
          <a:bodyPr/>
          <a:lstStyle/>
          <a:p>
            <a:fld id="{B2DC25EE-239B-4C5F-AAD1-255A7D5F1EE2}" type="slidenum">
              <a:rPr lang="en-US" smtClean="0"/>
              <a:pPr/>
              <a:t>37</a:t>
            </a:fld>
            <a:endParaRPr lang="en-US" dirty="0"/>
          </a:p>
        </p:txBody>
      </p:sp>
      <p:grpSp>
        <p:nvGrpSpPr>
          <p:cNvPr id="6" name="Group 5">
            <a:extLst>
              <a:ext uri="{FF2B5EF4-FFF2-40B4-BE49-F238E27FC236}">
                <a16:creationId xmlns:a16="http://schemas.microsoft.com/office/drawing/2014/main" id="{62B154FB-694D-494A-5DF9-62997173531D}"/>
              </a:ext>
            </a:extLst>
          </p:cNvPr>
          <p:cNvGrpSpPr/>
          <p:nvPr/>
        </p:nvGrpSpPr>
        <p:grpSpPr>
          <a:xfrm>
            <a:off x="10906836" y="133066"/>
            <a:ext cx="914400" cy="1175265"/>
            <a:chOff x="10906836" y="133066"/>
            <a:chExt cx="914400" cy="1175265"/>
          </a:xfrm>
        </p:grpSpPr>
        <p:pic>
          <p:nvPicPr>
            <p:cNvPr id="4" name="Graphic 3" descr="Stopwatch 33% with solid fill">
              <a:extLst>
                <a:ext uri="{FF2B5EF4-FFF2-40B4-BE49-F238E27FC236}">
                  <a16:creationId xmlns:a16="http://schemas.microsoft.com/office/drawing/2014/main" id="{5EAC52A7-5B37-615D-DF86-41D80455A5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5" name="TextBox 4">
              <a:extLst>
                <a:ext uri="{FF2B5EF4-FFF2-40B4-BE49-F238E27FC236}">
                  <a16:creationId xmlns:a16="http://schemas.microsoft.com/office/drawing/2014/main" id="{834577CA-C9BC-DEC7-30E3-5E343DDE0964}"/>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bg1"/>
                  </a:solidFill>
                </a:rPr>
                <a:t>2min</a:t>
              </a:r>
            </a:p>
          </p:txBody>
        </p:sp>
      </p:grpSp>
    </p:spTree>
    <p:extLst>
      <p:ext uri="{BB962C8B-B14F-4D97-AF65-F5344CB8AC3E}">
        <p14:creationId xmlns:p14="http://schemas.microsoft.com/office/powerpoint/2010/main" val="1164945405"/>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A67CE6B-AD67-C443-5AC7-C32F042E23EE}"/>
              </a:ext>
            </a:extLst>
          </p:cNvPr>
          <p:cNvSpPr>
            <a:spLocks noGrp="1"/>
          </p:cNvSpPr>
          <p:nvPr>
            <p:ph idx="4294967295"/>
          </p:nvPr>
        </p:nvSpPr>
        <p:spPr>
          <a:xfrm>
            <a:off x="557849" y="2016535"/>
            <a:ext cx="10363070" cy="4209585"/>
          </a:xfrm>
        </p:spPr>
        <p:txBody>
          <a:bodyPr>
            <a:normAutofit/>
          </a:bodyPr>
          <a:lstStyle/>
          <a:p>
            <a:pPr marL="457200" indent="-457200">
              <a:buFont typeface="Arial" panose="020B0604020202020204" pitchFamily="34" charset="0"/>
              <a:buChar char="•"/>
            </a:pPr>
            <a:r>
              <a:rPr lang="en-AU" dirty="0"/>
              <a:t>What stood out to you across the different clients?</a:t>
            </a:r>
          </a:p>
          <a:p>
            <a:pPr marL="457200" indent="-457200">
              <a:buFont typeface="Arial" panose="020B0604020202020204" pitchFamily="34" charset="0"/>
              <a:buChar char="•"/>
            </a:pPr>
            <a:r>
              <a:rPr lang="en-AU" dirty="0"/>
              <a:t>At what point did something start to feel ‘off’?</a:t>
            </a:r>
          </a:p>
          <a:p>
            <a:pPr marL="457200" indent="-457200">
              <a:buFont typeface="Arial" panose="020B0604020202020204" pitchFamily="34" charset="0"/>
              <a:buChar char="•"/>
            </a:pPr>
            <a:r>
              <a:rPr lang="en-AU" dirty="0"/>
              <a:t>Did your view change as new information was revealed? What made you change your mind?</a:t>
            </a:r>
          </a:p>
          <a:p>
            <a:pPr marL="457200" indent="-457200">
              <a:buFont typeface="Arial" panose="020B0604020202020204" pitchFamily="34" charset="0"/>
              <a:buChar char="•"/>
            </a:pPr>
            <a:r>
              <a:rPr lang="en-AU" dirty="0"/>
              <a:t>Were there behaviours that seemed normal on their own but unusual together?</a:t>
            </a:r>
          </a:p>
          <a:p>
            <a:pPr marL="457200" indent="-457200">
              <a:buFont typeface="Arial" panose="020B0604020202020204" pitchFamily="34" charset="0"/>
              <a:buChar char="•"/>
            </a:pPr>
            <a:r>
              <a:rPr lang="en-AU" dirty="0"/>
              <a:t>What would you do if this was a real client?</a:t>
            </a:r>
          </a:p>
        </p:txBody>
      </p:sp>
      <p:sp>
        <p:nvSpPr>
          <p:cNvPr id="4" name="Slide Number Placeholder 3">
            <a:extLst>
              <a:ext uri="{FF2B5EF4-FFF2-40B4-BE49-F238E27FC236}">
                <a16:creationId xmlns:a16="http://schemas.microsoft.com/office/drawing/2014/main" id="{ADFB107A-8284-F247-C3A2-FC6021E281DB}"/>
              </a:ext>
            </a:extLst>
          </p:cNvPr>
          <p:cNvSpPr>
            <a:spLocks noGrp="1"/>
          </p:cNvSpPr>
          <p:nvPr>
            <p:ph type="sldNum" sz="quarter" idx="12"/>
          </p:nvPr>
        </p:nvSpPr>
        <p:spPr/>
        <p:txBody>
          <a:bodyPr/>
          <a:lstStyle/>
          <a:p>
            <a:fld id="{B2DC25EE-239B-4C5F-AAD1-255A7D5F1EE2}" type="slidenum">
              <a:rPr lang="en-US" smtClean="0"/>
              <a:t>38</a:t>
            </a:fld>
            <a:endParaRPr lang="en-US" dirty="0"/>
          </a:p>
        </p:txBody>
      </p:sp>
      <p:sp>
        <p:nvSpPr>
          <p:cNvPr id="5" name="Title 4">
            <a:extLst>
              <a:ext uri="{FF2B5EF4-FFF2-40B4-BE49-F238E27FC236}">
                <a16:creationId xmlns:a16="http://schemas.microsoft.com/office/drawing/2014/main" id="{7878AF43-EBCC-F80F-FEDA-635BBB4977A4}"/>
              </a:ext>
            </a:extLst>
          </p:cNvPr>
          <p:cNvSpPr>
            <a:spLocks noGrp="1"/>
          </p:cNvSpPr>
          <p:nvPr>
            <p:ph type="title"/>
          </p:nvPr>
        </p:nvSpPr>
        <p:spPr>
          <a:xfrm>
            <a:off x="557849" y="706729"/>
            <a:ext cx="10168128" cy="1179576"/>
          </a:xfrm>
        </p:spPr>
        <p:txBody>
          <a:bodyPr/>
          <a:lstStyle/>
          <a:p>
            <a:r>
              <a:rPr lang="en-AU" dirty="0"/>
              <a:t>Discussion</a:t>
            </a:r>
          </a:p>
        </p:txBody>
      </p:sp>
    </p:spTree>
    <p:extLst>
      <p:ext uri="{BB962C8B-B14F-4D97-AF65-F5344CB8AC3E}">
        <p14:creationId xmlns:p14="http://schemas.microsoft.com/office/powerpoint/2010/main" val="360738277"/>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0EA0735-50B4-4AFA-7F0B-E7101A879B45}"/>
              </a:ext>
            </a:extLst>
          </p:cNvPr>
          <p:cNvPicPr>
            <a:picLocks noGrp="1" noChangeAspect="1"/>
          </p:cNvPicPr>
          <p:nvPr>
            <p:ph type="pic" sz="quarter" idx="13"/>
          </p:nvPr>
        </p:nvPicPr>
        <p:blipFill>
          <a:blip r:embed="rId3"/>
          <a:srcRect l="8685" r="41"/>
          <a:stretch>
            <a:fillRect/>
          </a:stretch>
        </p:blipFill>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
        <p:nvSpPr>
          <p:cNvPr id="5" name="Slide Number Placeholder 4">
            <a:extLst>
              <a:ext uri="{FF2B5EF4-FFF2-40B4-BE49-F238E27FC236}">
                <a16:creationId xmlns:a16="http://schemas.microsoft.com/office/drawing/2014/main" id="{DE7F62C2-6BA0-0CCC-2233-A8FF59292117}"/>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39</a:t>
            </a:fld>
            <a:endParaRPr lang="en-US" dirty="0">
              <a:solidFill>
                <a:srgbClr val="FFFFFF"/>
              </a:solidFill>
            </a:endParaRPr>
          </a:p>
        </p:txBody>
      </p:sp>
      <p:sp>
        <p:nvSpPr>
          <p:cNvPr id="2" name="Title 1">
            <a:extLst>
              <a:ext uri="{FF2B5EF4-FFF2-40B4-BE49-F238E27FC236}">
                <a16:creationId xmlns:a16="http://schemas.microsoft.com/office/drawing/2014/main" id="{69FF247B-26F0-D6AF-F014-B6E2FFD8188C}"/>
              </a:ext>
            </a:extLst>
          </p:cNvPr>
          <p:cNvSpPr>
            <a:spLocks noGrp="1"/>
          </p:cNvSpPr>
          <p:nvPr>
            <p:ph type="title"/>
          </p:nvPr>
        </p:nvSpPr>
        <p:spPr>
          <a:xfrm>
            <a:off x="7195092" y="2882890"/>
            <a:ext cx="4730609" cy="1040702"/>
          </a:xfrm>
        </p:spPr>
        <p:txBody>
          <a:bodyPr anchor="b">
            <a:normAutofit fontScale="90000"/>
          </a:bodyPr>
          <a:lstStyle/>
          <a:p>
            <a:r>
              <a:rPr lang="en-AU" sz="4400" dirty="0">
                <a:solidFill>
                  <a:schemeClr val="bg1"/>
                </a:solidFill>
              </a:rPr>
              <a:t>Case studies reveal</a:t>
            </a:r>
          </a:p>
        </p:txBody>
      </p:sp>
      <p:sp>
        <p:nvSpPr>
          <p:cNvPr id="3" name="Content Placeholder 2">
            <a:extLst>
              <a:ext uri="{FF2B5EF4-FFF2-40B4-BE49-F238E27FC236}">
                <a16:creationId xmlns:a16="http://schemas.microsoft.com/office/drawing/2014/main" id="{676E17A5-2EA8-DF6F-13CB-0BB00B649282}"/>
              </a:ext>
            </a:extLst>
          </p:cNvPr>
          <p:cNvSpPr>
            <a:spLocks noGrp="1"/>
          </p:cNvSpPr>
          <p:nvPr>
            <p:ph sz="half" idx="1"/>
          </p:nvPr>
        </p:nvSpPr>
        <p:spPr>
          <a:xfrm>
            <a:off x="7275465" y="3994360"/>
            <a:ext cx="4650236" cy="1877051"/>
          </a:xfrm>
        </p:spPr>
        <p:txBody>
          <a:bodyPr anchor="t">
            <a:normAutofit/>
          </a:bodyPr>
          <a:lstStyle/>
          <a:p>
            <a:pPr marL="0" indent="0">
              <a:buNone/>
            </a:pPr>
            <a:r>
              <a:rPr lang="en-AU" sz="2000" dirty="0">
                <a:latin typeface="Calibri"/>
                <a:ea typeface="Calibri"/>
                <a:cs typeface="Calibri"/>
              </a:rPr>
              <a:t>Some of these scenarios are based on real money laundering cases. Let’s have a look at which ones.</a:t>
            </a:r>
            <a:endParaRPr lang="en-US" dirty="0">
              <a:latin typeface="Calibri"/>
              <a:ea typeface="Calibri"/>
              <a:cs typeface="Calibri"/>
            </a:endParaRPr>
          </a:p>
        </p:txBody>
      </p:sp>
    </p:spTree>
    <p:extLst>
      <p:ext uri="{BB962C8B-B14F-4D97-AF65-F5344CB8AC3E}">
        <p14:creationId xmlns:p14="http://schemas.microsoft.com/office/powerpoint/2010/main" val="2482542881"/>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80ADD7-9D47-8438-3685-7F6337A33F4F}"/>
              </a:ext>
            </a:extLst>
          </p:cNvPr>
          <p:cNvSpPr>
            <a:spLocks noGrp="1"/>
          </p:cNvSpPr>
          <p:nvPr>
            <p:ph type="ctrTitle"/>
          </p:nvPr>
        </p:nvSpPr>
        <p:spPr/>
        <p:txBody>
          <a:bodyPr/>
          <a:lstStyle/>
          <a:p>
            <a:r>
              <a:rPr lang="en-AU" dirty="0"/>
              <a:t>Before we start…</a:t>
            </a:r>
          </a:p>
        </p:txBody>
      </p:sp>
      <p:sp>
        <p:nvSpPr>
          <p:cNvPr id="6" name="Subtitle 5">
            <a:extLst>
              <a:ext uri="{FF2B5EF4-FFF2-40B4-BE49-F238E27FC236}">
                <a16:creationId xmlns:a16="http://schemas.microsoft.com/office/drawing/2014/main" id="{7D141E6F-7FDD-BEDC-27F1-B7D505896357}"/>
              </a:ext>
            </a:extLst>
          </p:cNvPr>
          <p:cNvSpPr>
            <a:spLocks noGrp="1"/>
          </p:cNvSpPr>
          <p:nvPr>
            <p:ph type="subTitle" idx="1"/>
          </p:nvPr>
        </p:nvSpPr>
        <p:spPr/>
        <p:txBody>
          <a:bodyPr/>
          <a:lstStyle/>
          <a:p>
            <a:r>
              <a:rPr lang="en-AU" dirty="0"/>
              <a:t>Please complete the pre-training questionnaire</a:t>
            </a:r>
          </a:p>
        </p:txBody>
      </p:sp>
      <p:sp>
        <p:nvSpPr>
          <p:cNvPr id="4" name="Slide Number Placeholder 3">
            <a:extLst>
              <a:ext uri="{FF2B5EF4-FFF2-40B4-BE49-F238E27FC236}">
                <a16:creationId xmlns:a16="http://schemas.microsoft.com/office/drawing/2014/main" id="{B4DED311-A6D6-875F-B228-75C3F1271D9F}"/>
              </a:ext>
            </a:extLst>
          </p:cNvPr>
          <p:cNvSpPr>
            <a:spLocks noGrp="1"/>
          </p:cNvSpPr>
          <p:nvPr>
            <p:ph type="sldNum" sz="quarter" idx="12"/>
          </p:nvPr>
        </p:nvSpPr>
        <p:spPr/>
        <p:txBody>
          <a:bodyPr/>
          <a:lstStyle/>
          <a:p>
            <a:fld id="{B2DC25EE-239B-4C5F-AAD1-255A7D5F1EE2}" type="slidenum">
              <a:rPr lang="en-US" smtClean="0"/>
              <a:t>4</a:t>
            </a:fld>
            <a:endParaRPr lang="en-US" dirty="0"/>
          </a:p>
        </p:txBody>
      </p:sp>
    </p:spTree>
    <p:extLst>
      <p:ext uri="{BB962C8B-B14F-4D97-AF65-F5344CB8AC3E}">
        <p14:creationId xmlns:p14="http://schemas.microsoft.com/office/powerpoint/2010/main" val="2233799470"/>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632B0DB-546B-3DF7-2996-88F660DAE957}"/>
              </a:ext>
            </a:extLst>
          </p:cNvPr>
          <p:cNvPicPr>
            <a:picLocks noChangeAspect="1"/>
          </p:cNvPicPr>
          <p:nvPr/>
        </p:nvPicPr>
        <p:blipFill>
          <a:blip r:embed="rId3"/>
          <a:stretch>
            <a:fillRect/>
          </a:stretch>
        </p:blipFill>
        <p:spPr>
          <a:xfrm rot="482379">
            <a:off x="5846302" y="868115"/>
            <a:ext cx="5993701" cy="3215556"/>
          </a:xfrm>
          <a:prstGeom prst="rect">
            <a:avLst/>
          </a:prstGeom>
        </p:spPr>
      </p:pic>
      <p:pic>
        <p:nvPicPr>
          <p:cNvPr id="8" name="Picture 7">
            <a:extLst>
              <a:ext uri="{FF2B5EF4-FFF2-40B4-BE49-F238E27FC236}">
                <a16:creationId xmlns:a16="http://schemas.microsoft.com/office/drawing/2014/main" id="{0DA3C549-E153-838E-36FB-FCFA17B6FCF8}"/>
              </a:ext>
            </a:extLst>
          </p:cNvPr>
          <p:cNvPicPr>
            <a:picLocks noChangeAspect="1"/>
          </p:cNvPicPr>
          <p:nvPr/>
        </p:nvPicPr>
        <p:blipFill>
          <a:blip r:embed="rId4"/>
          <a:stretch>
            <a:fillRect/>
          </a:stretch>
        </p:blipFill>
        <p:spPr>
          <a:xfrm rot="21186768">
            <a:off x="465566" y="1490070"/>
            <a:ext cx="5863156" cy="3106772"/>
          </a:xfrm>
          <a:prstGeom prst="rect">
            <a:avLst/>
          </a:prstGeom>
        </p:spPr>
      </p:pic>
      <p:sp>
        <p:nvSpPr>
          <p:cNvPr id="3" name="Title 2">
            <a:extLst>
              <a:ext uri="{FF2B5EF4-FFF2-40B4-BE49-F238E27FC236}">
                <a16:creationId xmlns:a16="http://schemas.microsoft.com/office/drawing/2014/main" id="{910B47C1-B0A3-EA5A-D419-001915E1538D}"/>
              </a:ext>
            </a:extLst>
          </p:cNvPr>
          <p:cNvSpPr>
            <a:spLocks noGrp="1"/>
          </p:cNvSpPr>
          <p:nvPr>
            <p:ph type="title"/>
          </p:nvPr>
        </p:nvSpPr>
        <p:spPr>
          <a:xfrm>
            <a:off x="706690" y="388500"/>
            <a:ext cx="10168128" cy="1179576"/>
          </a:xfrm>
        </p:spPr>
        <p:txBody>
          <a:bodyPr/>
          <a:lstStyle/>
          <a:p>
            <a:r>
              <a:rPr lang="en-AU" dirty="0"/>
              <a:t>Case studies</a:t>
            </a:r>
          </a:p>
        </p:txBody>
      </p:sp>
      <p:sp>
        <p:nvSpPr>
          <p:cNvPr id="2" name="Slide Number Placeholder 1">
            <a:extLst>
              <a:ext uri="{FF2B5EF4-FFF2-40B4-BE49-F238E27FC236}">
                <a16:creationId xmlns:a16="http://schemas.microsoft.com/office/drawing/2014/main" id="{E15414DB-9990-F1C3-9BFF-C52D6EDCED16}"/>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40</a:t>
            </a:fld>
            <a:endParaRPr lang="en-US" dirty="0"/>
          </a:p>
        </p:txBody>
      </p:sp>
      <p:sp>
        <p:nvSpPr>
          <p:cNvPr id="7" name="Content Placeholder 3">
            <a:extLst>
              <a:ext uri="{FF2B5EF4-FFF2-40B4-BE49-F238E27FC236}">
                <a16:creationId xmlns:a16="http://schemas.microsoft.com/office/drawing/2014/main" id="{4585B046-486C-93CD-5CAD-5CD895990652}"/>
              </a:ext>
            </a:extLst>
          </p:cNvPr>
          <p:cNvSpPr>
            <a:spLocks noGrp="1"/>
          </p:cNvSpPr>
          <p:nvPr>
            <p:ph idx="4294967295"/>
          </p:nvPr>
        </p:nvSpPr>
        <p:spPr>
          <a:xfrm>
            <a:off x="1115568" y="2115125"/>
            <a:ext cx="10168128" cy="3694176"/>
          </a:xfrm>
        </p:spPr>
        <p:txBody>
          <a:bodyPr>
            <a:normAutofit/>
          </a:bodyPr>
          <a:lstStyle/>
          <a:p>
            <a:endParaRPr lang="en-AU" dirty="0"/>
          </a:p>
          <a:p>
            <a:endParaRPr lang="en-AU" dirty="0"/>
          </a:p>
        </p:txBody>
      </p:sp>
      <p:pic>
        <p:nvPicPr>
          <p:cNvPr id="5" name="Picture 4">
            <a:extLst>
              <a:ext uri="{FF2B5EF4-FFF2-40B4-BE49-F238E27FC236}">
                <a16:creationId xmlns:a16="http://schemas.microsoft.com/office/drawing/2014/main" id="{D9CC86B9-0A4F-A282-34CD-394A0A480974}"/>
              </a:ext>
            </a:extLst>
          </p:cNvPr>
          <p:cNvPicPr>
            <a:picLocks noChangeAspect="1"/>
          </p:cNvPicPr>
          <p:nvPr/>
        </p:nvPicPr>
        <p:blipFill>
          <a:blip r:embed="rId5"/>
          <a:stretch>
            <a:fillRect/>
          </a:stretch>
        </p:blipFill>
        <p:spPr>
          <a:xfrm>
            <a:off x="3394308" y="3561056"/>
            <a:ext cx="5610647" cy="2914286"/>
          </a:xfrm>
          <a:prstGeom prst="rect">
            <a:avLst/>
          </a:prstGeom>
        </p:spPr>
      </p:pic>
    </p:spTree>
    <p:extLst>
      <p:ext uri="{BB962C8B-B14F-4D97-AF65-F5344CB8AC3E}">
        <p14:creationId xmlns:p14="http://schemas.microsoft.com/office/powerpoint/2010/main" val="1349878218"/>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34458-E818-0198-1523-69CDF26A6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B9D80-8BAC-89F0-0D09-E004A6EBBBC1}"/>
              </a:ext>
            </a:extLst>
          </p:cNvPr>
          <p:cNvSpPr>
            <a:spLocks noGrp="1"/>
          </p:cNvSpPr>
          <p:nvPr>
            <p:ph type="title"/>
          </p:nvPr>
        </p:nvSpPr>
        <p:spPr/>
        <p:txBody>
          <a:bodyPr>
            <a:normAutofit/>
          </a:bodyPr>
          <a:lstStyle/>
          <a:p>
            <a:pPr marR="0" lvl="0" algn="l" defTabSz="914400" rtl="0" eaLnBrk="1" fontAlgn="auto" latinLnBrk="0" hangingPunct="1">
              <a:lnSpc>
                <a:spcPct val="110000"/>
              </a:lnSpc>
              <a:spcBef>
                <a:spcPts val="1000"/>
              </a:spcBef>
              <a:spcAft>
                <a:spcPts val="0"/>
              </a:spcAft>
              <a:buClrTx/>
              <a:buSzTx/>
              <a:tabLst/>
              <a:defRPr/>
            </a:pPr>
            <a:r>
              <a:rPr lang="en-AU" sz="6000" dirty="0"/>
              <a:t>Case study debrief</a:t>
            </a:r>
            <a:br>
              <a:rPr lang="en-AU" sz="6000" dirty="0"/>
            </a:br>
            <a:br>
              <a:rPr lang="en-AU" sz="6000" dirty="0"/>
            </a:br>
            <a:endParaRPr lang="en-AU" dirty="0"/>
          </a:p>
        </p:txBody>
      </p:sp>
      <p:sp>
        <p:nvSpPr>
          <p:cNvPr id="7" name="Slide Number Placeholder 6">
            <a:extLst>
              <a:ext uri="{FF2B5EF4-FFF2-40B4-BE49-F238E27FC236}">
                <a16:creationId xmlns:a16="http://schemas.microsoft.com/office/drawing/2014/main" id="{B5127F9A-16BB-F4E8-D3D2-A2C1C7B05D45}"/>
              </a:ext>
            </a:extLst>
          </p:cNvPr>
          <p:cNvSpPr>
            <a:spLocks noGrp="1"/>
          </p:cNvSpPr>
          <p:nvPr>
            <p:ph type="sldNum" sz="quarter" idx="12"/>
          </p:nvPr>
        </p:nvSpPr>
        <p:spPr/>
        <p:txBody>
          <a:bodyPr/>
          <a:lstStyle/>
          <a:p>
            <a:fld id="{B2DC25EE-239B-4C5F-AAD1-255A7D5F1EE2}" type="slidenum">
              <a:rPr lang="en-US" smtClean="0"/>
              <a:pPr/>
              <a:t>41</a:t>
            </a:fld>
            <a:endParaRPr lang="en-US" dirty="0"/>
          </a:p>
        </p:txBody>
      </p:sp>
      <p:sp>
        <p:nvSpPr>
          <p:cNvPr id="8" name="TextBox 7">
            <a:extLst>
              <a:ext uri="{FF2B5EF4-FFF2-40B4-BE49-F238E27FC236}">
                <a16:creationId xmlns:a16="http://schemas.microsoft.com/office/drawing/2014/main" id="{786663FA-7C12-00DB-C5AA-4C396CFB4A62}"/>
              </a:ext>
            </a:extLst>
          </p:cNvPr>
          <p:cNvSpPr txBox="1"/>
          <p:nvPr/>
        </p:nvSpPr>
        <p:spPr>
          <a:xfrm>
            <a:off x="1078992" y="3125434"/>
            <a:ext cx="9177165" cy="1384995"/>
          </a:xfrm>
          <a:prstGeom prst="rect">
            <a:avLst/>
          </a:prstGeom>
          <a:noFill/>
        </p:spPr>
        <p:txBody>
          <a:bodyPr wrap="square">
            <a:spAutoFit/>
          </a:bodyPr>
          <a:lstStyle/>
          <a:p>
            <a:pPr marL="342900" indent="-342900">
              <a:buFont typeface="Arial" panose="020B0604020202020204" pitchFamily="34" charset="0"/>
              <a:buChar char="•"/>
            </a:pPr>
            <a:r>
              <a:rPr lang="en-AU" sz="2800" dirty="0">
                <a:solidFill>
                  <a:srgbClr val="399598"/>
                </a:solidFill>
                <a:latin typeface="Calibri" panose="020F0502020204030204" pitchFamily="34" charset="0"/>
                <a:ea typeface="Calibri" panose="020F0502020204030204" pitchFamily="34" charset="0"/>
                <a:cs typeface="Calibri" panose="020F0502020204030204" pitchFamily="34" charset="0"/>
              </a:rPr>
              <a:t>What stood out to you in these scenarios?</a:t>
            </a:r>
          </a:p>
          <a:p>
            <a:pPr marL="342900" indent="-342900">
              <a:buFont typeface="Arial" panose="020B0604020202020204" pitchFamily="34" charset="0"/>
              <a:buChar char="•"/>
            </a:pPr>
            <a:r>
              <a:rPr lang="en-AU" sz="2800" dirty="0">
                <a:solidFill>
                  <a:srgbClr val="399598"/>
                </a:solidFill>
                <a:latin typeface="Calibri" panose="020F0502020204030204" pitchFamily="34" charset="0"/>
                <a:ea typeface="Calibri" panose="020F0502020204030204" pitchFamily="34" charset="0"/>
                <a:cs typeface="Calibri" panose="020F0502020204030204" pitchFamily="34" charset="0"/>
              </a:rPr>
              <a:t>Have you come across transactions like this before?</a:t>
            </a:r>
          </a:p>
          <a:p>
            <a:pPr marL="342900" indent="-342900">
              <a:buFont typeface="Arial" panose="020B0604020202020204" pitchFamily="34" charset="0"/>
              <a:buChar char="•"/>
            </a:pPr>
            <a:r>
              <a:rPr lang="en-AU" sz="2800" dirty="0">
                <a:solidFill>
                  <a:srgbClr val="399598"/>
                </a:solidFill>
                <a:latin typeface="Calibri" panose="020F0502020204030204" pitchFamily="34" charset="0"/>
                <a:ea typeface="Calibri" panose="020F0502020204030204" pitchFamily="34" charset="0"/>
                <a:cs typeface="Calibri" panose="020F0502020204030204" pitchFamily="34" charset="0"/>
              </a:rPr>
              <a:t>Did you guess correctly?</a:t>
            </a:r>
            <a:endParaRPr lang="en-US" sz="2800" dirty="0">
              <a:solidFill>
                <a:srgbClr val="399598"/>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8060565"/>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E651-F41A-46B9-E5D9-0A31A46355B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E0A1E7-D7D1-01FD-D962-5B16188EF2AC}"/>
              </a:ext>
            </a:extLst>
          </p:cNvPr>
          <p:cNvSpPr>
            <a:spLocks noGrp="1"/>
          </p:cNvSpPr>
          <p:nvPr>
            <p:ph type="title"/>
          </p:nvPr>
        </p:nvSpPr>
        <p:spPr>
          <a:xfrm>
            <a:off x="590274" y="717252"/>
            <a:ext cx="10168128" cy="1179576"/>
          </a:xfrm>
        </p:spPr>
        <p:txBody>
          <a:bodyPr/>
          <a:lstStyle/>
          <a:p>
            <a:r>
              <a:rPr lang="en-AU" dirty="0"/>
              <a:t>Key takeaways</a:t>
            </a:r>
          </a:p>
        </p:txBody>
      </p:sp>
      <p:sp>
        <p:nvSpPr>
          <p:cNvPr id="4" name="Content Placeholder 3">
            <a:extLst>
              <a:ext uri="{FF2B5EF4-FFF2-40B4-BE49-F238E27FC236}">
                <a16:creationId xmlns:a16="http://schemas.microsoft.com/office/drawing/2014/main" id="{7C0DBF4E-73D1-59A0-1EE8-6E4318CDDE95}"/>
              </a:ext>
            </a:extLst>
          </p:cNvPr>
          <p:cNvSpPr>
            <a:spLocks noGrp="1"/>
          </p:cNvSpPr>
          <p:nvPr>
            <p:ph idx="4294967295"/>
          </p:nvPr>
        </p:nvSpPr>
        <p:spPr>
          <a:xfrm>
            <a:off x="590274" y="2027509"/>
            <a:ext cx="10324160" cy="3694176"/>
          </a:xfrm>
        </p:spPr>
        <p:txBody>
          <a:bodyPr vert="horz" lIns="91440" tIns="45720" rIns="91440" bIns="45720" rtlCol="0" anchor="t">
            <a:normAutofit fontScale="92500" lnSpcReduction="10000"/>
          </a:bodyPr>
          <a:lstStyle/>
          <a:p>
            <a:r>
              <a:rPr lang="en-AU" dirty="0">
                <a:latin typeface="Calibri"/>
                <a:ea typeface="Calibri"/>
                <a:cs typeface="Calibri"/>
              </a:rPr>
              <a:t>You’re </a:t>
            </a:r>
            <a:r>
              <a:rPr lang="en-AU" b="1" dirty="0">
                <a:latin typeface="Calibri"/>
                <a:ea typeface="Calibri"/>
                <a:cs typeface="Calibri"/>
              </a:rPr>
              <a:t>not</a:t>
            </a:r>
            <a:r>
              <a:rPr lang="en-AU" dirty="0">
                <a:latin typeface="Calibri"/>
                <a:ea typeface="Calibri"/>
                <a:cs typeface="Calibri"/>
              </a:rPr>
              <a:t> an investigator – your role is to ask clients for basic information, notice when something doesn’t add up and escalate internally.</a:t>
            </a:r>
          </a:p>
          <a:p>
            <a:r>
              <a:rPr lang="en-AU" dirty="0">
                <a:latin typeface="Calibri"/>
                <a:ea typeface="Calibri"/>
                <a:cs typeface="Calibri"/>
              </a:rPr>
              <a:t>Real estate agents are one part of a larger AML/CTF framework that includes other sectors like lawyers, banks, conveyancers, pubs and clubs and more.</a:t>
            </a:r>
          </a:p>
          <a:p>
            <a:r>
              <a:rPr lang="en-US" dirty="0"/>
              <a:t>The use of real estate is an established method of money laundering internationally and in Australia.</a:t>
            </a:r>
          </a:p>
          <a:p>
            <a:endParaRPr lang="en-US" dirty="0"/>
          </a:p>
          <a:p>
            <a:endParaRPr lang="en-AU" dirty="0"/>
          </a:p>
          <a:p>
            <a:endParaRPr lang="en-AU" dirty="0"/>
          </a:p>
        </p:txBody>
      </p:sp>
      <p:sp>
        <p:nvSpPr>
          <p:cNvPr id="2" name="Slide Number Placeholder 1">
            <a:extLst>
              <a:ext uri="{FF2B5EF4-FFF2-40B4-BE49-F238E27FC236}">
                <a16:creationId xmlns:a16="http://schemas.microsoft.com/office/drawing/2014/main" id="{EB256964-A697-7402-02A9-7912F24DDB1F}"/>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42</a:t>
            </a:fld>
            <a:endParaRPr lang="en-US" dirty="0"/>
          </a:p>
        </p:txBody>
      </p:sp>
    </p:spTree>
    <p:extLst>
      <p:ext uri="{BB962C8B-B14F-4D97-AF65-F5344CB8AC3E}">
        <p14:creationId xmlns:p14="http://schemas.microsoft.com/office/powerpoint/2010/main" val="3063489246"/>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89BB10B-BC15-60D2-E2BD-3FA4C614454B}"/>
              </a:ext>
            </a:extLst>
          </p:cNvPr>
          <p:cNvPicPr>
            <a:picLocks noGrp="1" noChangeAspect="1"/>
          </p:cNvPicPr>
          <p:nvPr>
            <p:ph type="pic" idx="13"/>
          </p:nvPr>
        </p:nvPicPr>
        <p:blipFill>
          <a:blip r:embed="rId2"/>
          <a:srcRect l="36" r="36"/>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3" name="Slide Number Placeholder 2">
            <a:extLst>
              <a:ext uri="{FF2B5EF4-FFF2-40B4-BE49-F238E27FC236}">
                <a16:creationId xmlns:a16="http://schemas.microsoft.com/office/drawing/2014/main" id="{E664E16D-9A0A-11D2-3FDF-5C59B43ECAF0}"/>
              </a:ext>
            </a:extLst>
          </p:cNvPr>
          <p:cNvSpPr>
            <a:spLocks noGrp="1"/>
          </p:cNvSpPr>
          <p:nvPr>
            <p:ph type="sldNum" sz="quarter" idx="12"/>
          </p:nvPr>
        </p:nvSpPr>
        <p:spPr/>
        <p:txBody>
          <a:bodyPr/>
          <a:lstStyle/>
          <a:p>
            <a:fld id="{B2DC25EE-239B-4C5F-AAD1-255A7D5F1EE2}" type="slidenum">
              <a:rPr lang="en-US" smtClean="0"/>
              <a:pPr/>
              <a:t>43</a:t>
            </a:fld>
            <a:endParaRPr lang="en-US" dirty="0">
              <a:solidFill>
                <a:schemeClr val="accent3"/>
              </a:solidFill>
            </a:endParaRPr>
          </a:p>
        </p:txBody>
      </p:sp>
      <p:sp>
        <p:nvSpPr>
          <p:cNvPr id="4" name="Title 3">
            <a:extLst>
              <a:ext uri="{FF2B5EF4-FFF2-40B4-BE49-F238E27FC236}">
                <a16:creationId xmlns:a16="http://schemas.microsoft.com/office/drawing/2014/main" id="{BF4CA615-6195-7A7C-10BB-0C06530E74B9}"/>
              </a:ext>
            </a:extLst>
          </p:cNvPr>
          <p:cNvSpPr>
            <a:spLocks noGrp="1"/>
          </p:cNvSpPr>
          <p:nvPr>
            <p:ph type="title"/>
          </p:nvPr>
        </p:nvSpPr>
        <p:spPr/>
        <p:txBody>
          <a:bodyPr/>
          <a:lstStyle/>
          <a:p>
            <a:r>
              <a:rPr lang="en-AU" dirty="0"/>
              <a:t>Questions</a:t>
            </a:r>
          </a:p>
        </p:txBody>
      </p:sp>
    </p:spTree>
    <p:extLst>
      <p:ext uri="{BB962C8B-B14F-4D97-AF65-F5344CB8AC3E}">
        <p14:creationId xmlns:p14="http://schemas.microsoft.com/office/powerpoint/2010/main" val="3563742691"/>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B68FF95-303C-1A32-4612-5138C6FDB62B}"/>
              </a:ext>
            </a:extLst>
          </p:cNvPr>
          <p:cNvSpPr>
            <a:spLocks noGrp="1"/>
          </p:cNvSpPr>
          <p:nvPr>
            <p:ph type="sldNum" sz="quarter" idx="12"/>
          </p:nvPr>
        </p:nvSpPr>
        <p:spPr/>
        <p:txBody>
          <a:bodyPr/>
          <a:lstStyle/>
          <a:p>
            <a:fld id="{B2DC25EE-239B-4C5F-AAD1-255A7D5F1EE2}" type="slidenum">
              <a:rPr lang="en-US" smtClean="0"/>
              <a:pPr/>
              <a:t>44</a:t>
            </a:fld>
            <a:endParaRPr lang="en-US" dirty="0">
              <a:solidFill>
                <a:schemeClr val="accent3"/>
              </a:solidFill>
            </a:endParaRPr>
          </a:p>
        </p:txBody>
      </p:sp>
      <p:sp>
        <p:nvSpPr>
          <p:cNvPr id="4" name="Title 3">
            <a:extLst>
              <a:ext uri="{FF2B5EF4-FFF2-40B4-BE49-F238E27FC236}">
                <a16:creationId xmlns:a16="http://schemas.microsoft.com/office/drawing/2014/main" id="{D4904302-1FEE-1FA7-3F76-06975789E8BF}"/>
              </a:ext>
            </a:extLst>
          </p:cNvPr>
          <p:cNvSpPr>
            <a:spLocks noGrp="1"/>
          </p:cNvSpPr>
          <p:nvPr>
            <p:ph type="title"/>
          </p:nvPr>
        </p:nvSpPr>
        <p:spPr>
          <a:xfrm>
            <a:off x="6807200" y="3043217"/>
            <a:ext cx="5118100" cy="3191820"/>
          </a:xfrm>
        </p:spPr>
        <p:txBody>
          <a:bodyPr>
            <a:normAutofit/>
          </a:bodyPr>
          <a:lstStyle/>
          <a:p>
            <a:r>
              <a:rPr lang="en-AU" b="1" dirty="0">
                <a:latin typeface="Arial"/>
                <a:cs typeface="Arial"/>
              </a:rPr>
              <a:t>Module 2:</a:t>
            </a:r>
            <a:br>
              <a:rPr lang="en-AU" dirty="0"/>
            </a:br>
            <a:r>
              <a:rPr lang="en-AU" dirty="0">
                <a:latin typeface="Arial"/>
                <a:cs typeface="Arial"/>
              </a:rPr>
              <a:t>what to look for, what to do and </a:t>
            </a:r>
            <a:br>
              <a:rPr lang="en-AU" dirty="0"/>
            </a:br>
            <a:r>
              <a:rPr lang="en-AU" dirty="0">
                <a:latin typeface="Arial"/>
                <a:cs typeface="Arial"/>
              </a:rPr>
              <a:t>your responsibilities</a:t>
            </a:r>
          </a:p>
        </p:txBody>
      </p:sp>
      <p:pic>
        <p:nvPicPr>
          <p:cNvPr id="8" name="Picture Placeholder 7">
            <a:extLst>
              <a:ext uri="{FF2B5EF4-FFF2-40B4-BE49-F238E27FC236}">
                <a16:creationId xmlns:a16="http://schemas.microsoft.com/office/drawing/2014/main" id="{4CF19CDB-6DD0-29F8-C8A2-FBF326CD719D}"/>
              </a:ext>
            </a:extLst>
          </p:cNvPr>
          <p:cNvPicPr>
            <a:picLocks noGrp="1" noChangeAspect="1"/>
          </p:cNvPicPr>
          <p:nvPr>
            <p:ph type="pic" sz="quarter" idx="13"/>
          </p:nvPr>
        </p:nvPicPr>
        <p:blipFill>
          <a:blip r:embed="rId2"/>
          <a:srcRect l="11894" r="29317" b="8007"/>
          <a:stretch>
            <a:fillRect/>
          </a:stretch>
        </p:blipFill>
        <p:spPr>
          <a:xfrm>
            <a:off x="-6826" y="0"/>
            <a:ext cx="7792278" cy="6858000"/>
          </a:xfrm>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Tree>
    <p:extLst>
      <p:ext uri="{BB962C8B-B14F-4D97-AF65-F5344CB8AC3E}">
        <p14:creationId xmlns:p14="http://schemas.microsoft.com/office/powerpoint/2010/main" val="3202226386"/>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72925-3CBD-B23E-8C70-D04CE1047D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91EE25-7750-7AB8-7A42-4DFAF8D36D14}"/>
              </a:ext>
            </a:extLst>
          </p:cNvPr>
          <p:cNvSpPr>
            <a:spLocks noGrp="1"/>
          </p:cNvSpPr>
          <p:nvPr>
            <p:ph idx="4294967295"/>
          </p:nvPr>
        </p:nvSpPr>
        <p:spPr>
          <a:xfrm>
            <a:off x="620268" y="1962615"/>
            <a:ext cx="10168128" cy="4209585"/>
          </a:xfrm>
        </p:spPr>
        <p:txBody>
          <a:bodyPr>
            <a:normAutofit/>
          </a:bodyPr>
          <a:lstStyle/>
          <a:p>
            <a:r>
              <a:rPr lang="en-US" dirty="0"/>
              <a:t>From 1 July 2026, the real estate industry became regulated by AUSTRAC for certain services it provides, under the AML/CTF Act</a:t>
            </a:r>
          </a:p>
          <a:p>
            <a:r>
              <a:rPr lang="en-US" dirty="0"/>
              <a:t>This is part of the national AML/CTF reforms </a:t>
            </a:r>
          </a:p>
          <a:p>
            <a:r>
              <a:rPr lang="en-US" dirty="0"/>
              <a:t>These reforms help prevent money laundering, terrorism financing and proliferation financing</a:t>
            </a:r>
          </a:p>
          <a:p>
            <a:r>
              <a:rPr lang="en-US" dirty="0"/>
              <a:t>These reforms apply to a range of services and industries across Australia including the real estate sector</a:t>
            </a:r>
          </a:p>
        </p:txBody>
      </p:sp>
      <p:sp>
        <p:nvSpPr>
          <p:cNvPr id="4" name="Slide Number Placeholder 3">
            <a:extLst>
              <a:ext uri="{FF2B5EF4-FFF2-40B4-BE49-F238E27FC236}">
                <a16:creationId xmlns:a16="http://schemas.microsoft.com/office/drawing/2014/main" id="{2D0E01FB-2BA9-3530-0F2B-745A53B66831}"/>
              </a:ext>
            </a:extLst>
          </p:cNvPr>
          <p:cNvSpPr>
            <a:spLocks noGrp="1"/>
          </p:cNvSpPr>
          <p:nvPr>
            <p:ph type="sldNum" sz="quarter" idx="12"/>
          </p:nvPr>
        </p:nvSpPr>
        <p:spPr/>
        <p:txBody>
          <a:bodyPr/>
          <a:lstStyle/>
          <a:p>
            <a:fld id="{B2DC25EE-239B-4C5F-AAD1-255A7D5F1EE2}" type="slidenum">
              <a:rPr lang="en-US" smtClean="0"/>
              <a:t>45</a:t>
            </a:fld>
            <a:endParaRPr lang="en-US" dirty="0"/>
          </a:p>
        </p:txBody>
      </p:sp>
      <p:sp>
        <p:nvSpPr>
          <p:cNvPr id="2" name="Title 1">
            <a:extLst>
              <a:ext uri="{FF2B5EF4-FFF2-40B4-BE49-F238E27FC236}">
                <a16:creationId xmlns:a16="http://schemas.microsoft.com/office/drawing/2014/main" id="{0DC40359-1596-DF17-D1BD-22EFEF890B55}"/>
              </a:ext>
            </a:extLst>
          </p:cNvPr>
          <p:cNvSpPr>
            <a:spLocks noGrp="1"/>
          </p:cNvSpPr>
          <p:nvPr>
            <p:ph type="title"/>
          </p:nvPr>
        </p:nvSpPr>
        <p:spPr>
          <a:xfrm>
            <a:off x="548932" y="690964"/>
            <a:ext cx="10168128" cy="1179576"/>
          </a:xfrm>
        </p:spPr>
        <p:txBody>
          <a:bodyPr/>
          <a:lstStyle/>
          <a:p>
            <a:r>
              <a:rPr lang="en-AU" dirty="0"/>
              <a:t>Reminder - Why are we here?</a:t>
            </a:r>
          </a:p>
        </p:txBody>
      </p:sp>
    </p:spTree>
    <p:extLst>
      <p:ext uri="{BB962C8B-B14F-4D97-AF65-F5344CB8AC3E}">
        <p14:creationId xmlns:p14="http://schemas.microsoft.com/office/powerpoint/2010/main" val="2619349168"/>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62E4B8-6B41-795F-5A7E-100DB9EF03AE}"/>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AFD5F1-F520-7F18-CCFA-CA84A1C533B9}"/>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46</a:t>
            </a:fld>
            <a:endParaRPr lang="en-US" dirty="0">
              <a:solidFill>
                <a:srgbClr val="FFFFFF"/>
              </a:solidFill>
            </a:endParaRPr>
          </a:p>
        </p:txBody>
      </p:sp>
      <p:sp>
        <p:nvSpPr>
          <p:cNvPr id="2" name="Title 1">
            <a:extLst>
              <a:ext uri="{FF2B5EF4-FFF2-40B4-BE49-F238E27FC236}">
                <a16:creationId xmlns:a16="http://schemas.microsoft.com/office/drawing/2014/main" id="{C508CF37-1FA4-E9A7-71F4-44188D4B57C6}"/>
              </a:ext>
            </a:extLst>
          </p:cNvPr>
          <p:cNvSpPr>
            <a:spLocks noGrp="1"/>
          </p:cNvSpPr>
          <p:nvPr>
            <p:ph type="title"/>
          </p:nvPr>
        </p:nvSpPr>
        <p:spPr>
          <a:xfrm>
            <a:off x="541663" y="937447"/>
            <a:ext cx="4490404" cy="1040702"/>
          </a:xfrm>
        </p:spPr>
        <p:txBody>
          <a:bodyPr vert="horz" lIns="91440" tIns="45720" rIns="91440" bIns="45720" rtlCol="0" anchor="b">
            <a:normAutofit fontScale="90000"/>
          </a:bodyPr>
          <a:lstStyle/>
          <a:p>
            <a:r>
              <a:rPr lang="en-US" sz="4400" dirty="0"/>
              <a:t>What we will cover in this module</a:t>
            </a:r>
          </a:p>
        </p:txBody>
      </p:sp>
      <p:sp>
        <p:nvSpPr>
          <p:cNvPr id="3" name="Content Placeholder 2">
            <a:extLst>
              <a:ext uri="{FF2B5EF4-FFF2-40B4-BE49-F238E27FC236}">
                <a16:creationId xmlns:a16="http://schemas.microsoft.com/office/drawing/2014/main" id="{EE9CC607-61FF-E2BA-7E49-216DD42DC91F}"/>
              </a:ext>
            </a:extLst>
          </p:cNvPr>
          <p:cNvSpPr>
            <a:spLocks noGrp="1"/>
          </p:cNvSpPr>
          <p:nvPr>
            <p:ph idx="4294967295"/>
          </p:nvPr>
        </p:nvSpPr>
        <p:spPr>
          <a:xfrm>
            <a:off x="541661" y="2491126"/>
            <a:ext cx="4817739" cy="3429427"/>
          </a:xfrm>
        </p:spPr>
        <p:txBody>
          <a:bodyPr vert="horz" lIns="91440" tIns="45720" rIns="91440" bIns="45720" rtlCol="0" anchor="t">
            <a:normAutofit fontScale="85000" lnSpcReduction="10000"/>
          </a:bodyPr>
          <a:lstStyle/>
          <a:p>
            <a:pPr marL="0" indent="0">
              <a:lnSpc>
                <a:spcPct val="100000"/>
              </a:lnSpc>
              <a:buNone/>
            </a:pPr>
            <a:r>
              <a:rPr lang="en-AU" dirty="0"/>
              <a:t>The module will have 4 parts:</a:t>
            </a:r>
          </a:p>
          <a:p>
            <a:pPr marL="0" indent="0">
              <a:lnSpc>
                <a:spcPct val="100000"/>
              </a:lnSpc>
              <a:buNone/>
            </a:pPr>
            <a:r>
              <a:rPr lang="en-AU" b="1" dirty="0"/>
              <a:t>Part 1:</a:t>
            </a:r>
            <a:r>
              <a:rPr lang="en-AU" dirty="0"/>
              <a:t> AML/CTF 101 and agent responsibilities.</a:t>
            </a:r>
          </a:p>
          <a:p>
            <a:pPr marL="0" indent="0">
              <a:lnSpc>
                <a:spcPct val="100000"/>
              </a:lnSpc>
              <a:buNone/>
            </a:pPr>
            <a:r>
              <a:rPr lang="en-AU" b="1" dirty="0"/>
              <a:t>Part 2</a:t>
            </a:r>
            <a:r>
              <a:rPr lang="en-AU" dirty="0"/>
              <a:t>: customer due diligence (CDD) in practice.</a:t>
            </a:r>
          </a:p>
          <a:p>
            <a:pPr marL="0" indent="0">
              <a:lnSpc>
                <a:spcPct val="100000"/>
              </a:lnSpc>
              <a:buNone/>
            </a:pPr>
            <a:r>
              <a:rPr lang="en-AU" b="1" dirty="0"/>
              <a:t>Part 3</a:t>
            </a:r>
            <a:r>
              <a:rPr lang="en-AU" dirty="0"/>
              <a:t>: risks and indicators.</a:t>
            </a:r>
          </a:p>
          <a:p>
            <a:pPr marL="0" indent="0">
              <a:lnSpc>
                <a:spcPct val="100000"/>
              </a:lnSpc>
              <a:buNone/>
            </a:pPr>
            <a:r>
              <a:rPr lang="en-AU" b="1" dirty="0"/>
              <a:t>Part 4</a:t>
            </a:r>
            <a:r>
              <a:rPr lang="en-AU" dirty="0"/>
              <a:t>: customer due diligence timing (CDD) – what to do and when.</a:t>
            </a:r>
          </a:p>
        </p:txBody>
      </p:sp>
      <p:pic>
        <p:nvPicPr>
          <p:cNvPr id="8" name="Picture Placeholder 7">
            <a:extLst>
              <a:ext uri="{FF2B5EF4-FFF2-40B4-BE49-F238E27FC236}">
                <a16:creationId xmlns:a16="http://schemas.microsoft.com/office/drawing/2014/main" id="{9D44B60B-4EF2-DDB3-905D-E6E89BD5450D}"/>
              </a:ext>
            </a:extLst>
          </p:cNvPr>
          <p:cNvPicPr>
            <a:picLocks noGrp="1" noChangeAspect="1"/>
          </p:cNvPicPr>
          <p:nvPr>
            <p:ph type="pic" idx="13"/>
          </p:nvPr>
        </p:nvPicPr>
        <p:blipFill rotWithShape="1">
          <a:blip r:embed="rId3"/>
          <a:srcRect l="4243" r="36493"/>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644278546"/>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685271-E05B-07E6-7B0A-7ED469B495B3}"/>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47</a:t>
            </a:fld>
            <a:endParaRPr lang="en-US" dirty="0">
              <a:solidFill>
                <a:srgbClr val="FFFFFF"/>
              </a:solidFill>
            </a:endParaRPr>
          </a:p>
        </p:txBody>
      </p:sp>
      <p:sp>
        <p:nvSpPr>
          <p:cNvPr id="5" name="Title 4">
            <a:extLst>
              <a:ext uri="{FF2B5EF4-FFF2-40B4-BE49-F238E27FC236}">
                <a16:creationId xmlns:a16="http://schemas.microsoft.com/office/drawing/2014/main" id="{76085CAA-6929-27D1-2ADB-C145A73AEB54}"/>
              </a:ext>
            </a:extLst>
          </p:cNvPr>
          <p:cNvSpPr>
            <a:spLocks noGrp="1"/>
          </p:cNvSpPr>
          <p:nvPr>
            <p:ph type="title"/>
          </p:nvPr>
        </p:nvSpPr>
        <p:spPr>
          <a:xfrm>
            <a:off x="6639166" y="2819400"/>
            <a:ext cx="5489331" cy="2236946"/>
          </a:xfrm>
        </p:spPr>
        <p:txBody>
          <a:bodyPr vert="horz" lIns="91440" tIns="45720" rIns="91440" bIns="45720" rtlCol="0" anchor="b">
            <a:noAutofit/>
          </a:bodyPr>
          <a:lstStyle/>
          <a:p>
            <a:r>
              <a:rPr lang="en-US" b="1" dirty="0">
                <a:latin typeface="Arial"/>
                <a:cs typeface="Arial"/>
              </a:rPr>
              <a:t>Part 1:</a:t>
            </a:r>
            <a:r>
              <a:rPr lang="en-US" dirty="0">
                <a:latin typeface="Arial"/>
                <a:cs typeface="Arial"/>
              </a:rPr>
              <a:t> </a:t>
            </a:r>
            <a:br>
              <a:rPr lang="en-US" dirty="0">
                <a:latin typeface="Arial"/>
                <a:cs typeface="Arial"/>
              </a:rPr>
            </a:br>
            <a:r>
              <a:rPr lang="en-US" dirty="0">
                <a:latin typeface="Arial"/>
                <a:cs typeface="Arial"/>
              </a:rPr>
              <a:t>AML/CTF 101 and agent responsibilities</a:t>
            </a:r>
          </a:p>
        </p:txBody>
      </p:sp>
      <p:pic>
        <p:nvPicPr>
          <p:cNvPr id="8" name="Picture Placeholder 7">
            <a:extLst>
              <a:ext uri="{FF2B5EF4-FFF2-40B4-BE49-F238E27FC236}">
                <a16:creationId xmlns:a16="http://schemas.microsoft.com/office/drawing/2014/main" id="{35061A43-7B2E-7AAA-2C98-3A968D47652C}"/>
              </a:ext>
            </a:extLst>
          </p:cNvPr>
          <p:cNvPicPr>
            <a:picLocks noGrp="1" noChangeAspect="1"/>
          </p:cNvPicPr>
          <p:nvPr>
            <p:ph type="pic" sz="quarter" idx="13"/>
          </p:nvPr>
        </p:nvPicPr>
        <p:blipFill>
          <a:blip r:embed="rId3"/>
          <a:srcRect l="18047" r="18047"/>
          <a:stretch>
            <a:fillRect/>
          </a:stretch>
        </p:blipFill>
        <p:spPr>
          <a:custGeom>
            <a:avLst/>
            <a:gdLst>
              <a:gd name="csX0" fmla="*/ 0 w 7792278"/>
              <a:gd name="csY0" fmla="*/ 0 h 6858000"/>
              <a:gd name="csX1" fmla="*/ 7792278 w 7792278"/>
              <a:gd name="csY1" fmla="*/ 0 h 6858000"/>
              <a:gd name="csX2" fmla="*/ 7792278 w 7792278"/>
              <a:gd name="csY2" fmla="*/ 821 h 6858000"/>
              <a:gd name="csX3" fmla="*/ 7750431 w 7792278"/>
              <a:gd name="csY3" fmla="*/ 1053 h 6858000"/>
              <a:gd name="csX4" fmla="*/ 4679392 w 7792278"/>
              <a:gd name="csY4" fmla="*/ 6858000 h 6858000"/>
              <a:gd name="csX5" fmla="*/ 0 w 7792278"/>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792278" h="6858000">
                <a:moveTo>
                  <a:pt x="0" y="0"/>
                </a:moveTo>
                <a:lnTo>
                  <a:pt x="7792278" y="0"/>
                </a:lnTo>
                <a:lnTo>
                  <a:pt x="7792278" y="821"/>
                </a:lnTo>
                <a:lnTo>
                  <a:pt x="7750431" y="1053"/>
                </a:lnTo>
                <a:lnTo>
                  <a:pt x="4679392" y="6858000"/>
                </a:lnTo>
                <a:lnTo>
                  <a:pt x="0" y="6858000"/>
                </a:lnTo>
                <a:close/>
              </a:path>
            </a:pathLst>
          </a:custGeom>
          <a:solidFill>
            <a:srgbClr val="B7D3D3">
              <a:lumMod val="20000"/>
              <a:lumOff val="80000"/>
            </a:srgbClr>
          </a:solidFill>
        </p:spPr>
      </p:pic>
    </p:spTree>
    <p:extLst>
      <p:ext uri="{BB962C8B-B14F-4D97-AF65-F5344CB8AC3E}">
        <p14:creationId xmlns:p14="http://schemas.microsoft.com/office/powerpoint/2010/main" val="3809113804"/>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9C961C-AC21-B50A-4CF3-9CB0CD447342}"/>
              </a:ext>
            </a:extLst>
          </p:cNvPr>
          <p:cNvSpPr>
            <a:spLocks noGrp="1"/>
          </p:cNvSpPr>
          <p:nvPr>
            <p:ph type="sldNum" sz="quarter" idx="12"/>
          </p:nvPr>
        </p:nvSpPr>
        <p:spPr/>
        <p:txBody>
          <a:bodyPr/>
          <a:lstStyle/>
          <a:p>
            <a:fld id="{B2DC25EE-239B-4C5F-AAD1-255A7D5F1EE2}" type="slidenum">
              <a:rPr lang="en-US" smtClean="0"/>
              <a:t>48</a:t>
            </a:fld>
            <a:endParaRPr lang="en-US" dirty="0"/>
          </a:p>
        </p:txBody>
      </p:sp>
      <p:sp>
        <p:nvSpPr>
          <p:cNvPr id="2" name="Title 1">
            <a:extLst>
              <a:ext uri="{FF2B5EF4-FFF2-40B4-BE49-F238E27FC236}">
                <a16:creationId xmlns:a16="http://schemas.microsoft.com/office/drawing/2014/main" id="{C3059B23-FBE5-B124-64AC-E299F564C0EE}"/>
              </a:ext>
            </a:extLst>
          </p:cNvPr>
          <p:cNvSpPr>
            <a:spLocks noGrp="1"/>
          </p:cNvSpPr>
          <p:nvPr>
            <p:ph type="title"/>
          </p:nvPr>
        </p:nvSpPr>
        <p:spPr>
          <a:xfrm>
            <a:off x="551688" y="690964"/>
            <a:ext cx="10168128" cy="1179576"/>
          </a:xfrm>
        </p:spPr>
        <p:txBody>
          <a:bodyPr/>
          <a:lstStyle/>
          <a:p>
            <a:r>
              <a:rPr lang="en-AU" dirty="0"/>
              <a:t>What is AML/CTF?</a:t>
            </a:r>
          </a:p>
        </p:txBody>
      </p:sp>
      <p:sp>
        <p:nvSpPr>
          <p:cNvPr id="3" name="Content Placeholder 2">
            <a:extLst>
              <a:ext uri="{FF2B5EF4-FFF2-40B4-BE49-F238E27FC236}">
                <a16:creationId xmlns:a16="http://schemas.microsoft.com/office/drawing/2014/main" id="{30B73D1E-395C-68FD-2127-CC8A0955CF22}"/>
              </a:ext>
            </a:extLst>
          </p:cNvPr>
          <p:cNvSpPr>
            <a:spLocks noGrp="1"/>
          </p:cNvSpPr>
          <p:nvPr>
            <p:ph idx="1"/>
          </p:nvPr>
        </p:nvSpPr>
        <p:spPr>
          <a:xfrm>
            <a:off x="599192" y="1957451"/>
            <a:ext cx="10168128" cy="4209585"/>
          </a:xfrm>
        </p:spPr>
        <p:txBody>
          <a:bodyPr vert="horz" lIns="91440" tIns="45720" rIns="91440" bIns="45720" rtlCol="0" anchor="t">
            <a:normAutofit/>
          </a:bodyPr>
          <a:lstStyle/>
          <a:p>
            <a:pPr marL="0" indent="0">
              <a:buNone/>
            </a:pPr>
            <a:r>
              <a:rPr lang="en-AU" b="1" dirty="0"/>
              <a:t>AML = anti-money laundering</a:t>
            </a:r>
            <a:endParaRPr lang="en-AU" dirty="0"/>
          </a:p>
          <a:p>
            <a:pPr marL="0" indent="0">
              <a:buNone/>
            </a:pPr>
            <a:r>
              <a:rPr lang="en-AU" dirty="0"/>
              <a:t>Laws and processes designed to stop criminals from hiding money made from illegal activity.</a:t>
            </a:r>
          </a:p>
          <a:p>
            <a:pPr marL="0" indent="0">
              <a:buNone/>
            </a:pPr>
            <a:r>
              <a:rPr lang="en-AU" b="1" dirty="0"/>
              <a:t>CTF = counter-terrorism financing</a:t>
            </a:r>
            <a:endParaRPr lang="en-AU" dirty="0"/>
          </a:p>
          <a:p>
            <a:pPr marL="0" indent="0">
              <a:buNone/>
            </a:pPr>
            <a:r>
              <a:rPr lang="en-AU" dirty="0"/>
              <a:t>Measures designed to prevent money being used to support terrorism.</a:t>
            </a:r>
          </a:p>
        </p:txBody>
      </p:sp>
    </p:spTree>
    <p:extLst>
      <p:ext uri="{BB962C8B-B14F-4D97-AF65-F5344CB8AC3E}">
        <p14:creationId xmlns:p14="http://schemas.microsoft.com/office/powerpoint/2010/main" val="2084134270"/>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A127DF-FD38-4A4F-8178-F6E9F5D27941}"/>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F4F2D1E5-4D75-C2E3-F7D4-0E06EBE99197}"/>
              </a:ext>
            </a:extLst>
          </p:cNvPr>
          <p:cNvSpPr txBox="1">
            <a:spLocks/>
          </p:cNvSpPr>
          <p:nvPr/>
        </p:nvSpPr>
        <p:spPr>
          <a:xfrm>
            <a:off x="542693" y="1521691"/>
            <a:ext cx="4798310" cy="5088948"/>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110000"/>
              </a:lnSpc>
              <a:spcBef>
                <a:spcPts val="500"/>
              </a:spcBef>
              <a:buFont typeface="Arial" panose="020B0604020202020204" pitchFamily="34" charset="0"/>
              <a:buNone/>
              <a:defRPr sz="28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24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20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2000" kern="1200">
                <a:solidFill>
                  <a:schemeClr val="accent3"/>
                </a:solidFill>
                <a:latin typeface="Calibri" panose="020F0502020204030204" pitchFamily="34" charset="0"/>
                <a:ea typeface="Calibri" panose="020F0502020204030204" pitchFamily="34" charset="0"/>
                <a:cs typeface="Calibri" panose="020F05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lnSpc>
                <a:spcPct val="100000"/>
              </a:lnSpc>
            </a:pPr>
            <a:r>
              <a:rPr lang="en-AU" sz="1800" dirty="0">
                <a:latin typeface="Calibri"/>
                <a:ea typeface="Calibri"/>
                <a:cs typeface="Calibri"/>
              </a:rPr>
              <a:t>Money laundering is the process of making illegal money appear legitimate. There are 3 stages to money laundering:</a:t>
            </a:r>
          </a:p>
          <a:p>
            <a:pPr>
              <a:lnSpc>
                <a:spcPct val="100000"/>
              </a:lnSpc>
            </a:pPr>
            <a:r>
              <a:rPr lang="en-AU" sz="1800" b="1" dirty="0">
                <a:latin typeface="Calibri"/>
                <a:ea typeface="Calibri"/>
                <a:cs typeface="Calibri"/>
              </a:rPr>
              <a:t>Stage 1: </a:t>
            </a:r>
            <a:r>
              <a:rPr lang="en-AU" sz="1800" dirty="0">
                <a:latin typeface="Calibri"/>
                <a:ea typeface="Calibri"/>
                <a:cs typeface="Calibri"/>
              </a:rPr>
              <a:t>placement – illicit funds are introduced into the legitimate financial system.</a:t>
            </a:r>
          </a:p>
          <a:p>
            <a:pPr>
              <a:lnSpc>
                <a:spcPct val="100000"/>
              </a:lnSpc>
            </a:pPr>
            <a:r>
              <a:rPr lang="en-AU" sz="1800" b="1" dirty="0">
                <a:latin typeface="Calibri"/>
                <a:ea typeface="Calibri"/>
                <a:cs typeface="Calibri"/>
              </a:rPr>
              <a:t>Stage 2: </a:t>
            </a:r>
            <a:r>
              <a:rPr lang="en-AU" sz="1800" dirty="0">
                <a:latin typeface="Calibri"/>
                <a:ea typeface="Calibri"/>
                <a:cs typeface="Calibri"/>
              </a:rPr>
              <a:t>layering – the process of separating the illegal funds from their source:</a:t>
            </a:r>
          </a:p>
          <a:p>
            <a:pPr marL="742950" lvl="1" indent="-285750">
              <a:lnSpc>
                <a:spcPct val="100000"/>
              </a:lnSpc>
              <a:buFont typeface="Arial" panose="020B0604020202020204" pitchFamily="34" charset="0"/>
              <a:buChar char="•"/>
            </a:pPr>
            <a:r>
              <a:rPr lang="en-AU" sz="1400" dirty="0">
                <a:latin typeface="Calibri"/>
                <a:ea typeface="Calibri"/>
                <a:cs typeface="Calibri"/>
              </a:rPr>
              <a:t>hiding where it came from</a:t>
            </a:r>
          </a:p>
          <a:p>
            <a:pPr marL="742950" lvl="1" indent="-285750">
              <a:lnSpc>
                <a:spcPct val="100000"/>
              </a:lnSpc>
              <a:buFont typeface="Arial" panose="020B0604020202020204" pitchFamily="34" charset="0"/>
              <a:buChar char="•"/>
            </a:pPr>
            <a:r>
              <a:rPr lang="en-AU" sz="1400" dirty="0">
                <a:latin typeface="Calibri"/>
                <a:ea typeface="Calibri"/>
                <a:cs typeface="Calibri"/>
              </a:rPr>
              <a:t>moving it through different transactions</a:t>
            </a:r>
          </a:p>
          <a:p>
            <a:pPr marL="742950" lvl="1" indent="-285750">
              <a:lnSpc>
                <a:spcPct val="100000"/>
              </a:lnSpc>
              <a:buFont typeface="Arial" panose="020B0604020202020204" pitchFamily="34" charset="0"/>
              <a:buChar char="•"/>
            </a:pPr>
            <a:r>
              <a:rPr lang="en-AU" sz="1400" dirty="0">
                <a:latin typeface="Calibri"/>
                <a:ea typeface="Calibri"/>
                <a:cs typeface="Calibri"/>
              </a:rPr>
              <a:t>using assets like property or businesses to disguise ownership.</a:t>
            </a:r>
          </a:p>
          <a:p>
            <a:pPr>
              <a:lnSpc>
                <a:spcPct val="100000"/>
              </a:lnSpc>
            </a:pPr>
            <a:r>
              <a:rPr lang="en-AU" sz="1800" b="1" dirty="0">
                <a:latin typeface="Calibri"/>
                <a:ea typeface="Calibri"/>
                <a:cs typeface="Calibri"/>
              </a:rPr>
              <a:t>Stage 3: </a:t>
            </a:r>
            <a:r>
              <a:rPr lang="en-AU" sz="1800" dirty="0">
                <a:latin typeface="Calibri"/>
                <a:ea typeface="Calibri"/>
                <a:cs typeface="Calibri"/>
              </a:rPr>
              <a:t>integration – in the final stage, the laundered money is reintroduced into the economy in a way that makes it look like it </a:t>
            </a:r>
            <a:br>
              <a:rPr lang="en-AU" sz="1800" dirty="0">
                <a:latin typeface="Calibri"/>
                <a:ea typeface="Calibri"/>
                <a:cs typeface="Calibri"/>
              </a:rPr>
            </a:br>
            <a:r>
              <a:rPr lang="en-AU" sz="1800" dirty="0">
                <a:latin typeface="Calibri"/>
                <a:ea typeface="Calibri"/>
                <a:cs typeface="Calibri"/>
              </a:rPr>
              <a:t>came from a legal source.</a:t>
            </a:r>
          </a:p>
          <a:p>
            <a:pPr>
              <a:lnSpc>
                <a:spcPct val="100000"/>
              </a:lnSpc>
            </a:pPr>
            <a:endParaRPr lang="en-AU" sz="1600" dirty="0">
              <a:solidFill>
                <a:schemeClr val="bg1"/>
              </a:solidFill>
            </a:endParaRPr>
          </a:p>
          <a:p>
            <a:pPr>
              <a:lnSpc>
                <a:spcPct val="100000"/>
              </a:lnSpc>
            </a:pPr>
            <a:endParaRPr lang="en-AU" sz="1600" dirty="0">
              <a:solidFill>
                <a:schemeClr val="bg1"/>
              </a:solidFill>
            </a:endParaRPr>
          </a:p>
        </p:txBody>
      </p:sp>
      <p:sp>
        <p:nvSpPr>
          <p:cNvPr id="4" name="Slide Number Placeholder 3">
            <a:extLst>
              <a:ext uri="{FF2B5EF4-FFF2-40B4-BE49-F238E27FC236}">
                <a16:creationId xmlns:a16="http://schemas.microsoft.com/office/drawing/2014/main" id="{3D55100C-97C0-1012-D7C2-BD5941F811F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49</a:t>
            </a:fld>
            <a:endParaRPr lang="en-US" dirty="0">
              <a:solidFill>
                <a:srgbClr val="FFFFFF"/>
              </a:solidFill>
            </a:endParaRPr>
          </a:p>
        </p:txBody>
      </p:sp>
      <p:sp>
        <p:nvSpPr>
          <p:cNvPr id="2" name="Title 1">
            <a:extLst>
              <a:ext uri="{FF2B5EF4-FFF2-40B4-BE49-F238E27FC236}">
                <a16:creationId xmlns:a16="http://schemas.microsoft.com/office/drawing/2014/main" id="{A69FF2E4-DE0A-86D8-0337-F480E3B9B096}"/>
              </a:ext>
            </a:extLst>
          </p:cNvPr>
          <p:cNvSpPr>
            <a:spLocks noGrp="1"/>
          </p:cNvSpPr>
          <p:nvPr>
            <p:ph type="title"/>
          </p:nvPr>
        </p:nvSpPr>
        <p:spPr>
          <a:xfrm>
            <a:off x="542693" y="319088"/>
            <a:ext cx="5621244" cy="1040702"/>
          </a:xfrm>
        </p:spPr>
        <p:txBody>
          <a:bodyPr anchor="b">
            <a:noAutofit/>
          </a:bodyPr>
          <a:lstStyle/>
          <a:p>
            <a:r>
              <a:rPr lang="en-AU" sz="3200" dirty="0">
                <a:latin typeface="Arial"/>
                <a:cs typeface="Arial"/>
              </a:rPr>
              <a:t>Why criminals launder money</a:t>
            </a:r>
          </a:p>
        </p:txBody>
      </p:sp>
      <p:graphicFrame>
        <p:nvGraphicFramePr>
          <p:cNvPr id="10" name="Diagram 9">
            <a:extLst>
              <a:ext uri="{FF2B5EF4-FFF2-40B4-BE49-F238E27FC236}">
                <a16:creationId xmlns:a16="http://schemas.microsoft.com/office/drawing/2014/main" id="{9435479D-D157-233B-3A6F-6F85551697D0}"/>
              </a:ext>
            </a:extLst>
          </p:cNvPr>
          <p:cNvGraphicFramePr/>
          <p:nvPr>
            <p:extLst>
              <p:ext uri="{D42A27DB-BD31-4B8C-83A1-F6EECF244321}">
                <p14:modId xmlns:p14="http://schemas.microsoft.com/office/powerpoint/2010/main" val="4281886015"/>
              </p:ext>
            </p:extLst>
          </p:nvPr>
        </p:nvGraphicFramePr>
        <p:xfrm>
          <a:off x="5341002" y="112024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65327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BCB6D0-1E98-679B-4BD5-5C69228195E0}"/>
              </a:ext>
            </a:extLst>
          </p:cNvPr>
          <p:cNvSpPr>
            <a:spLocks noGrp="1"/>
          </p:cNvSpPr>
          <p:nvPr>
            <p:ph idx="4294967295"/>
          </p:nvPr>
        </p:nvSpPr>
        <p:spPr>
          <a:xfrm>
            <a:off x="545070" y="1863388"/>
            <a:ext cx="10167937" cy="4210050"/>
          </a:xfrm>
        </p:spPr>
        <p:txBody>
          <a:bodyPr vert="horz" lIns="91440" tIns="45720" rIns="91440" bIns="45720" rtlCol="0" anchor="t">
            <a:normAutofit lnSpcReduction="10000"/>
          </a:bodyPr>
          <a:lstStyle/>
          <a:p>
            <a:pPr>
              <a:spcBef>
                <a:spcPts val="500"/>
              </a:spcBef>
            </a:pPr>
            <a:r>
              <a:rPr lang="en-AU" sz="2400" dirty="0">
                <a:latin typeface="Calibri"/>
                <a:ea typeface="Calibri"/>
                <a:cs typeface="Calibri"/>
              </a:rPr>
              <a:t>Throughout the training we’ll use a range of acronyms:</a:t>
            </a:r>
            <a:endParaRPr lang="en-US" sz="2400" dirty="0">
              <a:latin typeface="Calibri"/>
              <a:ea typeface="Calibri"/>
              <a:cs typeface="Calibri"/>
            </a:endParaRPr>
          </a:p>
          <a:p>
            <a:pPr lvl="1"/>
            <a:r>
              <a:rPr lang="en-AU" dirty="0"/>
              <a:t>AML – anti-money laundering </a:t>
            </a:r>
          </a:p>
          <a:p>
            <a:pPr lvl="1"/>
            <a:r>
              <a:rPr lang="en-AU" dirty="0"/>
              <a:t>CTF – counter-terrorism financing </a:t>
            </a:r>
          </a:p>
          <a:p>
            <a:pPr lvl="1"/>
            <a:r>
              <a:rPr lang="en-AU" dirty="0"/>
              <a:t>KYC – know your customer</a:t>
            </a:r>
          </a:p>
          <a:p>
            <a:pPr lvl="1"/>
            <a:r>
              <a:rPr lang="en-AU" dirty="0"/>
              <a:t>CDD – customer due diligence</a:t>
            </a:r>
          </a:p>
          <a:p>
            <a:pPr lvl="1"/>
            <a:r>
              <a:rPr lang="en-AU" dirty="0"/>
              <a:t>PEP – politically exposed person</a:t>
            </a:r>
          </a:p>
          <a:p>
            <a:pPr lvl="1"/>
            <a:r>
              <a:rPr lang="en-AU" dirty="0"/>
              <a:t>SMR – suspicious matter report</a:t>
            </a:r>
          </a:p>
          <a:p>
            <a:pPr lvl="1"/>
            <a:r>
              <a:rPr lang="en-AU" dirty="0"/>
              <a:t>ML – money laundering</a:t>
            </a:r>
          </a:p>
          <a:p>
            <a:pPr lvl="1"/>
            <a:r>
              <a:rPr lang="en-AU" dirty="0"/>
              <a:t>TF – terrorism financing</a:t>
            </a:r>
          </a:p>
          <a:p>
            <a:pPr lvl="1"/>
            <a:endParaRPr lang="en-AU" dirty="0"/>
          </a:p>
        </p:txBody>
      </p:sp>
      <p:sp>
        <p:nvSpPr>
          <p:cNvPr id="4" name="Slide Number Placeholder 3">
            <a:extLst>
              <a:ext uri="{FF2B5EF4-FFF2-40B4-BE49-F238E27FC236}">
                <a16:creationId xmlns:a16="http://schemas.microsoft.com/office/drawing/2014/main" id="{7A0FD3E9-D84B-C686-9DB7-2917EFD3F16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5</a:t>
            </a:fld>
            <a:endParaRPr lang="en-US" dirty="0"/>
          </a:p>
        </p:txBody>
      </p:sp>
      <p:sp>
        <p:nvSpPr>
          <p:cNvPr id="2" name="Title 1">
            <a:extLst>
              <a:ext uri="{FF2B5EF4-FFF2-40B4-BE49-F238E27FC236}">
                <a16:creationId xmlns:a16="http://schemas.microsoft.com/office/drawing/2014/main" id="{6832E4BB-8A65-9BBF-A7C2-A14F5F32AC02}"/>
              </a:ext>
            </a:extLst>
          </p:cNvPr>
          <p:cNvSpPr>
            <a:spLocks noGrp="1"/>
          </p:cNvSpPr>
          <p:nvPr>
            <p:ph type="title"/>
          </p:nvPr>
        </p:nvSpPr>
        <p:spPr>
          <a:xfrm>
            <a:off x="544879" y="683812"/>
            <a:ext cx="10168128" cy="1179576"/>
          </a:xfrm>
        </p:spPr>
        <p:txBody>
          <a:bodyPr/>
          <a:lstStyle/>
          <a:p>
            <a:r>
              <a:rPr lang="en-AU" dirty="0">
                <a:latin typeface="Arial"/>
                <a:cs typeface="Arial"/>
              </a:rPr>
              <a:t>Know your acronyms</a:t>
            </a:r>
          </a:p>
        </p:txBody>
      </p:sp>
    </p:spTree>
    <p:extLst>
      <p:ext uri="{BB962C8B-B14F-4D97-AF65-F5344CB8AC3E}">
        <p14:creationId xmlns:p14="http://schemas.microsoft.com/office/powerpoint/2010/main" val="3129527536"/>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C20594-C19C-343C-1A2E-EE1C303C9D4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50</a:t>
            </a:fld>
            <a:endParaRPr lang="en-US" dirty="0">
              <a:solidFill>
                <a:srgbClr val="FFFFFF"/>
              </a:solidFill>
            </a:endParaRPr>
          </a:p>
        </p:txBody>
      </p:sp>
      <p:sp>
        <p:nvSpPr>
          <p:cNvPr id="2" name="Title 1">
            <a:extLst>
              <a:ext uri="{FF2B5EF4-FFF2-40B4-BE49-F238E27FC236}">
                <a16:creationId xmlns:a16="http://schemas.microsoft.com/office/drawing/2014/main" id="{887E93CA-4E6E-44F5-DA7C-749391087D49}"/>
              </a:ext>
            </a:extLst>
          </p:cNvPr>
          <p:cNvSpPr>
            <a:spLocks noGrp="1"/>
          </p:cNvSpPr>
          <p:nvPr>
            <p:ph type="title"/>
          </p:nvPr>
        </p:nvSpPr>
        <p:spPr>
          <a:xfrm>
            <a:off x="541663" y="937447"/>
            <a:ext cx="5071117" cy="1040702"/>
          </a:xfrm>
        </p:spPr>
        <p:txBody>
          <a:bodyPr vert="horz" lIns="91440" tIns="45720" rIns="91440" bIns="45720" rtlCol="0" anchor="b">
            <a:noAutofit/>
          </a:bodyPr>
          <a:lstStyle/>
          <a:p>
            <a:r>
              <a:rPr lang="en-AU" sz="3200" dirty="0">
                <a:latin typeface="Arial"/>
                <a:cs typeface="Arial"/>
              </a:rPr>
              <a:t>Why real estate is attractive for money laundering</a:t>
            </a:r>
          </a:p>
        </p:txBody>
      </p:sp>
      <p:sp>
        <p:nvSpPr>
          <p:cNvPr id="3" name="Content Placeholder 2">
            <a:extLst>
              <a:ext uri="{FF2B5EF4-FFF2-40B4-BE49-F238E27FC236}">
                <a16:creationId xmlns:a16="http://schemas.microsoft.com/office/drawing/2014/main" id="{79F87980-3E3B-3A07-2945-8D71E913A8CF}"/>
              </a:ext>
            </a:extLst>
          </p:cNvPr>
          <p:cNvSpPr>
            <a:spLocks noGrp="1"/>
          </p:cNvSpPr>
          <p:nvPr>
            <p:ph sz="half" idx="1"/>
          </p:nvPr>
        </p:nvSpPr>
        <p:spPr/>
        <p:txBody>
          <a:bodyPr anchor="t">
            <a:normAutofit lnSpcReduction="10000"/>
          </a:bodyPr>
          <a:lstStyle/>
          <a:p>
            <a:pPr marL="0" indent="0">
              <a:lnSpc>
                <a:spcPct val="100000"/>
              </a:lnSpc>
              <a:buNone/>
            </a:pPr>
            <a:r>
              <a:rPr lang="en-AU" sz="1800" dirty="0"/>
              <a:t>Real estate is attractive to criminals because property transactions can:</a:t>
            </a:r>
          </a:p>
          <a:p>
            <a:pPr>
              <a:lnSpc>
                <a:spcPct val="100000"/>
              </a:lnSpc>
            </a:pPr>
            <a:r>
              <a:rPr lang="en-AU" sz="1800" dirty="0">
                <a:latin typeface="Calibri"/>
                <a:ea typeface="Calibri"/>
                <a:cs typeface="Calibri"/>
              </a:rPr>
              <a:t>involve large amounts of money</a:t>
            </a:r>
          </a:p>
          <a:p>
            <a:pPr>
              <a:lnSpc>
                <a:spcPct val="100000"/>
              </a:lnSpc>
            </a:pPr>
            <a:r>
              <a:rPr lang="en-AU" sz="1800" dirty="0">
                <a:latin typeface="Calibri"/>
                <a:ea typeface="Calibri"/>
                <a:cs typeface="Calibri"/>
              </a:rPr>
              <a:t>increase in value over time</a:t>
            </a:r>
          </a:p>
          <a:p>
            <a:pPr>
              <a:lnSpc>
                <a:spcPct val="100000"/>
              </a:lnSpc>
            </a:pPr>
            <a:r>
              <a:rPr lang="en-AU" sz="1800" dirty="0">
                <a:latin typeface="Calibri"/>
                <a:ea typeface="Calibri"/>
                <a:cs typeface="Calibri"/>
              </a:rPr>
              <a:t>create the appearance of legitimate wealth</a:t>
            </a:r>
          </a:p>
          <a:p>
            <a:pPr>
              <a:lnSpc>
                <a:spcPct val="100000"/>
              </a:lnSpc>
            </a:pPr>
            <a:r>
              <a:rPr lang="en-AU" sz="1800" dirty="0">
                <a:latin typeface="Calibri"/>
                <a:ea typeface="Calibri"/>
                <a:cs typeface="Calibri"/>
              </a:rPr>
              <a:t>be structured through companies, trusts or third parties.</a:t>
            </a:r>
            <a:endParaRPr lang="en-AU" sz="1800" dirty="0"/>
          </a:p>
          <a:p>
            <a:pPr marL="0" indent="0">
              <a:lnSpc>
                <a:spcPct val="100000"/>
              </a:lnSpc>
              <a:buNone/>
            </a:pPr>
            <a:r>
              <a:rPr lang="en-AU" sz="1800" dirty="0"/>
              <a:t>Property can also be used to:</a:t>
            </a:r>
          </a:p>
          <a:p>
            <a:pPr>
              <a:lnSpc>
                <a:spcPct val="100000"/>
              </a:lnSpc>
            </a:pPr>
            <a:r>
              <a:rPr lang="en-AU" sz="1800" dirty="0">
                <a:latin typeface="Calibri"/>
                <a:ea typeface="Calibri"/>
                <a:cs typeface="Calibri"/>
              </a:rPr>
              <a:t>store wealth</a:t>
            </a:r>
          </a:p>
          <a:p>
            <a:pPr>
              <a:lnSpc>
                <a:spcPct val="100000"/>
              </a:lnSpc>
            </a:pPr>
            <a:r>
              <a:rPr lang="en-AU" sz="1800" dirty="0">
                <a:latin typeface="Calibri"/>
                <a:ea typeface="Calibri"/>
                <a:cs typeface="Calibri"/>
              </a:rPr>
              <a:t>move money</a:t>
            </a:r>
          </a:p>
          <a:p>
            <a:pPr>
              <a:lnSpc>
                <a:spcPct val="100000"/>
              </a:lnSpc>
            </a:pPr>
            <a:r>
              <a:rPr lang="en-AU" sz="1800" dirty="0">
                <a:latin typeface="Calibri"/>
                <a:ea typeface="Calibri"/>
                <a:cs typeface="Calibri"/>
              </a:rPr>
              <a:t>hide the true owner of funds or assets.</a:t>
            </a:r>
          </a:p>
        </p:txBody>
      </p:sp>
      <p:pic>
        <p:nvPicPr>
          <p:cNvPr id="8" name="Picture Placeholder 7" descr="An infinity pool in a modern home">
            <a:extLst>
              <a:ext uri="{FF2B5EF4-FFF2-40B4-BE49-F238E27FC236}">
                <a16:creationId xmlns:a16="http://schemas.microsoft.com/office/drawing/2014/main" id="{D898CC37-30A0-B9D5-B23D-71B007773F5C}"/>
              </a:ext>
            </a:extLst>
          </p:cNvPr>
          <p:cNvPicPr>
            <a:picLocks noGrp="1" noChangeAspect="1"/>
          </p:cNvPicPr>
          <p:nvPr>
            <p:ph type="pic" idx="13"/>
          </p:nvPr>
        </p:nvPicPr>
        <p:blipFill>
          <a:blip r:embed="rId3"/>
          <a:srcRect l="14880" r="14880"/>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11888348"/>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C60D91-F90F-EF42-D5F6-8901ECA8F78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3EC442-AA5F-1CE2-F746-5A5F3073A293}"/>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000000">
                    <a:tint val="75000"/>
                  </a:srgbClr>
                </a:solidFill>
              </a:rPr>
              <a:pPr>
                <a:spcAft>
                  <a:spcPts val="600"/>
                </a:spcAft>
              </a:pPr>
              <a:t>51</a:t>
            </a:fld>
            <a:endParaRPr lang="en-US" dirty="0">
              <a:solidFill>
                <a:srgbClr val="000000">
                  <a:tint val="75000"/>
                </a:srgbClr>
              </a:solidFill>
            </a:endParaRPr>
          </a:p>
        </p:txBody>
      </p:sp>
      <p:sp>
        <p:nvSpPr>
          <p:cNvPr id="2" name="Title 1">
            <a:extLst>
              <a:ext uri="{FF2B5EF4-FFF2-40B4-BE49-F238E27FC236}">
                <a16:creationId xmlns:a16="http://schemas.microsoft.com/office/drawing/2014/main" id="{E90BC57B-8825-E959-DBD0-A3AD435654F3}"/>
              </a:ext>
            </a:extLst>
          </p:cNvPr>
          <p:cNvSpPr>
            <a:spLocks noGrp="1"/>
          </p:cNvSpPr>
          <p:nvPr>
            <p:ph type="title"/>
          </p:nvPr>
        </p:nvSpPr>
        <p:spPr>
          <a:xfrm>
            <a:off x="553455" y="509215"/>
            <a:ext cx="10168128" cy="1179576"/>
          </a:xfrm>
        </p:spPr>
        <p:txBody>
          <a:bodyPr anchor="t">
            <a:noAutofit/>
          </a:bodyPr>
          <a:lstStyle/>
          <a:p>
            <a:r>
              <a:rPr lang="en-AU" dirty="0">
                <a:latin typeface="Arial"/>
                <a:cs typeface="Arial"/>
              </a:rPr>
              <a:t>How money laundering typically occurs in property transactions</a:t>
            </a:r>
          </a:p>
        </p:txBody>
      </p:sp>
      <p:sp>
        <p:nvSpPr>
          <p:cNvPr id="3" name="Content Placeholder 2">
            <a:extLst>
              <a:ext uri="{FF2B5EF4-FFF2-40B4-BE49-F238E27FC236}">
                <a16:creationId xmlns:a16="http://schemas.microsoft.com/office/drawing/2014/main" id="{0637A1CF-6A37-43D7-ECEC-6F58950442FA}"/>
              </a:ext>
            </a:extLst>
          </p:cNvPr>
          <p:cNvSpPr>
            <a:spLocks noGrp="1"/>
          </p:cNvSpPr>
          <p:nvPr>
            <p:ph idx="1"/>
          </p:nvPr>
        </p:nvSpPr>
        <p:spPr>
          <a:xfrm>
            <a:off x="553455" y="1984702"/>
            <a:ext cx="10168128" cy="4209585"/>
          </a:xfrm>
        </p:spPr>
        <p:txBody>
          <a:bodyPr vert="horz" lIns="91440" tIns="45720" rIns="91440" bIns="45720" rtlCol="0" anchor="t">
            <a:noAutofit/>
          </a:bodyPr>
          <a:lstStyle/>
          <a:p>
            <a:pPr marL="0" indent="0">
              <a:lnSpc>
                <a:spcPct val="120000"/>
              </a:lnSpc>
              <a:spcBef>
                <a:spcPts val="0"/>
              </a:spcBef>
              <a:buNone/>
            </a:pPr>
            <a:r>
              <a:rPr lang="en-AU" sz="1600" dirty="0">
                <a:latin typeface="Calibri"/>
                <a:ea typeface="Calibri"/>
                <a:cs typeface="Calibri"/>
              </a:rPr>
              <a:t>Based on AUSTRAC’s </a:t>
            </a:r>
            <a:r>
              <a:rPr lang="en-AU" sz="1600" i="1" dirty="0">
                <a:latin typeface="Calibri"/>
                <a:ea typeface="Calibri"/>
                <a:cs typeface="Calibri"/>
              </a:rPr>
              <a:t>Strategic analysis brief on money laundering </a:t>
            </a:r>
            <a:r>
              <a:rPr lang="en-AU" sz="1600" dirty="0">
                <a:latin typeface="Calibri"/>
                <a:ea typeface="Calibri"/>
                <a:cs typeface="Calibri"/>
              </a:rPr>
              <a:t>through real estate there are 10 common methods for money laundering in real estate:</a:t>
            </a:r>
            <a:endParaRPr lang="en-US" sz="1600" dirty="0"/>
          </a:p>
          <a:p>
            <a:pPr marL="857250" indent="-342900">
              <a:lnSpc>
                <a:spcPct val="120000"/>
              </a:lnSpc>
              <a:spcBef>
                <a:spcPts val="0"/>
              </a:spcBef>
              <a:buAutoNum type="arabicPeriod"/>
            </a:pPr>
            <a:r>
              <a:rPr lang="en-AU" sz="1600" dirty="0">
                <a:latin typeface="Calibri"/>
                <a:ea typeface="Calibri"/>
                <a:cs typeface="Calibri"/>
              </a:rPr>
              <a:t>Use of third parties.</a:t>
            </a:r>
          </a:p>
          <a:p>
            <a:pPr marL="857250" indent="-342900">
              <a:lnSpc>
                <a:spcPct val="120000"/>
              </a:lnSpc>
              <a:spcBef>
                <a:spcPts val="0"/>
              </a:spcBef>
              <a:buAutoNum type="arabicPeriod"/>
            </a:pPr>
            <a:r>
              <a:rPr lang="en-AU" sz="1600" dirty="0">
                <a:latin typeface="Calibri"/>
                <a:ea typeface="Calibri"/>
                <a:cs typeface="Calibri"/>
              </a:rPr>
              <a:t>Use of loans and mortgages.</a:t>
            </a:r>
          </a:p>
          <a:p>
            <a:pPr marL="857250" indent="-342900">
              <a:lnSpc>
                <a:spcPct val="120000"/>
              </a:lnSpc>
              <a:spcBef>
                <a:spcPts val="0"/>
              </a:spcBef>
              <a:buAutoNum type="arabicPeriod"/>
            </a:pPr>
            <a:r>
              <a:rPr lang="en-AU" sz="1600" dirty="0">
                <a:latin typeface="Calibri"/>
                <a:ea typeface="Calibri"/>
                <a:cs typeface="Calibri"/>
              </a:rPr>
              <a:t>Manipulation of property values.</a:t>
            </a:r>
          </a:p>
          <a:p>
            <a:pPr marL="857250" indent="-342900">
              <a:lnSpc>
                <a:spcPct val="120000"/>
              </a:lnSpc>
              <a:spcBef>
                <a:spcPts val="0"/>
              </a:spcBef>
              <a:buAutoNum type="arabicPeriod"/>
            </a:pPr>
            <a:r>
              <a:rPr lang="en-AU" sz="1600" dirty="0">
                <a:latin typeface="Calibri"/>
                <a:ea typeface="Calibri"/>
                <a:cs typeface="Calibri"/>
              </a:rPr>
              <a:t>Structuring of cash deposits to buy real estate.</a:t>
            </a:r>
          </a:p>
          <a:p>
            <a:pPr marL="857250" indent="-342900">
              <a:lnSpc>
                <a:spcPct val="120000"/>
              </a:lnSpc>
              <a:spcBef>
                <a:spcPts val="0"/>
              </a:spcBef>
              <a:buAutoNum type="arabicPeriod"/>
            </a:pPr>
            <a:r>
              <a:rPr lang="en-AU" sz="1600" dirty="0">
                <a:latin typeface="Calibri"/>
                <a:ea typeface="Calibri"/>
                <a:cs typeface="Calibri"/>
              </a:rPr>
              <a:t>Rental income to legitimise illicit funds.</a:t>
            </a:r>
          </a:p>
          <a:p>
            <a:pPr marL="857250" indent="-342900">
              <a:lnSpc>
                <a:spcPct val="120000"/>
              </a:lnSpc>
              <a:spcBef>
                <a:spcPts val="0"/>
              </a:spcBef>
              <a:buAutoNum type="arabicPeriod"/>
            </a:pPr>
            <a:r>
              <a:rPr lang="en-AU" sz="1600" dirty="0">
                <a:latin typeface="Calibri"/>
                <a:ea typeface="Calibri"/>
                <a:cs typeface="Calibri"/>
              </a:rPr>
              <a:t>Purchase of real estate to facilitate other criminal activity.</a:t>
            </a:r>
          </a:p>
          <a:p>
            <a:pPr marL="857250" indent="-342900">
              <a:lnSpc>
                <a:spcPct val="120000"/>
              </a:lnSpc>
              <a:spcBef>
                <a:spcPts val="0"/>
              </a:spcBef>
              <a:buAutoNum type="arabicPeriod"/>
            </a:pPr>
            <a:r>
              <a:rPr lang="en-AU" sz="1600" dirty="0">
                <a:latin typeface="Calibri"/>
                <a:ea typeface="Calibri"/>
                <a:cs typeface="Calibri"/>
              </a:rPr>
              <a:t>Renovations and improvements to property.</a:t>
            </a:r>
          </a:p>
          <a:p>
            <a:pPr marL="857250" indent="-342900">
              <a:lnSpc>
                <a:spcPct val="120000"/>
              </a:lnSpc>
              <a:spcBef>
                <a:spcPts val="0"/>
              </a:spcBef>
              <a:buAutoNum type="arabicPeriod"/>
            </a:pPr>
            <a:r>
              <a:rPr lang="en-AU" sz="1600" dirty="0">
                <a:latin typeface="Calibri"/>
                <a:ea typeface="Calibri"/>
                <a:cs typeface="Calibri"/>
              </a:rPr>
              <a:t>Use of front companies, shell companies, trust and company structures.</a:t>
            </a:r>
          </a:p>
          <a:p>
            <a:pPr marL="857250" indent="-342900">
              <a:lnSpc>
                <a:spcPct val="120000"/>
              </a:lnSpc>
              <a:spcBef>
                <a:spcPts val="0"/>
              </a:spcBef>
              <a:buAutoNum type="arabicPeriod"/>
            </a:pPr>
            <a:r>
              <a:rPr lang="en-AU" sz="1600" dirty="0">
                <a:latin typeface="Calibri"/>
                <a:ea typeface="Calibri"/>
                <a:cs typeface="Calibri"/>
              </a:rPr>
              <a:t>Use of professional facilitators or ‘gatekeepers’.</a:t>
            </a:r>
          </a:p>
          <a:p>
            <a:pPr marL="857250" indent="-342900">
              <a:lnSpc>
                <a:spcPct val="120000"/>
              </a:lnSpc>
              <a:spcBef>
                <a:spcPts val="0"/>
              </a:spcBef>
              <a:buAutoNum type="arabicPeriod"/>
            </a:pPr>
            <a:r>
              <a:rPr lang="en-AU" sz="1600" dirty="0">
                <a:latin typeface="Calibri"/>
                <a:ea typeface="Calibri"/>
                <a:cs typeface="Calibri"/>
              </a:rPr>
              <a:t>Overseas based criminals investing in Australian real estate.</a:t>
            </a:r>
          </a:p>
          <a:p>
            <a:pPr>
              <a:lnSpc>
                <a:spcPct val="100000"/>
              </a:lnSpc>
              <a:buAutoNum type="arabicPeriod"/>
            </a:pPr>
            <a:endParaRPr lang="en-AU" sz="1500" dirty="0"/>
          </a:p>
        </p:txBody>
      </p:sp>
    </p:spTree>
    <p:extLst>
      <p:ext uri="{BB962C8B-B14F-4D97-AF65-F5344CB8AC3E}">
        <p14:creationId xmlns:p14="http://schemas.microsoft.com/office/powerpoint/2010/main" val="1664366013"/>
      </p:ext>
    </p:extLst>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A5F761-4B76-5629-C16E-EF0AEA1E844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52</a:t>
            </a:fld>
            <a:endParaRPr lang="en-US" dirty="0">
              <a:solidFill>
                <a:srgbClr val="FFFFFF"/>
              </a:solidFill>
            </a:endParaRPr>
          </a:p>
        </p:txBody>
      </p:sp>
      <p:sp>
        <p:nvSpPr>
          <p:cNvPr id="2" name="Title 1">
            <a:extLst>
              <a:ext uri="{FF2B5EF4-FFF2-40B4-BE49-F238E27FC236}">
                <a16:creationId xmlns:a16="http://schemas.microsoft.com/office/drawing/2014/main" id="{85BE87B6-B666-7C56-B800-9DF40C396661}"/>
              </a:ext>
            </a:extLst>
          </p:cNvPr>
          <p:cNvSpPr>
            <a:spLocks noGrp="1"/>
          </p:cNvSpPr>
          <p:nvPr>
            <p:ph type="title"/>
          </p:nvPr>
        </p:nvSpPr>
        <p:spPr>
          <a:xfrm>
            <a:off x="541663" y="937447"/>
            <a:ext cx="4490404" cy="1040702"/>
          </a:xfrm>
        </p:spPr>
        <p:txBody>
          <a:bodyPr anchor="b">
            <a:noAutofit/>
          </a:bodyPr>
          <a:lstStyle/>
          <a:p>
            <a:r>
              <a:rPr lang="en-AU" sz="3200" dirty="0">
                <a:latin typeface="Arial"/>
                <a:cs typeface="Arial"/>
              </a:rPr>
              <a:t>Method 1 – </a:t>
            </a:r>
            <a:br>
              <a:rPr lang="en-AU" sz="3200" dirty="0">
                <a:latin typeface="Arial"/>
                <a:cs typeface="Arial"/>
              </a:rPr>
            </a:br>
            <a:r>
              <a:rPr lang="en-AU" sz="3200" dirty="0">
                <a:latin typeface="Arial"/>
                <a:cs typeface="Arial"/>
              </a:rPr>
              <a:t>Use of third parties</a:t>
            </a:r>
          </a:p>
        </p:txBody>
      </p:sp>
      <p:sp>
        <p:nvSpPr>
          <p:cNvPr id="3" name="Content Placeholder 2">
            <a:extLst>
              <a:ext uri="{FF2B5EF4-FFF2-40B4-BE49-F238E27FC236}">
                <a16:creationId xmlns:a16="http://schemas.microsoft.com/office/drawing/2014/main" id="{43F898A3-CADC-652C-445B-CBCCBD1FB808}"/>
              </a:ext>
            </a:extLst>
          </p:cNvPr>
          <p:cNvSpPr>
            <a:spLocks noGrp="1"/>
          </p:cNvSpPr>
          <p:nvPr>
            <p:ph sz="half" idx="1"/>
          </p:nvPr>
        </p:nvSpPr>
        <p:spPr/>
        <p:txBody>
          <a:bodyPr anchor="t">
            <a:normAutofit/>
          </a:bodyPr>
          <a:lstStyle/>
          <a:p>
            <a:pPr marL="0" indent="0">
              <a:buNone/>
            </a:pPr>
            <a:r>
              <a:rPr lang="en-AU" sz="1800" dirty="0">
                <a:latin typeface="Calibri"/>
                <a:ea typeface="Calibri"/>
                <a:cs typeface="Calibri"/>
              </a:rPr>
              <a:t>Criminals may buy property using family members, associates or other third parties to hide who really controls or owns the property.</a:t>
            </a:r>
          </a:p>
          <a:p>
            <a:pPr marL="0" indent="0">
              <a:buNone/>
            </a:pPr>
            <a:r>
              <a:rPr lang="en-AU" sz="1800" dirty="0">
                <a:latin typeface="Calibri"/>
                <a:ea typeface="Calibri"/>
                <a:cs typeface="Calibri"/>
              </a:rPr>
              <a:t>This helps distance the criminal from the transaction and makes ownership harder to trace.</a:t>
            </a:r>
          </a:p>
        </p:txBody>
      </p:sp>
      <p:pic>
        <p:nvPicPr>
          <p:cNvPr id="8" name="Picture Placeholder 7">
            <a:extLst>
              <a:ext uri="{FF2B5EF4-FFF2-40B4-BE49-F238E27FC236}">
                <a16:creationId xmlns:a16="http://schemas.microsoft.com/office/drawing/2014/main" id="{72526904-1B53-3C9E-BBB6-98A56AFD51AC}"/>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813659689"/>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ABE7AB-2094-6430-3711-90A093070F6B}"/>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53</a:t>
            </a:fld>
            <a:endParaRPr lang="en-US" dirty="0">
              <a:solidFill>
                <a:srgbClr val="FFFFFF"/>
              </a:solidFill>
            </a:endParaRPr>
          </a:p>
        </p:txBody>
      </p:sp>
      <p:sp>
        <p:nvSpPr>
          <p:cNvPr id="2" name="Title 1">
            <a:extLst>
              <a:ext uri="{FF2B5EF4-FFF2-40B4-BE49-F238E27FC236}">
                <a16:creationId xmlns:a16="http://schemas.microsoft.com/office/drawing/2014/main" id="{BDDA692D-188E-A7D3-C818-C30AE83B1D50}"/>
              </a:ext>
            </a:extLst>
          </p:cNvPr>
          <p:cNvSpPr>
            <a:spLocks noGrp="1"/>
          </p:cNvSpPr>
          <p:nvPr>
            <p:ph type="title"/>
          </p:nvPr>
        </p:nvSpPr>
        <p:spPr>
          <a:xfrm>
            <a:off x="541663" y="937447"/>
            <a:ext cx="5353615" cy="1040702"/>
          </a:xfrm>
        </p:spPr>
        <p:txBody>
          <a:bodyPr anchor="ctr">
            <a:noAutofit/>
          </a:bodyPr>
          <a:lstStyle/>
          <a:p>
            <a:r>
              <a:rPr lang="en-AU" sz="3200" dirty="0">
                <a:latin typeface="Arial"/>
                <a:cs typeface="Arial"/>
              </a:rPr>
              <a:t>Method 2 – </a:t>
            </a:r>
            <a:br>
              <a:rPr lang="en-AU" sz="3200" dirty="0">
                <a:latin typeface="Arial"/>
                <a:cs typeface="Arial"/>
              </a:rPr>
            </a:br>
            <a:r>
              <a:rPr lang="en-AU" sz="3200" dirty="0">
                <a:latin typeface="Arial"/>
                <a:cs typeface="Arial"/>
              </a:rPr>
              <a:t>Use of loans and mortgages</a:t>
            </a:r>
          </a:p>
        </p:txBody>
      </p:sp>
      <p:sp>
        <p:nvSpPr>
          <p:cNvPr id="3" name="Content Placeholder 2">
            <a:extLst>
              <a:ext uri="{FF2B5EF4-FFF2-40B4-BE49-F238E27FC236}">
                <a16:creationId xmlns:a16="http://schemas.microsoft.com/office/drawing/2014/main" id="{544388E0-9201-DD20-A0F1-BA5EEBA78F06}"/>
              </a:ext>
            </a:extLst>
          </p:cNvPr>
          <p:cNvSpPr>
            <a:spLocks noGrp="1"/>
          </p:cNvSpPr>
          <p:nvPr>
            <p:ph sz="half" idx="1"/>
          </p:nvPr>
        </p:nvSpPr>
        <p:spPr/>
        <p:txBody>
          <a:bodyPr vert="horz" lIns="91440" tIns="45720" rIns="91440" bIns="45720" rtlCol="0" anchor="t">
            <a:noAutofit/>
          </a:bodyPr>
          <a:lstStyle/>
          <a:p>
            <a:pPr marL="0" indent="0">
              <a:lnSpc>
                <a:spcPct val="100000"/>
              </a:lnSpc>
              <a:buNone/>
            </a:pPr>
            <a:r>
              <a:rPr lang="en-AU" sz="1600" dirty="0">
                <a:latin typeface="Calibri"/>
                <a:ea typeface="Calibri"/>
                <a:cs typeface="Calibri"/>
              </a:rPr>
              <a:t>Loans and mortgages can be used to make illicit funds appear legitimate.</a:t>
            </a:r>
          </a:p>
          <a:p>
            <a:pPr marL="0" indent="0">
              <a:lnSpc>
                <a:spcPct val="100000"/>
              </a:lnSpc>
              <a:buNone/>
            </a:pPr>
            <a:r>
              <a:rPr lang="en-AU" sz="1600" dirty="0">
                <a:latin typeface="Calibri"/>
                <a:ea typeface="Calibri"/>
                <a:cs typeface="Calibri"/>
              </a:rPr>
              <a:t>Criminals may:</a:t>
            </a:r>
          </a:p>
          <a:p>
            <a:pPr>
              <a:lnSpc>
                <a:spcPct val="100000"/>
              </a:lnSpc>
            </a:pPr>
            <a:r>
              <a:rPr lang="en-AU" sz="1600" dirty="0">
                <a:latin typeface="Calibri"/>
                <a:ea typeface="Calibri"/>
                <a:cs typeface="Calibri"/>
              </a:rPr>
              <a:t>repay loans using cash from illegal activity</a:t>
            </a:r>
          </a:p>
          <a:p>
            <a:pPr>
              <a:lnSpc>
                <a:spcPct val="100000"/>
              </a:lnSpc>
            </a:pPr>
            <a:r>
              <a:rPr lang="en-AU" sz="1600" dirty="0">
                <a:latin typeface="Calibri"/>
                <a:ea typeface="Calibri"/>
                <a:cs typeface="Calibri"/>
              </a:rPr>
              <a:t>use fake loan arrangements</a:t>
            </a:r>
          </a:p>
          <a:p>
            <a:pPr>
              <a:lnSpc>
                <a:spcPct val="100000"/>
              </a:lnSpc>
            </a:pPr>
            <a:r>
              <a:rPr lang="en-AU" sz="1600" dirty="0">
                <a:latin typeface="Calibri"/>
                <a:ea typeface="Calibri"/>
                <a:cs typeface="Calibri"/>
              </a:rPr>
              <a:t>borrow money from companies they secretly control.</a:t>
            </a:r>
          </a:p>
          <a:p>
            <a:pPr marL="0" indent="0">
              <a:lnSpc>
                <a:spcPct val="100000"/>
              </a:lnSpc>
              <a:buNone/>
            </a:pPr>
            <a:r>
              <a:rPr lang="en-AU" sz="1600" dirty="0">
                <a:latin typeface="Calibri"/>
                <a:ea typeface="Calibri"/>
                <a:cs typeface="Calibri"/>
              </a:rPr>
              <a:t>This helps ‘clean’ the money through normal financial processes.</a:t>
            </a:r>
          </a:p>
        </p:txBody>
      </p:sp>
      <p:pic>
        <p:nvPicPr>
          <p:cNvPr id="9" name="Picture Placeholder 8">
            <a:extLst>
              <a:ext uri="{FF2B5EF4-FFF2-40B4-BE49-F238E27FC236}">
                <a16:creationId xmlns:a16="http://schemas.microsoft.com/office/drawing/2014/main" id="{9AD37130-D1CB-82EF-C492-D6C36A8A83D1}"/>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1849261"/>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F747F5-FF49-A3BC-37F0-96DABE34607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54</a:t>
            </a:fld>
            <a:endParaRPr lang="en-US" dirty="0"/>
          </a:p>
        </p:txBody>
      </p:sp>
      <p:sp>
        <p:nvSpPr>
          <p:cNvPr id="2" name="Title 1">
            <a:extLst>
              <a:ext uri="{FF2B5EF4-FFF2-40B4-BE49-F238E27FC236}">
                <a16:creationId xmlns:a16="http://schemas.microsoft.com/office/drawing/2014/main" id="{BFFF5F69-8D5C-81A2-8F68-AC62814D3B60}"/>
              </a:ext>
            </a:extLst>
          </p:cNvPr>
          <p:cNvSpPr>
            <a:spLocks noGrp="1"/>
          </p:cNvSpPr>
          <p:nvPr>
            <p:ph type="title"/>
          </p:nvPr>
        </p:nvSpPr>
        <p:spPr>
          <a:xfrm>
            <a:off x="541662" y="937447"/>
            <a:ext cx="5970649" cy="1040702"/>
          </a:xfrm>
        </p:spPr>
        <p:txBody>
          <a:bodyPr anchor="b">
            <a:noAutofit/>
          </a:bodyPr>
          <a:lstStyle/>
          <a:p>
            <a:r>
              <a:rPr lang="en-AU" sz="3200" dirty="0">
                <a:latin typeface="Arial"/>
                <a:cs typeface="Arial"/>
              </a:rPr>
              <a:t>Method 3 – </a:t>
            </a:r>
            <a:br>
              <a:rPr lang="en-AU" sz="3200" dirty="0">
                <a:latin typeface="Arial"/>
                <a:cs typeface="Arial"/>
              </a:rPr>
            </a:br>
            <a:r>
              <a:rPr lang="en-AU" sz="3200" dirty="0">
                <a:latin typeface="Arial"/>
                <a:cs typeface="Arial"/>
              </a:rPr>
              <a:t>Manipulation of property values</a:t>
            </a:r>
          </a:p>
        </p:txBody>
      </p:sp>
      <p:sp>
        <p:nvSpPr>
          <p:cNvPr id="3" name="Content Placeholder 2">
            <a:extLst>
              <a:ext uri="{FF2B5EF4-FFF2-40B4-BE49-F238E27FC236}">
                <a16:creationId xmlns:a16="http://schemas.microsoft.com/office/drawing/2014/main" id="{10CD2CB4-E7CC-059F-D64E-901CB2D025DA}"/>
              </a:ext>
            </a:extLst>
          </p:cNvPr>
          <p:cNvSpPr>
            <a:spLocks noGrp="1"/>
          </p:cNvSpPr>
          <p:nvPr>
            <p:ph sz="half" idx="1"/>
          </p:nvPr>
        </p:nvSpPr>
        <p:spPr/>
        <p:txBody>
          <a:bodyPr vert="horz" lIns="91440" tIns="45720" rIns="91440" bIns="45720" rtlCol="0" anchor="t">
            <a:noAutofit/>
          </a:bodyPr>
          <a:lstStyle/>
          <a:p>
            <a:pPr marL="0" indent="0">
              <a:lnSpc>
                <a:spcPct val="100000"/>
              </a:lnSpc>
              <a:buNone/>
            </a:pPr>
            <a:r>
              <a:rPr lang="en-AU" sz="1600" dirty="0">
                <a:latin typeface="Calibri"/>
                <a:ea typeface="Calibri"/>
                <a:cs typeface="Calibri"/>
              </a:rPr>
              <a:t>Property may be deliberately bought or sold above or below market value.</a:t>
            </a:r>
          </a:p>
          <a:p>
            <a:pPr marL="0" indent="0">
              <a:lnSpc>
                <a:spcPct val="100000"/>
              </a:lnSpc>
              <a:buNone/>
            </a:pPr>
            <a:r>
              <a:rPr lang="en-AU" sz="1600" dirty="0">
                <a:latin typeface="Calibri"/>
                <a:ea typeface="Calibri"/>
                <a:cs typeface="Calibri"/>
              </a:rPr>
              <a:t>Examples include:</a:t>
            </a:r>
          </a:p>
          <a:p>
            <a:pPr>
              <a:lnSpc>
                <a:spcPct val="100000"/>
              </a:lnSpc>
            </a:pPr>
            <a:r>
              <a:rPr lang="en-AU" sz="1600" dirty="0">
                <a:latin typeface="Calibri"/>
                <a:ea typeface="Calibri"/>
                <a:cs typeface="Calibri"/>
              </a:rPr>
              <a:t>hidden cash payments outside the contract</a:t>
            </a:r>
          </a:p>
          <a:p>
            <a:pPr>
              <a:lnSpc>
                <a:spcPct val="100000"/>
              </a:lnSpc>
            </a:pPr>
            <a:r>
              <a:rPr lang="en-AU" sz="1600" dirty="0">
                <a:latin typeface="Calibri"/>
                <a:ea typeface="Calibri"/>
                <a:cs typeface="Calibri"/>
              </a:rPr>
              <a:t>inflated valuations to obtain larger loans</a:t>
            </a:r>
          </a:p>
          <a:p>
            <a:pPr>
              <a:lnSpc>
                <a:spcPct val="100000"/>
              </a:lnSpc>
            </a:pPr>
            <a:r>
              <a:rPr lang="en-AU" sz="1600" dirty="0">
                <a:latin typeface="Calibri"/>
                <a:ea typeface="Calibri"/>
                <a:cs typeface="Calibri"/>
              </a:rPr>
              <a:t>rapid resale of properties at increasing prices.</a:t>
            </a:r>
          </a:p>
          <a:p>
            <a:pPr marL="0" indent="0">
              <a:lnSpc>
                <a:spcPct val="100000"/>
              </a:lnSpc>
              <a:buNone/>
            </a:pPr>
            <a:r>
              <a:rPr lang="en-AU" sz="1600" dirty="0">
                <a:latin typeface="Calibri"/>
                <a:ea typeface="Calibri"/>
                <a:cs typeface="Calibri"/>
              </a:rPr>
              <a:t>This can disguise illicit funds as legitimate profits.</a:t>
            </a:r>
          </a:p>
        </p:txBody>
      </p:sp>
      <p:pic>
        <p:nvPicPr>
          <p:cNvPr id="12" name="Picture Placeholder 11">
            <a:extLst>
              <a:ext uri="{FF2B5EF4-FFF2-40B4-BE49-F238E27FC236}">
                <a16:creationId xmlns:a16="http://schemas.microsoft.com/office/drawing/2014/main" id="{5B98D0CC-4580-6A0B-B38D-23915C15FCF3}"/>
              </a:ext>
            </a:extLst>
          </p:cNvPr>
          <p:cNvPicPr>
            <a:picLocks noGrp="1" noChangeAspect="1"/>
          </p:cNvPicPr>
          <p:nvPr>
            <p:ph type="pic" idx="13"/>
          </p:nvPr>
        </p:nvPicPr>
        <p:blipFill rotWithShape="1">
          <a:blip r:embed="rId3"/>
          <a:srcRect l="16407" r="24329"/>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523674614"/>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6594A7-11BB-A84E-AD2A-1654B99D93BF}"/>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55</a:t>
            </a:fld>
            <a:endParaRPr lang="en-US" dirty="0">
              <a:solidFill>
                <a:srgbClr val="FFFFFF"/>
              </a:solidFill>
            </a:endParaRPr>
          </a:p>
        </p:txBody>
      </p:sp>
      <p:sp>
        <p:nvSpPr>
          <p:cNvPr id="2" name="Title 1">
            <a:extLst>
              <a:ext uri="{FF2B5EF4-FFF2-40B4-BE49-F238E27FC236}">
                <a16:creationId xmlns:a16="http://schemas.microsoft.com/office/drawing/2014/main" id="{E39E8C78-CF23-8988-90A6-CE77F401D4DF}"/>
              </a:ext>
            </a:extLst>
          </p:cNvPr>
          <p:cNvSpPr>
            <a:spLocks noGrp="1"/>
          </p:cNvSpPr>
          <p:nvPr>
            <p:ph type="title"/>
          </p:nvPr>
        </p:nvSpPr>
        <p:spPr>
          <a:xfrm>
            <a:off x="541663" y="937447"/>
            <a:ext cx="5628678" cy="1040702"/>
          </a:xfrm>
        </p:spPr>
        <p:txBody>
          <a:bodyPr anchor="ctr">
            <a:noAutofit/>
          </a:bodyPr>
          <a:lstStyle/>
          <a:p>
            <a:r>
              <a:rPr lang="en-AU" sz="3200" dirty="0">
                <a:latin typeface="Arial"/>
                <a:cs typeface="Arial"/>
              </a:rPr>
              <a:t>Method 4 – </a:t>
            </a:r>
            <a:br>
              <a:rPr lang="en-AU" sz="3200" dirty="0">
                <a:latin typeface="Arial"/>
                <a:cs typeface="Arial"/>
              </a:rPr>
            </a:br>
            <a:r>
              <a:rPr lang="en-AU" sz="3200" dirty="0">
                <a:latin typeface="Arial"/>
                <a:cs typeface="Arial"/>
              </a:rPr>
              <a:t>Structuring of cash deposits</a:t>
            </a:r>
          </a:p>
        </p:txBody>
      </p:sp>
      <p:sp>
        <p:nvSpPr>
          <p:cNvPr id="3" name="Content Placeholder 2">
            <a:extLst>
              <a:ext uri="{FF2B5EF4-FFF2-40B4-BE49-F238E27FC236}">
                <a16:creationId xmlns:a16="http://schemas.microsoft.com/office/drawing/2014/main" id="{98568D88-73F6-2A4C-4084-67E5D13FE960}"/>
              </a:ext>
            </a:extLst>
          </p:cNvPr>
          <p:cNvSpPr>
            <a:spLocks noGrp="1"/>
          </p:cNvSpPr>
          <p:nvPr>
            <p:ph sz="half" idx="1"/>
          </p:nvPr>
        </p:nvSpPr>
        <p:spPr/>
        <p:txBody>
          <a:bodyPr anchor="t">
            <a:normAutofit/>
          </a:bodyPr>
          <a:lstStyle/>
          <a:p>
            <a:pPr marL="0" indent="0">
              <a:buNone/>
            </a:pPr>
            <a:r>
              <a:rPr lang="en-AU" sz="1700" dirty="0"/>
              <a:t>Large amounts of cash are broken into smaller deposits below reporting thresholds to avoid detection.</a:t>
            </a:r>
          </a:p>
          <a:p>
            <a:pPr marL="0" indent="0">
              <a:buNone/>
            </a:pPr>
            <a:r>
              <a:rPr lang="en-AU" sz="1700" dirty="0"/>
              <a:t>These smaller amounts are then used to help purchase property.</a:t>
            </a:r>
          </a:p>
        </p:txBody>
      </p:sp>
      <p:pic>
        <p:nvPicPr>
          <p:cNvPr id="9" name="Picture Placeholder 8">
            <a:extLst>
              <a:ext uri="{FF2B5EF4-FFF2-40B4-BE49-F238E27FC236}">
                <a16:creationId xmlns:a16="http://schemas.microsoft.com/office/drawing/2014/main" id="{F65DB3CF-2900-6946-787A-732A9CA06DD6}"/>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003332608"/>
      </p:ext>
    </p:extLst>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164D66-6DDA-7150-7EBA-6CD82DD23668}"/>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56</a:t>
            </a:fld>
            <a:endParaRPr lang="en-US" dirty="0">
              <a:solidFill>
                <a:srgbClr val="FFFFFF"/>
              </a:solidFill>
            </a:endParaRPr>
          </a:p>
        </p:txBody>
      </p:sp>
      <p:sp>
        <p:nvSpPr>
          <p:cNvPr id="2" name="Title 1">
            <a:extLst>
              <a:ext uri="{FF2B5EF4-FFF2-40B4-BE49-F238E27FC236}">
                <a16:creationId xmlns:a16="http://schemas.microsoft.com/office/drawing/2014/main" id="{044029CE-8EB5-28C7-02E5-1E0995CE2781}"/>
              </a:ext>
            </a:extLst>
          </p:cNvPr>
          <p:cNvSpPr>
            <a:spLocks noGrp="1"/>
          </p:cNvSpPr>
          <p:nvPr>
            <p:ph type="title"/>
          </p:nvPr>
        </p:nvSpPr>
        <p:spPr>
          <a:xfrm>
            <a:off x="541662" y="937447"/>
            <a:ext cx="6260581" cy="1040702"/>
          </a:xfrm>
        </p:spPr>
        <p:txBody>
          <a:bodyPr anchor="b">
            <a:noAutofit/>
          </a:bodyPr>
          <a:lstStyle/>
          <a:p>
            <a:r>
              <a:rPr lang="en-AU" sz="3200" dirty="0">
                <a:latin typeface="Arial"/>
                <a:cs typeface="Arial"/>
              </a:rPr>
              <a:t>Method 5 – </a:t>
            </a:r>
            <a:br>
              <a:rPr lang="en-AU" sz="3200" dirty="0">
                <a:latin typeface="Arial"/>
                <a:cs typeface="Arial"/>
              </a:rPr>
            </a:br>
            <a:r>
              <a:rPr lang="en-AU" sz="3200" dirty="0">
                <a:latin typeface="Arial"/>
                <a:cs typeface="Arial"/>
              </a:rPr>
              <a:t>Rental income to legitimise funds</a:t>
            </a:r>
          </a:p>
        </p:txBody>
      </p:sp>
      <p:sp>
        <p:nvSpPr>
          <p:cNvPr id="3" name="Content Placeholder 2">
            <a:extLst>
              <a:ext uri="{FF2B5EF4-FFF2-40B4-BE49-F238E27FC236}">
                <a16:creationId xmlns:a16="http://schemas.microsoft.com/office/drawing/2014/main" id="{54315E8F-035C-500E-7F5F-9E618935F073}"/>
              </a:ext>
            </a:extLst>
          </p:cNvPr>
          <p:cNvSpPr>
            <a:spLocks noGrp="1"/>
          </p:cNvSpPr>
          <p:nvPr>
            <p:ph sz="half" idx="1"/>
          </p:nvPr>
        </p:nvSpPr>
        <p:spPr/>
        <p:txBody>
          <a:bodyPr anchor="t">
            <a:normAutofit/>
          </a:bodyPr>
          <a:lstStyle/>
          <a:p>
            <a:pPr marL="0" indent="0">
              <a:buNone/>
            </a:pPr>
            <a:r>
              <a:rPr lang="en-AU" sz="1700" dirty="0"/>
              <a:t>Criminals may use rental income to make illicit money appear legitimate.</a:t>
            </a:r>
          </a:p>
          <a:p>
            <a:pPr marL="0" indent="0">
              <a:buNone/>
            </a:pPr>
            <a:r>
              <a:rPr lang="en-AU" sz="1700" dirty="0"/>
              <a:t>This can include:</a:t>
            </a:r>
          </a:p>
          <a:p>
            <a:r>
              <a:rPr lang="en-AU" sz="1700" dirty="0">
                <a:latin typeface="Calibri"/>
                <a:ea typeface="Calibri"/>
                <a:cs typeface="Calibri"/>
              </a:rPr>
              <a:t>fake rental payments</a:t>
            </a:r>
          </a:p>
          <a:p>
            <a:r>
              <a:rPr lang="en-AU" sz="1700" dirty="0">
                <a:latin typeface="Calibri"/>
                <a:ea typeface="Calibri"/>
                <a:cs typeface="Calibri"/>
              </a:rPr>
              <a:t>paying rent to themselves through third parties</a:t>
            </a:r>
          </a:p>
          <a:p>
            <a:r>
              <a:rPr lang="en-AU" sz="1700" dirty="0">
                <a:latin typeface="Calibri"/>
                <a:ea typeface="Calibri"/>
                <a:cs typeface="Calibri"/>
              </a:rPr>
              <a:t>mixing illicit funds with genuine rental income.</a:t>
            </a:r>
          </a:p>
        </p:txBody>
      </p:sp>
      <p:pic>
        <p:nvPicPr>
          <p:cNvPr id="8" name="Picture Placeholder 7">
            <a:extLst>
              <a:ext uri="{FF2B5EF4-FFF2-40B4-BE49-F238E27FC236}">
                <a16:creationId xmlns:a16="http://schemas.microsoft.com/office/drawing/2014/main" id="{B77E1955-2418-D7A5-F444-782BFA9BBCB2}"/>
              </a:ext>
            </a:extLst>
          </p:cNvPr>
          <p:cNvPicPr>
            <a:picLocks noGrp="1" noChangeAspect="1"/>
          </p:cNvPicPr>
          <p:nvPr>
            <p:ph type="pic" idx="13"/>
          </p:nvPr>
        </p:nvPicPr>
        <p:blipFill rotWithShape="1">
          <a:blip r:embed="rId3"/>
          <a:srcRect l="17463" r="23273"/>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520743016"/>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BB4932-704A-D583-1FCD-5427CC97B54F}"/>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57</a:t>
            </a:fld>
            <a:endParaRPr lang="en-US" dirty="0">
              <a:solidFill>
                <a:srgbClr val="FFFFFF"/>
              </a:solidFill>
            </a:endParaRPr>
          </a:p>
        </p:txBody>
      </p:sp>
      <p:sp>
        <p:nvSpPr>
          <p:cNvPr id="2" name="Title 1">
            <a:extLst>
              <a:ext uri="{FF2B5EF4-FFF2-40B4-BE49-F238E27FC236}">
                <a16:creationId xmlns:a16="http://schemas.microsoft.com/office/drawing/2014/main" id="{066FFE59-9451-7716-0383-BB1B3E24D0CB}"/>
              </a:ext>
            </a:extLst>
          </p:cNvPr>
          <p:cNvSpPr>
            <a:spLocks noGrp="1"/>
          </p:cNvSpPr>
          <p:nvPr>
            <p:ph type="title"/>
          </p:nvPr>
        </p:nvSpPr>
        <p:spPr>
          <a:xfrm>
            <a:off x="541662" y="937447"/>
            <a:ext cx="6357225" cy="1040702"/>
          </a:xfrm>
        </p:spPr>
        <p:txBody>
          <a:bodyPr anchor="ctr">
            <a:noAutofit/>
          </a:bodyPr>
          <a:lstStyle/>
          <a:p>
            <a:r>
              <a:rPr lang="en-AU" sz="3200" dirty="0">
                <a:latin typeface="Arial"/>
                <a:cs typeface="Arial"/>
              </a:rPr>
              <a:t>Method 6 – </a:t>
            </a:r>
            <a:br>
              <a:rPr lang="en-AU" sz="3200" dirty="0">
                <a:latin typeface="Arial"/>
                <a:cs typeface="Arial"/>
              </a:rPr>
            </a:br>
            <a:r>
              <a:rPr lang="en-AU" sz="3200" dirty="0">
                <a:latin typeface="Arial"/>
                <a:cs typeface="Arial"/>
              </a:rPr>
              <a:t>Property used for criminal activity</a:t>
            </a:r>
          </a:p>
        </p:txBody>
      </p:sp>
      <p:sp>
        <p:nvSpPr>
          <p:cNvPr id="3" name="Content Placeholder 2">
            <a:extLst>
              <a:ext uri="{FF2B5EF4-FFF2-40B4-BE49-F238E27FC236}">
                <a16:creationId xmlns:a16="http://schemas.microsoft.com/office/drawing/2014/main" id="{ABF5F4DF-1EEC-64A4-D028-7C85EDD3137B}"/>
              </a:ext>
            </a:extLst>
          </p:cNvPr>
          <p:cNvSpPr>
            <a:spLocks noGrp="1"/>
          </p:cNvSpPr>
          <p:nvPr>
            <p:ph sz="half" idx="1"/>
          </p:nvPr>
        </p:nvSpPr>
        <p:spPr/>
        <p:txBody>
          <a:bodyPr anchor="t">
            <a:normAutofit/>
          </a:bodyPr>
          <a:lstStyle/>
          <a:p>
            <a:pPr marL="0" indent="0">
              <a:buNone/>
            </a:pPr>
            <a:r>
              <a:rPr lang="en-AU" sz="1700" dirty="0"/>
              <a:t>Property may be purchased to support other criminal activity, such as drug production or storage of illicit goods.</a:t>
            </a:r>
          </a:p>
          <a:p>
            <a:pPr marL="0" indent="0">
              <a:buNone/>
            </a:pPr>
            <a:r>
              <a:rPr lang="en-AU" sz="1700" dirty="0"/>
              <a:t>Profits from these activities may then be reinvested into additional property purchases.</a:t>
            </a:r>
          </a:p>
        </p:txBody>
      </p:sp>
      <p:pic>
        <p:nvPicPr>
          <p:cNvPr id="8" name="Picture Placeholder 7">
            <a:extLst>
              <a:ext uri="{FF2B5EF4-FFF2-40B4-BE49-F238E27FC236}">
                <a16:creationId xmlns:a16="http://schemas.microsoft.com/office/drawing/2014/main" id="{7FF91F65-6ACE-D327-0E2C-104E0FA860B2}"/>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3998399081"/>
      </p:ext>
    </p:extLst>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A46B87-C264-B84F-ED39-46F3A333CB70}"/>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58</a:t>
            </a:fld>
            <a:endParaRPr lang="en-US" dirty="0">
              <a:solidFill>
                <a:srgbClr val="FFFFFF"/>
              </a:solidFill>
            </a:endParaRPr>
          </a:p>
        </p:txBody>
      </p:sp>
      <p:sp>
        <p:nvSpPr>
          <p:cNvPr id="2" name="Title 1">
            <a:extLst>
              <a:ext uri="{FF2B5EF4-FFF2-40B4-BE49-F238E27FC236}">
                <a16:creationId xmlns:a16="http://schemas.microsoft.com/office/drawing/2014/main" id="{3CB5FDEF-3EAA-012D-D274-024AF7995539}"/>
              </a:ext>
            </a:extLst>
          </p:cNvPr>
          <p:cNvSpPr>
            <a:spLocks noGrp="1"/>
          </p:cNvSpPr>
          <p:nvPr>
            <p:ph type="title"/>
          </p:nvPr>
        </p:nvSpPr>
        <p:spPr>
          <a:xfrm>
            <a:off x="541662" y="1351104"/>
            <a:ext cx="5331313" cy="1040702"/>
          </a:xfrm>
        </p:spPr>
        <p:txBody>
          <a:bodyPr>
            <a:noAutofit/>
          </a:bodyPr>
          <a:lstStyle/>
          <a:p>
            <a:r>
              <a:rPr lang="en-AU" sz="3200" dirty="0">
                <a:latin typeface="Arial"/>
                <a:cs typeface="Arial"/>
              </a:rPr>
              <a:t>Method 7 – </a:t>
            </a:r>
            <a:br>
              <a:rPr lang="en-AU" sz="3200" dirty="0">
                <a:latin typeface="Arial"/>
                <a:cs typeface="Arial"/>
              </a:rPr>
            </a:br>
            <a:r>
              <a:rPr lang="en-AU" sz="3200" dirty="0">
                <a:latin typeface="Arial"/>
                <a:cs typeface="Arial"/>
              </a:rPr>
              <a:t>Renovations and property improvements</a:t>
            </a:r>
          </a:p>
        </p:txBody>
      </p:sp>
      <p:sp>
        <p:nvSpPr>
          <p:cNvPr id="3" name="Content Placeholder 2">
            <a:extLst>
              <a:ext uri="{FF2B5EF4-FFF2-40B4-BE49-F238E27FC236}">
                <a16:creationId xmlns:a16="http://schemas.microsoft.com/office/drawing/2014/main" id="{FDC9F912-69CC-93FC-0127-55E2A27A4544}"/>
              </a:ext>
            </a:extLst>
          </p:cNvPr>
          <p:cNvSpPr>
            <a:spLocks noGrp="1"/>
          </p:cNvSpPr>
          <p:nvPr>
            <p:ph sz="half" idx="1"/>
          </p:nvPr>
        </p:nvSpPr>
        <p:spPr>
          <a:xfrm>
            <a:off x="541663" y="2596164"/>
            <a:ext cx="4252973" cy="4123749"/>
          </a:xfrm>
        </p:spPr>
        <p:txBody>
          <a:bodyPr vert="horz" lIns="91440" tIns="45720" rIns="91440" bIns="45720" rtlCol="0" anchor="t">
            <a:normAutofit/>
          </a:bodyPr>
          <a:lstStyle/>
          <a:p>
            <a:pPr marL="0" indent="0">
              <a:buNone/>
            </a:pPr>
            <a:r>
              <a:rPr lang="en-AU" sz="1800" dirty="0"/>
              <a:t>Illicit funds may be used to pay for renovations or improvements to increase a property’s value.</a:t>
            </a:r>
          </a:p>
          <a:p>
            <a:pPr marL="0" indent="0">
              <a:buNone/>
            </a:pPr>
            <a:r>
              <a:rPr lang="en-AU" sz="1800" dirty="0"/>
              <a:t>The property can then be sold, helping disguise illegal money as legitimate profit.</a:t>
            </a:r>
          </a:p>
        </p:txBody>
      </p:sp>
      <p:pic>
        <p:nvPicPr>
          <p:cNvPr id="8" name="Picture Placeholder 7">
            <a:extLst>
              <a:ext uri="{FF2B5EF4-FFF2-40B4-BE49-F238E27FC236}">
                <a16:creationId xmlns:a16="http://schemas.microsoft.com/office/drawing/2014/main" id="{1FFA01D9-D8B2-B0C4-CB59-38B720E41B8E}"/>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3399630513"/>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587CA7-E694-65CA-9315-E5F7FF7665A0}"/>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59</a:t>
            </a:fld>
            <a:endParaRPr lang="en-US" dirty="0">
              <a:solidFill>
                <a:srgbClr val="FFFFFF"/>
              </a:solidFill>
            </a:endParaRPr>
          </a:p>
        </p:txBody>
      </p:sp>
      <p:sp>
        <p:nvSpPr>
          <p:cNvPr id="2" name="Title 1">
            <a:extLst>
              <a:ext uri="{FF2B5EF4-FFF2-40B4-BE49-F238E27FC236}">
                <a16:creationId xmlns:a16="http://schemas.microsoft.com/office/drawing/2014/main" id="{2AAC6E3D-897D-A953-3437-08879CB87972}"/>
              </a:ext>
            </a:extLst>
          </p:cNvPr>
          <p:cNvSpPr>
            <a:spLocks noGrp="1"/>
          </p:cNvSpPr>
          <p:nvPr>
            <p:ph type="title"/>
          </p:nvPr>
        </p:nvSpPr>
        <p:spPr>
          <a:xfrm>
            <a:off x="541663" y="1091102"/>
            <a:ext cx="5554337" cy="1040702"/>
          </a:xfrm>
        </p:spPr>
        <p:txBody>
          <a:bodyPr anchor="ctr">
            <a:noAutofit/>
          </a:bodyPr>
          <a:lstStyle/>
          <a:p>
            <a:r>
              <a:rPr lang="en-AU" sz="3200" dirty="0">
                <a:latin typeface="Arial"/>
                <a:cs typeface="Arial"/>
              </a:rPr>
              <a:t>Method 8 –</a:t>
            </a:r>
            <a:br>
              <a:rPr lang="en-AU" sz="3200" dirty="0">
                <a:latin typeface="Arial"/>
                <a:cs typeface="Arial"/>
              </a:rPr>
            </a:br>
            <a:r>
              <a:rPr lang="en-AU" sz="3200" dirty="0">
                <a:latin typeface="Arial"/>
                <a:cs typeface="Arial"/>
              </a:rPr>
              <a:t>Use of companies, trusts and complex structures</a:t>
            </a:r>
          </a:p>
        </p:txBody>
      </p:sp>
      <p:sp>
        <p:nvSpPr>
          <p:cNvPr id="3" name="Content Placeholder 2">
            <a:extLst>
              <a:ext uri="{FF2B5EF4-FFF2-40B4-BE49-F238E27FC236}">
                <a16:creationId xmlns:a16="http://schemas.microsoft.com/office/drawing/2014/main" id="{F2D92E9F-CCBC-D1E0-5E41-06786625F8D2}"/>
              </a:ext>
            </a:extLst>
          </p:cNvPr>
          <p:cNvSpPr>
            <a:spLocks noGrp="1"/>
          </p:cNvSpPr>
          <p:nvPr>
            <p:ph sz="half" idx="1"/>
          </p:nvPr>
        </p:nvSpPr>
        <p:spPr>
          <a:xfrm>
            <a:off x="541663" y="2604052"/>
            <a:ext cx="4252973" cy="4123749"/>
          </a:xfrm>
        </p:spPr>
        <p:txBody>
          <a:bodyPr anchor="t">
            <a:normAutofit/>
          </a:bodyPr>
          <a:lstStyle/>
          <a:p>
            <a:pPr marL="0" indent="0">
              <a:lnSpc>
                <a:spcPct val="100000"/>
              </a:lnSpc>
              <a:buNone/>
            </a:pPr>
            <a:r>
              <a:rPr lang="en-AU" sz="1700" dirty="0"/>
              <a:t>To hide the true owner of property and make transactions harder to trace criminals may use:</a:t>
            </a:r>
          </a:p>
          <a:p>
            <a:pPr>
              <a:lnSpc>
                <a:spcPct val="100000"/>
              </a:lnSpc>
            </a:pPr>
            <a:r>
              <a:rPr lang="en-AU" sz="1700" dirty="0"/>
              <a:t>shell companies</a:t>
            </a:r>
          </a:p>
          <a:p>
            <a:pPr>
              <a:lnSpc>
                <a:spcPct val="100000"/>
              </a:lnSpc>
            </a:pPr>
            <a:r>
              <a:rPr lang="en-AU" sz="1700" dirty="0"/>
              <a:t>trusts</a:t>
            </a:r>
          </a:p>
          <a:p>
            <a:pPr>
              <a:lnSpc>
                <a:spcPct val="100000"/>
              </a:lnSpc>
            </a:pPr>
            <a:r>
              <a:rPr lang="en-AU" sz="1700" dirty="0"/>
              <a:t>offshore entities</a:t>
            </a:r>
          </a:p>
          <a:p>
            <a:pPr>
              <a:lnSpc>
                <a:spcPct val="100000"/>
              </a:lnSpc>
            </a:pPr>
            <a:r>
              <a:rPr lang="en-AU" sz="1700" dirty="0"/>
              <a:t>complex ownership structures.</a:t>
            </a:r>
          </a:p>
        </p:txBody>
      </p:sp>
      <p:pic>
        <p:nvPicPr>
          <p:cNvPr id="9" name="Picture Placeholder 8">
            <a:extLst>
              <a:ext uri="{FF2B5EF4-FFF2-40B4-BE49-F238E27FC236}">
                <a16:creationId xmlns:a16="http://schemas.microsoft.com/office/drawing/2014/main" id="{49E1FB7D-03E3-FB13-6762-5B65FD289C4E}"/>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150431725"/>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229F1F-3CE9-6E67-375C-967AC70C642F}"/>
              </a:ext>
            </a:extLst>
          </p:cNvPr>
          <p:cNvSpPr>
            <a:spLocks noGrp="1"/>
          </p:cNvSpPr>
          <p:nvPr>
            <p:ph type="sldNum" sz="quarter" idx="12"/>
          </p:nvPr>
        </p:nvSpPr>
        <p:spPr>
          <a:xfrm>
            <a:off x="8610600" y="6356350"/>
            <a:ext cx="2743200" cy="365125"/>
          </a:xfrm>
        </p:spPr>
        <p:txBody>
          <a:bodyPr>
            <a:normAutofit/>
          </a:bodyPr>
          <a:lstStyle/>
          <a:p>
            <a:fld id="{B2DC25EE-239B-4C5F-AAD1-255A7D5F1EE2}" type="slidenum">
              <a:rPr lang="en-US" smtClean="0"/>
              <a:pPr/>
              <a:t>6</a:t>
            </a:fld>
            <a:endParaRPr lang="en-US" dirty="0"/>
          </a:p>
        </p:txBody>
      </p:sp>
      <p:sp>
        <p:nvSpPr>
          <p:cNvPr id="2" name="Title 1">
            <a:extLst>
              <a:ext uri="{FF2B5EF4-FFF2-40B4-BE49-F238E27FC236}">
                <a16:creationId xmlns:a16="http://schemas.microsoft.com/office/drawing/2014/main" id="{798765FE-58E4-5C71-7C8A-043F50FD3C10}"/>
              </a:ext>
            </a:extLst>
          </p:cNvPr>
          <p:cNvSpPr>
            <a:spLocks noGrp="1"/>
          </p:cNvSpPr>
          <p:nvPr>
            <p:ph type="title"/>
          </p:nvPr>
        </p:nvSpPr>
        <p:spPr>
          <a:xfrm>
            <a:off x="7657105" y="1387237"/>
            <a:ext cx="4382495" cy="1040702"/>
          </a:xfrm>
        </p:spPr>
        <p:txBody>
          <a:bodyPr anchor="ctr">
            <a:normAutofit/>
          </a:bodyPr>
          <a:lstStyle/>
          <a:p>
            <a:r>
              <a:rPr lang="en-AU" sz="4000" dirty="0"/>
              <a:t>Learning journey</a:t>
            </a:r>
          </a:p>
        </p:txBody>
      </p:sp>
      <p:sp>
        <p:nvSpPr>
          <p:cNvPr id="3" name="Content Placeholder 2">
            <a:extLst>
              <a:ext uri="{FF2B5EF4-FFF2-40B4-BE49-F238E27FC236}">
                <a16:creationId xmlns:a16="http://schemas.microsoft.com/office/drawing/2014/main" id="{5CC31667-E797-0C42-E4EF-BCAF4E7E47E0}"/>
              </a:ext>
            </a:extLst>
          </p:cNvPr>
          <p:cNvSpPr>
            <a:spLocks noGrp="1"/>
          </p:cNvSpPr>
          <p:nvPr>
            <p:ph sz="half" idx="1"/>
          </p:nvPr>
        </p:nvSpPr>
        <p:spPr>
          <a:xfrm>
            <a:off x="7656513" y="2628900"/>
            <a:ext cx="4230687" cy="3525838"/>
          </a:xfrm>
        </p:spPr>
        <p:txBody>
          <a:bodyPr anchor="t">
            <a:normAutofit fontScale="62500" lnSpcReduction="20000"/>
          </a:bodyPr>
          <a:lstStyle/>
          <a:p>
            <a:pPr marL="0" indent="0">
              <a:buNone/>
            </a:pPr>
            <a:r>
              <a:rPr lang="en-US" b="1" dirty="0">
                <a:latin typeface="Calibri"/>
                <a:ea typeface="Calibri"/>
                <a:cs typeface="Calibri"/>
              </a:rPr>
              <a:t>Module 1: why AML/CTF matters (30 min)</a:t>
            </a:r>
          </a:p>
          <a:p>
            <a:pPr>
              <a:spcAft>
                <a:spcPts val="1200"/>
              </a:spcAft>
            </a:pPr>
            <a:r>
              <a:rPr lang="en-US" dirty="0"/>
              <a:t>Focus: building understanding, relevance and engagement</a:t>
            </a:r>
          </a:p>
          <a:p>
            <a:pPr marL="0" indent="0">
              <a:buNone/>
            </a:pPr>
            <a:r>
              <a:rPr lang="en-US" b="1" dirty="0">
                <a:latin typeface="Calibri"/>
                <a:ea typeface="Calibri"/>
                <a:cs typeface="Calibri"/>
              </a:rPr>
              <a:t>Module 2: what to look for, what to do and your responsibilities (60 min)</a:t>
            </a:r>
          </a:p>
          <a:p>
            <a:pPr>
              <a:spcAft>
                <a:spcPts val="1200"/>
              </a:spcAft>
            </a:pPr>
            <a:r>
              <a:rPr lang="en-US" dirty="0"/>
              <a:t>Focus: core knowledge, obligations and structured decision making</a:t>
            </a:r>
          </a:p>
          <a:p>
            <a:pPr marL="0" indent="0">
              <a:buNone/>
            </a:pPr>
            <a:r>
              <a:rPr lang="en-US" b="1" dirty="0">
                <a:latin typeface="Calibri"/>
                <a:ea typeface="Calibri"/>
                <a:cs typeface="Calibri"/>
              </a:rPr>
              <a:t>Module 3: AML/CTF in practice (30 min)</a:t>
            </a:r>
          </a:p>
          <a:p>
            <a:r>
              <a:rPr lang="en-US" dirty="0"/>
              <a:t>Focus: real-world application and client interaction</a:t>
            </a:r>
          </a:p>
        </p:txBody>
      </p:sp>
      <p:pic>
        <p:nvPicPr>
          <p:cNvPr id="8" name="Picture Placeholder 7">
            <a:extLst>
              <a:ext uri="{FF2B5EF4-FFF2-40B4-BE49-F238E27FC236}">
                <a16:creationId xmlns:a16="http://schemas.microsoft.com/office/drawing/2014/main" id="{2442F9FB-85EA-5A25-87AE-FC4FEABAE86A}"/>
              </a:ext>
            </a:extLst>
          </p:cNvPr>
          <p:cNvPicPr>
            <a:picLocks noGrp="1" noChangeAspect="1"/>
          </p:cNvPicPr>
          <p:nvPr>
            <p:ph type="pic" sz="quarter" idx="13"/>
          </p:nvPr>
        </p:nvPicPr>
        <p:blipFill rotWithShape="1">
          <a:blip r:embed="rId3"/>
          <a:srcRect l="27811" r="7293"/>
          <a:stretch>
            <a:fillRect/>
          </a:stretch>
        </p:blipFill>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Tree>
    <p:extLst>
      <p:ext uri="{BB962C8B-B14F-4D97-AF65-F5344CB8AC3E}">
        <p14:creationId xmlns:p14="http://schemas.microsoft.com/office/powerpoint/2010/main" val="2578915281"/>
      </p:ext>
    </p:extLst>
  </p:cSld>
  <p:clrMapOvr>
    <a:masterClrMapping/>
  </p:clrMapOvr>
  <p:transition spd="slow">
    <p:push/>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34A77-A9CF-0A6C-5F26-C901306AFFFA}"/>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60</a:t>
            </a:fld>
            <a:endParaRPr lang="en-US" dirty="0">
              <a:solidFill>
                <a:srgbClr val="FFFFFF"/>
              </a:solidFill>
            </a:endParaRPr>
          </a:p>
        </p:txBody>
      </p:sp>
      <p:sp>
        <p:nvSpPr>
          <p:cNvPr id="2" name="Title 1">
            <a:extLst>
              <a:ext uri="{FF2B5EF4-FFF2-40B4-BE49-F238E27FC236}">
                <a16:creationId xmlns:a16="http://schemas.microsoft.com/office/drawing/2014/main" id="{7BD93F53-ED8F-9D3B-9893-9541C89B54E9}"/>
              </a:ext>
            </a:extLst>
          </p:cNvPr>
          <p:cNvSpPr>
            <a:spLocks noGrp="1"/>
          </p:cNvSpPr>
          <p:nvPr>
            <p:ph type="title"/>
          </p:nvPr>
        </p:nvSpPr>
        <p:spPr>
          <a:xfrm>
            <a:off x="541663" y="1346055"/>
            <a:ext cx="5732757" cy="1040702"/>
          </a:xfrm>
        </p:spPr>
        <p:txBody>
          <a:bodyPr anchor="b">
            <a:noAutofit/>
          </a:bodyPr>
          <a:lstStyle/>
          <a:p>
            <a:r>
              <a:rPr lang="en-AU" sz="3200" dirty="0">
                <a:latin typeface="Arial"/>
                <a:cs typeface="Arial"/>
              </a:rPr>
              <a:t>Method 9 –</a:t>
            </a:r>
            <a:br>
              <a:rPr lang="en-AU" sz="3200" dirty="0">
                <a:latin typeface="Arial"/>
                <a:cs typeface="Arial"/>
              </a:rPr>
            </a:br>
            <a:r>
              <a:rPr lang="en-AU" sz="3200" dirty="0">
                <a:latin typeface="Arial"/>
                <a:cs typeface="Arial"/>
              </a:rPr>
              <a:t>Use of professional facilitators (‘gatekeepers’)</a:t>
            </a:r>
          </a:p>
        </p:txBody>
      </p:sp>
      <p:sp>
        <p:nvSpPr>
          <p:cNvPr id="3" name="Content Placeholder 2">
            <a:extLst>
              <a:ext uri="{FF2B5EF4-FFF2-40B4-BE49-F238E27FC236}">
                <a16:creationId xmlns:a16="http://schemas.microsoft.com/office/drawing/2014/main" id="{A86E006B-8743-9DCF-9871-5285F51F32AD}"/>
              </a:ext>
            </a:extLst>
          </p:cNvPr>
          <p:cNvSpPr>
            <a:spLocks noGrp="1"/>
          </p:cNvSpPr>
          <p:nvPr>
            <p:ph sz="half" idx="1"/>
          </p:nvPr>
        </p:nvSpPr>
        <p:spPr>
          <a:xfrm>
            <a:off x="541663" y="2736574"/>
            <a:ext cx="4252973" cy="4123749"/>
          </a:xfrm>
        </p:spPr>
        <p:txBody>
          <a:bodyPr anchor="t">
            <a:normAutofit/>
          </a:bodyPr>
          <a:lstStyle/>
          <a:p>
            <a:pPr marL="0" indent="0">
              <a:buNone/>
            </a:pPr>
            <a:r>
              <a:rPr lang="en-AU" sz="1700" dirty="0"/>
              <a:t>Professionals such as accountants, lawyers, brokers and </a:t>
            </a:r>
            <a:r>
              <a:rPr lang="en-AU" sz="1700" b="1" dirty="0"/>
              <a:t>real estate agents </a:t>
            </a:r>
            <a:r>
              <a:rPr lang="en-AU" sz="1700" dirty="0"/>
              <a:t>may be used — knowingly or unknowingly — to help move funds or facilitate transactions.</a:t>
            </a:r>
          </a:p>
          <a:p>
            <a:pPr marL="0" indent="0">
              <a:buNone/>
            </a:pPr>
            <a:r>
              <a:rPr lang="en-AU" sz="1700" dirty="0"/>
              <a:t>These professionals can add a layer of legitimacy to suspicious activity.</a:t>
            </a:r>
          </a:p>
        </p:txBody>
      </p:sp>
      <p:pic>
        <p:nvPicPr>
          <p:cNvPr id="9" name="Picture Placeholder 8">
            <a:extLst>
              <a:ext uri="{FF2B5EF4-FFF2-40B4-BE49-F238E27FC236}">
                <a16:creationId xmlns:a16="http://schemas.microsoft.com/office/drawing/2014/main" id="{BBFE9581-7344-3D55-16B6-DE9848EF1D0B}"/>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902552335"/>
      </p:ext>
    </p:extLst>
  </p:cSld>
  <p:clrMapOvr>
    <a:masterClrMapping/>
  </p:clrMapOvr>
  <p:transition spd="slow">
    <p:push/>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26E442-8C71-D0AE-57CE-B4E6FE05ECBC}"/>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61</a:t>
            </a:fld>
            <a:endParaRPr lang="en-US" dirty="0">
              <a:solidFill>
                <a:srgbClr val="FFFFFF"/>
              </a:solidFill>
            </a:endParaRPr>
          </a:p>
        </p:txBody>
      </p:sp>
      <p:sp>
        <p:nvSpPr>
          <p:cNvPr id="2" name="Title 1">
            <a:extLst>
              <a:ext uri="{FF2B5EF4-FFF2-40B4-BE49-F238E27FC236}">
                <a16:creationId xmlns:a16="http://schemas.microsoft.com/office/drawing/2014/main" id="{65192A92-541A-FC45-DC14-04A0232BABD4}"/>
              </a:ext>
            </a:extLst>
          </p:cNvPr>
          <p:cNvSpPr>
            <a:spLocks noGrp="1"/>
          </p:cNvSpPr>
          <p:nvPr>
            <p:ph type="title"/>
          </p:nvPr>
        </p:nvSpPr>
        <p:spPr>
          <a:xfrm>
            <a:off x="541663" y="1042360"/>
            <a:ext cx="5784796" cy="1040702"/>
          </a:xfrm>
        </p:spPr>
        <p:txBody>
          <a:bodyPr anchor="ctr">
            <a:noAutofit/>
          </a:bodyPr>
          <a:lstStyle/>
          <a:p>
            <a:r>
              <a:rPr lang="en-AU" sz="3200" dirty="0">
                <a:latin typeface="Arial"/>
                <a:cs typeface="Arial"/>
              </a:rPr>
              <a:t>Method 10 –</a:t>
            </a:r>
            <a:br>
              <a:rPr lang="en-AU" sz="3200" dirty="0">
                <a:latin typeface="Arial"/>
                <a:cs typeface="Arial"/>
              </a:rPr>
            </a:br>
            <a:r>
              <a:rPr lang="en-AU" sz="3200" dirty="0">
                <a:latin typeface="Arial"/>
                <a:cs typeface="Arial"/>
              </a:rPr>
              <a:t>Overseas criminal investment</a:t>
            </a:r>
          </a:p>
        </p:txBody>
      </p:sp>
      <p:sp>
        <p:nvSpPr>
          <p:cNvPr id="3" name="Content Placeholder 2">
            <a:extLst>
              <a:ext uri="{FF2B5EF4-FFF2-40B4-BE49-F238E27FC236}">
                <a16:creationId xmlns:a16="http://schemas.microsoft.com/office/drawing/2014/main" id="{D759C620-BCC5-7BE2-2790-A33050D33761}"/>
              </a:ext>
            </a:extLst>
          </p:cNvPr>
          <p:cNvSpPr>
            <a:spLocks noGrp="1"/>
          </p:cNvSpPr>
          <p:nvPr>
            <p:ph sz="half" idx="1"/>
          </p:nvPr>
        </p:nvSpPr>
        <p:spPr>
          <a:xfrm>
            <a:off x="541663" y="2604052"/>
            <a:ext cx="4252973" cy="4123749"/>
          </a:xfrm>
        </p:spPr>
        <p:txBody>
          <a:bodyPr anchor="t">
            <a:normAutofit/>
          </a:bodyPr>
          <a:lstStyle/>
          <a:p>
            <a:pPr marL="0" indent="0">
              <a:lnSpc>
                <a:spcPct val="100000"/>
              </a:lnSpc>
              <a:buNone/>
            </a:pPr>
            <a:r>
              <a:rPr lang="en-AU" sz="1800" dirty="0"/>
              <a:t>To conceal the true source of funds or ownership overseas criminals may invest in Australian property to hide assets or move money outside their home country.</a:t>
            </a:r>
          </a:p>
          <a:p>
            <a:pPr marL="0" indent="0">
              <a:lnSpc>
                <a:spcPct val="100000"/>
              </a:lnSpc>
              <a:buNone/>
            </a:pPr>
            <a:r>
              <a:rPr lang="en-AU" sz="1800" dirty="0"/>
              <a:t>This can involve:</a:t>
            </a:r>
          </a:p>
          <a:p>
            <a:pPr>
              <a:lnSpc>
                <a:spcPct val="100000"/>
              </a:lnSpc>
            </a:pPr>
            <a:r>
              <a:rPr lang="en-AU" sz="1800" dirty="0"/>
              <a:t>overseas accounts</a:t>
            </a:r>
          </a:p>
          <a:p>
            <a:pPr>
              <a:lnSpc>
                <a:spcPct val="100000"/>
              </a:lnSpc>
            </a:pPr>
            <a:r>
              <a:rPr lang="en-AU" sz="1800" dirty="0"/>
              <a:t>third-party buyers</a:t>
            </a:r>
          </a:p>
          <a:p>
            <a:pPr>
              <a:lnSpc>
                <a:spcPct val="100000"/>
              </a:lnSpc>
            </a:pPr>
            <a:r>
              <a:rPr lang="en-AU" sz="1800" dirty="0"/>
              <a:t>complex ownership structures.</a:t>
            </a:r>
          </a:p>
        </p:txBody>
      </p:sp>
      <p:pic>
        <p:nvPicPr>
          <p:cNvPr id="9" name="Picture Placeholder 8">
            <a:extLst>
              <a:ext uri="{FF2B5EF4-FFF2-40B4-BE49-F238E27FC236}">
                <a16:creationId xmlns:a16="http://schemas.microsoft.com/office/drawing/2014/main" id="{03A50BFE-380B-71FE-EE0D-EB95D5739E80}"/>
              </a:ext>
            </a:extLst>
          </p:cNvPr>
          <p:cNvPicPr>
            <a:picLocks noGrp="1" noChangeAspect="1"/>
          </p:cNvPicPr>
          <p:nvPr>
            <p:ph type="pic" idx="13"/>
          </p:nvPr>
        </p:nvPicPr>
        <p:blipFill rotWithShape="1">
          <a:blip r:embed="rId3"/>
          <a:srcRect l="17899" r="22837"/>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366933698"/>
      </p:ext>
    </p:extLst>
  </p:cSld>
  <p:clrMapOvr>
    <a:masterClrMapping/>
  </p:clrMapOvr>
  <p:transition spd="slow">
    <p:pu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F8644-A0C4-C5B1-6666-C360E4141867}"/>
              </a:ext>
            </a:extLst>
          </p:cNvPr>
          <p:cNvSpPr>
            <a:spLocks noGrp="1"/>
          </p:cNvSpPr>
          <p:nvPr>
            <p:ph type="title"/>
          </p:nvPr>
        </p:nvSpPr>
        <p:spPr>
          <a:xfrm>
            <a:off x="566928" y="548640"/>
            <a:ext cx="10168128" cy="1179576"/>
          </a:xfrm>
        </p:spPr>
        <p:txBody>
          <a:bodyPr/>
          <a:lstStyle/>
          <a:p>
            <a:r>
              <a:rPr lang="en-AU" dirty="0"/>
              <a:t>Key takeaways</a:t>
            </a:r>
          </a:p>
        </p:txBody>
      </p:sp>
      <p:sp>
        <p:nvSpPr>
          <p:cNvPr id="3" name="Content Placeholder 2">
            <a:extLst>
              <a:ext uri="{FF2B5EF4-FFF2-40B4-BE49-F238E27FC236}">
                <a16:creationId xmlns:a16="http://schemas.microsoft.com/office/drawing/2014/main" id="{ADB3C9B9-75EC-86BB-A4F8-49658F55FD64}"/>
              </a:ext>
            </a:extLst>
          </p:cNvPr>
          <p:cNvSpPr>
            <a:spLocks noGrp="1"/>
          </p:cNvSpPr>
          <p:nvPr>
            <p:ph idx="4294967295"/>
          </p:nvPr>
        </p:nvSpPr>
        <p:spPr>
          <a:xfrm>
            <a:off x="566928" y="1792555"/>
            <a:ext cx="9974868" cy="4108307"/>
          </a:xfrm>
        </p:spPr>
        <p:txBody>
          <a:bodyPr vert="horz" lIns="91440" tIns="45720" rIns="91440" bIns="45720" rtlCol="0" anchor="t">
            <a:normAutofit fontScale="77500" lnSpcReduction="20000"/>
          </a:bodyPr>
          <a:lstStyle/>
          <a:p>
            <a:r>
              <a:rPr lang="en-AU" b="1" dirty="0">
                <a:latin typeface="Calibri"/>
                <a:ea typeface="Calibri"/>
                <a:cs typeface="Calibri"/>
              </a:rPr>
              <a:t>Money laundering does happen in Australia</a:t>
            </a:r>
            <a:r>
              <a:rPr lang="en-AU" dirty="0">
                <a:latin typeface="Calibri"/>
                <a:ea typeface="Calibri"/>
                <a:cs typeface="Calibri"/>
              </a:rPr>
              <a:t> –</a:t>
            </a:r>
            <a:r>
              <a:rPr lang="en-AU" b="1" dirty="0">
                <a:latin typeface="Calibri"/>
                <a:ea typeface="Calibri"/>
                <a:cs typeface="Calibri"/>
              </a:rPr>
              <a:t> </a:t>
            </a:r>
            <a:r>
              <a:rPr lang="en-AU" dirty="0">
                <a:latin typeface="Calibri"/>
                <a:ea typeface="Calibri"/>
                <a:cs typeface="Calibri"/>
              </a:rPr>
              <a:t>money laundering is happening in the real estate sector and you play an important role in keeping our community safe.</a:t>
            </a:r>
            <a:endParaRPr lang="en-AU" b="1" dirty="0">
              <a:latin typeface="Calibri"/>
              <a:ea typeface="Calibri"/>
              <a:cs typeface="Calibri"/>
            </a:endParaRPr>
          </a:p>
          <a:p>
            <a:r>
              <a:rPr lang="en-AU" b="1" dirty="0">
                <a:latin typeface="Calibri"/>
                <a:ea typeface="Calibri"/>
                <a:cs typeface="Calibri"/>
              </a:rPr>
              <a:t>You’re not an investigator </a:t>
            </a:r>
            <a:r>
              <a:rPr lang="en-AU" dirty="0">
                <a:latin typeface="Calibri"/>
                <a:ea typeface="Calibri"/>
                <a:cs typeface="Calibri"/>
              </a:rPr>
              <a:t>– our role is to notice concerns, follow process and escalate appropriately.</a:t>
            </a:r>
          </a:p>
          <a:p>
            <a:r>
              <a:rPr lang="en-AU" b="1" dirty="0">
                <a:latin typeface="Calibri"/>
                <a:ea typeface="Calibri"/>
                <a:cs typeface="Calibri"/>
              </a:rPr>
              <a:t>Illicit deals are designed to look legitimate </a:t>
            </a:r>
            <a:r>
              <a:rPr lang="en-AU" dirty="0">
                <a:latin typeface="Calibri"/>
                <a:ea typeface="Calibri"/>
                <a:cs typeface="Calibri"/>
              </a:rPr>
              <a:t>– contracts, loans and clients may appear completely normal.</a:t>
            </a:r>
          </a:p>
          <a:p>
            <a:r>
              <a:rPr lang="en-AU" b="1" dirty="0">
                <a:latin typeface="Calibri"/>
                <a:ea typeface="Calibri"/>
                <a:cs typeface="Calibri"/>
              </a:rPr>
              <a:t>It’s not just about one red flag </a:t>
            </a:r>
            <a:r>
              <a:rPr lang="en-AU" dirty="0">
                <a:latin typeface="Calibri"/>
                <a:ea typeface="Calibri"/>
                <a:cs typeface="Calibri"/>
              </a:rPr>
              <a:t>– look for inconsistencies, changing stories and things that don’t add up.</a:t>
            </a:r>
          </a:p>
          <a:p>
            <a:r>
              <a:rPr lang="en-AU" b="1" dirty="0">
                <a:latin typeface="Calibri"/>
                <a:ea typeface="Calibri"/>
                <a:cs typeface="Calibri"/>
              </a:rPr>
              <a:t>You’re not alone and are part of a bigger system </a:t>
            </a:r>
            <a:r>
              <a:rPr lang="en-AU" dirty="0">
                <a:latin typeface="Calibri"/>
                <a:ea typeface="Calibri"/>
                <a:cs typeface="Calibri"/>
              </a:rPr>
              <a:t>– your role is to be an early signal, not the final decision maker.</a:t>
            </a:r>
          </a:p>
        </p:txBody>
      </p:sp>
      <p:sp>
        <p:nvSpPr>
          <p:cNvPr id="4" name="Slide Number Placeholder 3">
            <a:extLst>
              <a:ext uri="{FF2B5EF4-FFF2-40B4-BE49-F238E27FC236}">
                <a16:creationId xmlns:a16="http://schemas.microsoft.com/office/drawing/2014/main" id="{0E63C503-22D7-429C-251D-579316DB300D}"/>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62</a:t>
            </a:fld>
            <a:endParaRPr lang="en-US" dirty="0"/>
          </a:p>
        </p:txBody>
      </p:sp>
    </p:spTree>
    <p:extLst>
      <p:ext uri="{BB962C8B-B14F-4D97-AF65-F5344CB8AC3E}">
        <p14:creationId xmlns:p14="http://schemas.microsoft.com/office/powerpoint/2010/main" val="2055126397"/>
      </p:ext>
    </p:extLst>
  </p:cSld>
  <p:clrMapOvr>
    <a:masterClrMapping/>
  </p:clrMapOvr>
  <p:transition spd="slow">
    <p:push/>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C9AA6A-3547-71B0-160C-4BAF94BD3959}"/>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63</a:t>
            </a:fld>
            <a:endParaRPr lang="en-US" dirty="0">
              <a:solidFill>
                <a:srgbClr val="FFFFFF"/>
              </a:solidFill>
            </a:endParaRPr>
          </a:p>
        </p:txBody>
      </p:sp>
      <p:sp>
        <p:nvSpPr>
          <p:cNvPr id="2" name="Title 1">
            <a:extLst>
              <a:ext uri="{FF2B5EF4-FFF2-40B4-BE49-F238E27FC236}">
                <a16:creationId xmlns:a16="http://schemas.microsoft.com/office/drawing/2014/main" id="{66B880C5-C110-0414-33E9-49526EF0B384}"/>
              </a:ext>
            </a:extLst>
          </p:cNvPr>
          <p:cNvSpPr>
            <a:spLocks noGrp="1"/>
          </p:cNvSpPr>
          <p:nvPr>
            <p:ph type="title"/>
          </p:nvPr>
        </p:nvSpPr>
        <p:spPr>
          <a:xfrm>
            <a:off x="541663" y="937447"/>
            <a:ext cx="4944737" cy="1040702"/>
          </a:xfrm>
        </p:spPr>
        <p:txBody>
          <a:bodyPr anchor="b">
            <a:noAutofit/>
          </a:bodyPr>
          <a:lstStyle/>
          <a:p>
            <a:r>
              <a:rPr lang="en-AU" dirty="0">
                <a:latin typeface="Arial"/>
                <a:cs typeface="Arial"/>
              </a:rPr>
              <a:t>What is the role of a frontline real estate professional?</a:t>
            </a:r>
          </a:p>
        </p:txBody>
      </p:sp>
      <p:sp>
        <p:nvSpPr>
          <p:cNvPr id="3" name="Content Placeholder 2">
            <a:extLst>
              <a:ext uri="{FF2B5EF4-FFF2-40B4-BE49-F238E27FC236}">
                <a16:creationId xmlns:a16="http://schemas.microsoft.com/office/drawing/2014/main" id="{A74206F0-25CC-21B0-897E-30768861AEBB}"/>
              </a:ext>
            </a:extLst>
          </p:cNvPr>
          <p:cNvSpPr>
            <a:spLocks noGrp="1"/>
          </p:cNvSpPr>
          <p:nvPr>
            <p:ph sz="half" idx="1"/>
          </p:nvPr>
        </p:nvSpPr>
        <p:spPr>
          <a:xfrm>
            <a:off x="541664" y="2305878"/>
            <a:ext cx="4402044" cy="4123749"/>
          </a:xfrm>
        </p:spPr>
        <p:txBody>
          <a:bodyPr anchor="t">
            <a:normAutofit/>
          </a:bodyPr>
          <a:lstStyle/>
          <a:p>
            <a:pPr marL="0" indent="0">
              <a:lnSpc>
                <a:spcPct val="100000"/>
              </a:lnSpc>
              <a:buNone/>
            </a:pPr>
            <a:r>
              <a:rPr lang="en-AU" sz="2000" dirty="0"/>
              <a:t>Frontline professionals play an important role in helping identify and respond to potential money laundering risks during property transactions.</a:t>
            </a:r>
          </a:p>
          <a:p>
            <a:pPr marL="0" indent="0">
              <a:lnSpc>
                <a:spcPct val="100000"/>
              </a:lnSpc>
              <a:buNone/>
            </a:pPr>
            <a:r>
              <a:rPr lang="en-AU" sz="2000" dirty="0"/>
              <a:t>Your role is </a:t>
            </a:r>
            <a:r>
              <a:rPr lang="en-AU" sz="2000" b="1" dirty="0"/>
              <a:t>not</a:t>
            </a:r>
            <a:r>
              <a:rPr lang="en-AU" sz="2000" dirty="0"/>
              <a:t> to investigate crime or make legal decisions.</a:t>
            </a:r>
          </a:p>
          <a:p>
            <a:pPr marL="0" indent="0">
              <a:lnSpc>
                <a:spcPct val="100000"/>
              </a:lnSpc>
              <a:buNone/>
            </a:pPr>
            <a:r>
              <a:rPr lang="en-AU" sz="2000" dirty="0"/>
              <a:t>Your role is to: </a:t>
            </a:r>
          </a:p>
          <a:p>
            <a:pPr>
              <a:lnSpc>
                <a:spcPct val="100000"/>
              </a:lnSpc>
            </a:pPr>
            <a:r>
              <a:rPr lang="en-AU" sz="2000" dirty="0"/>
              <a:t>follow the process </a:t>
            </a:r>
          </a:p>
          <a:p>
            <a:pPr>
              <a:lnSpc>
                <a:spcPct val="100000"/>
              </a:lnSpc>
            </a:pPr>
            <a:r>
              <a:rPr lang="en-AU" sz="2000" dirty="0"/>
              <a:t>collect required information </a:t>
            </a:r>
          </a:p>
          <a:p>
            <a:pPr>
              <a:lnSpc>
                <a:spcPct val="100000"/>
              </a:lnSpc>
            </a:pPr>
            <a:r>
              <a:rPr lang="en-AU" sz="2000" dirty="0"/>
              <a:t>recognise when something doesn’t add up.</a:t>
            </a:r>
          </a:p>
        </p:txBody>
      </p:sp>
      <p:pic>
        <p:nvPicPr>
          <p:cNvPr id="9" name="Picture Placeholder 8">
            <a:extLst>
              <a:ext uri="{FF2B5EF4-FFF2-40B4-BE49-F238E27FC236}">
                <a16:creationId xmlns:a16="http://schemas.microsoft.com/office/drawing/2014/main" id="{A2EA78C3-404E-A897-D9E1-C2D4455B2445}"/>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4104870570"/>
      </p:ext>
    </p:extLst>
  </p:cSld>
  <p:clrMapOvr>
    <a:masterClrMapping/>
  </p:clrMapOvr>
  <p:transition spd="slow">
    <p:push/>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541C4EB-94E5-3976-0EF3-0DC5ADC5CDF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64</a:t>
            </a:fld>
            <a:endParaRPr lang="en-US" dirty="0">
              <a:solidFill>
                <a:srgbClr val="FFFFFF"/>
              </a:solidFill>
            </a:endParaRPr>
          </a:p>
        </p:txBody>
      </p:sp>
      <p:sp>
        <p:nvSpPr>
          <p:cNvPr id="2" name="Title 1">
            <a:extLst>
              <a:ext uri="{FF2B5EF4-FFF2-40B4-BE49-F238E27FC236}">
                <a16:creationId xmlns:a16="http://schemas.microsoft.com/office/drawing/2014/main" id="{840347F3-3B22-11D0-39F6-07BA6F1839CA}"/>
              </a:ext>
            </a:extLst>
          </p:cNvPr>
          <p:cNvSpPr>
            <a:spLocks noGrp="1"/>
          </p:cNvSpPr>
          <p:nvPr>
            <p:ph type="title"/>
          </p:nvPr>
        </p:nvSpPr>
        <p:spPr>
          <a:xfrm>
            <a:off x="541663" y="990787"/>
            <a:ext cx="4252973" cy="1040702"/>
          </a:xfrm>
        </p:spPr>
        <p:txBody>
          <a:bodyPr anchor="b">
            <a:normAutofit fontScale="90000"/>
          </a:bodyPr>
          <a:lstStyle/>
          <a:p>
            <a:r>
              <a:rPr lang="en-AU" sz="3400" dirty="0"/>
              <a:t>Key responsibilities of frontline professionals</a:t>
            </a:r>
          </a:p>
        </p:txBody>
      </p:sp>
      <p:sp>
        <p:nvSpPr>
          <p:cNvPr id="3" name="Content Placeholder 2">
            <a:extLst>
              <a:ext uri="{FF2B5EF4-FFF2-40B4-BE49-F238E27FC236}">
                <a16:creationId xmlns:a16="http://schemas.microsoft.com/office/drawing/2014/main" id="{BC5C1247-97FD-0B2C-FE25-8E1657E31D9C}"/>
              </a:ext>
            </a:extLst>
          </p:cNvPr>
          <p:cNvSpPr>
            <a:spLocks noGrp="1"/>
          </p:cNvSpPr>
          <p:nvPr>
            <p:ph sz="half" idx="1"/>
          </p:nvPr>
        </p:nvSpPr>
        <p:spPr>
          <a:xfrm>
            <a:off x="541663" y="2328363"/>
            <a:ext cx="4252973" cy="4123749"/>
          </a:xfrm>
        </p:spPr>
        <p:txBody>
          <a:bodyPr anchor="t">
            <a:normAutofit/>
          </a:bodyPr>
          <a:lstStyle/>
          <a:p>
            <a:pPr marL="0" indent="0">
              <a:buNone/>
            </a:pPr>
            <a:r>
              <a:rPr lang="en-AU" sz="1700" dirty="0">
                <a:latin typeface="Calibri"/>
                <a:ea typeface="Calibri"/>
                <a:cs typeface="Calibri"/>
              </a:rPr>
              <a:t>Just remember to make sure your deal is ‘SAFE’:</a:t>
            </a:r>
            <a:endParaRPr lang="en-AU" sz="1700" dirty="0"/>
          </a:p>
          <a:p>
            <a:pPr marL="0" indent="0">
              <a:buNone/>
            </a:pPr>
            <a:r>
              <a:rPr lang="en-AU" sz="1700" b="1" dirty="0"/>
              <a:t>S</a:t>
            </a:r>
            <a:r>
              <a:rPr lang="en-AU" sz="1700" dirty="0"/>
              <a:t>pot - Notice when something doesn’t add up.</a:t>
            </a:r>
          </a:p>
          <a:p>
            <a:pPr marL="0" indent="0">
              <a:buNone/>
            </a:pPr>
            <a:r>
              <a:rPr lang="en-AU" sz="1700" b="1" dirty="0"/>
              <a:t>A</a:t>
            </a:r>
            <a:r>
              <a:rPr lang="en-AU" sz="1700" dirty="0"/>
              <a:t>sk - Ask questions and gather required information.</a:t>
            </a:r>
          </a:p>
          <a:p>
            <a:pPr marL="0" indent="0">
              <a:buNone/>
            </a:pPr>
            <a:r>
              <a:rPr lang="en-AU" sz="1700" b="1" dirty="0"/>
              <a:t>F</a:t>
            </a:r>
            <a:r>
              <a:rPr lang="en-AU" sz="1700" dirty="0"/>
              <a:t>ollow - Complete customer due diligence and follow business procedures.</a:t>
            </a:r>
          </a:p>
          <a:p>
            <a:pPr marL="0" indent="0">
              <a:buNone/>
            </a:pPr>
            <a:r>
              <a:rPr lang="en-AU" sz="1700" b="1" dirty="0"/>
              <a:t>E</a:t>
            </a:r>
            <a:r>
              <a:rPr lang="en-AU" sz="1700" dirty="0"/>
              <a:t>scalate - Raise concerns internally with your compliance officer when required.</a:t>
            </a:r>
          </a:p>
        </p:txBody>
      </p:sp>
      <p:pic>
        <p:nvPicPr>
          <p:cNvPr id="9" name="Picture Placeholder 8">
            <a:extLst>
              <a:ext uri="{FF2B5EF4-FFF2-40B4-BE49-F238E27FC236}">
                <a16:creationId xmlns:a16="http://schemas.microsoft.com/office/drawing/2014/main" id="{822D3B15-33B3-E3EC-0B6B-6D3963E4CDC3}"/>
              </a:ext>
            </a:extLst>
          </p:cNvPr>
          <p:cNvPicPr>
            <a:picLocks noGrp="1" noChangeAspect="1"/>
          </p:cNvPicPr>
          <p:nvPr>
            <p:ph type="pic" idx="13"/>
          </p:nvPr>
        </p:nvPicPr>
        <p:blipFill rotWithShape="1">
          <a:blip r:embed="rId3"/>
          <a:srcRect l="17680" r="23056"/>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3862304016"/>
      </p:ext>
    </p:extLst>
  </p:cSld>
  <p:clrMapOvr>
    <a:masterClrMapping/>
  </p:clrMapOvr>
  <p:transition spd="slow">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11F1C-1467-FE8D-D116-3A6691EE1758}"/>
              </a:ext>
            </a:extLst>
          </p:cNvPr>
          <p:cNvSpPr>
            <a:spLocks noGrp="1"/>
          </p:cNvSpPr>
          <p:nvPr>
            <p:ph type="title"/>
          </p:nvPr>
        </p:nvSpPr>
        <p:spPr>
          <a:xfrm>
            <a:off x="505968" y="743193"/>
            <a:ext cx="10168128" cy="1179576"/>
          </a:xfrm>
        </p:spPr>
        <p:txBody>
          <a:bodyPr/>
          <a:lstStyle/>
          <a:p>
            <a:r>
              <a:rPr lang="en-AU" dirty="0"/>
              <a:t>Your agency has a risk appetite</a:t>
            </a:r>
          </a:p>
        </p:txBody>
      </p:sp>
      <p:sp>
        <p:nvSpPr>
          <p:cNvPr id="5" name="Content Placeholder 4">
            <a:extLst>
              <a:ext uri="{FF2B5EF4-FFF2-40B4-BE49-F238E27FC236}">
                <a16:creationId xmlns:a16="http://schemas.microsoft.com/office/drawing/2014/main" id="{C0A5CABF-50BA-A791-A629-8709995ADFA8}"/>
              </a:ext>
            </a:extLst>
          </p:cNvPr>
          <p:cNvSpPr>
            <a:spLocks noGrp="1"/>
          </p:cNvSpPr>
          <p:nvPr>
            <p:ph sz="half" idx="1"/>
          </p:nvPr>
        </p:nvSpPr>
        <p:spPr>
          <a:xfrm>
            <a:off x="603245" y="1720986"/>
            <a:ext cx="4937760" cy="4504747"/>
          </a:xfrm>
        </p:spPr>
        <p:txBody>
          <a:bodyPr vert="horz" lIns="91440" tIns="45720" rIns="91440" bIns="45720" rtlCol="0" anchor="t">
            <a:noAutofit/>
          </a:bodyPr>
          <a:lstStyle/>
          <a:p>
            <a:pPr marL="0" indent="0">
              <a:spcBef>
                <a:spcPts val="500"/>
              </a:spcBef>
              <a:buNone/>
            </a:pPr>
            <a:r>
              <a:rPr lang="en-AU" sz="1500" dirty="0">
                <a:latin typeface="Calibri"/>
                <a:ea typeface="Calibri"/>
                <a:cs typeface="Calibri"/>
              </a:rPr>
              <a:t>Every agency should have an AML/CTF program that defines:</a:t>
            </a:r>
            <a:endParaRPr lang="en-US" sz="1500" dirty="0"/>
          </a:p>
          <a:p>
            <a:pPr marL="514350" indent="-285750">
              <a:spcBef>
                <a:spcPts val="500"/>
              </a:spcBef>
            </a:pPr>
            <a:r>
              <a:rPr lang="en-AU" sz="1500" dirty="0">
                <a:latin typeface="Calibri"/>
                <a:ea typeface="Calibri"/>
                <a:cs typeface="Calibri"/>
              </a:rPr>
              <a:t>what risks the business is willing to accept</a:t>
            </a:r>
          </a:p>
          <a:p>
            <a:pPr marL="514350" indent="-285750">
              <a:spcBef>
                <a:spcPts val="500"/>
              </a:spcBef>
            </a:pPr>
            <a:r>
              <a:rPr lang="en-AU" sz="1500" dirty="0">
                <a:latin typeface="Calibri"/>
                <a:ea typeface="Calibri"/>
                <a:cs typeface="Calibri"/>
              </a:rPr>
              <a:t>which customers or transactions may be considered low risk</a:t>
            </a:r>
          </a:p>
          <a:p>
            <a:pPr marL="514350" indent="-285750">
              <a:spcBef>
                <a:spcPts val="500"/>
              </a:spcBef>
            </a:pPr>
            <a:r>
              <a:rPr lang="en-AU" sz="1500" dirty="0">
                <a:latin typeface="Calibri"/>
                <a:ea typeface="Calibri"/>
                <a:cs typeface="Calibri"/>
              </a:rPr>
              <a:t>what situations may require additional controls or escalation</a:t>
            </a:r>
          </a:p>
          <a:p>
            <a:pPr marL="514350" indent="-285750">
              <a:spcBef>
                <a:spcPts val="500"/>
              </a:spcBef>
            </a:pPr>
            <a:r>
              <a:rPr lang="en-AU" sz="1500" dirty="0">
                <a:latin typeface="Calibri"/>
                <a:ea typeface="Calibri"/>
                <a:cs typeface="Calibri"/>
              </a:rPr>
              <a:t>what situations may fall outside the agency’s risk appetite entirely</a:t>
            </a:r>
          </a:p>
          <a:p>
            <a:pPr marL="514350" indent="-285750">
              <a:spcBef>
                <a:spcPts val="500"/>
              </a:spcBef>
            </a:pPr>
            <a:r>
              <a:rPr lang="en-AU" sz="1500" dirty="0">
                <a:latin typeface="Calibri"/>
                <a:ea typeface="Calibri"/>
                <a:cs typeface="Calibri"/>
              </a:rPr>
              <a:t>what controls are in place</a:t>
            </a:r>
          </a:p>
          <a:p>
            <a:pPr marL="514350" indent="-285750">
              <a:spcBef>
                <a:spcPts val="500"/>
              </a:spcBef>
            </a:pPr>
            <a:r>
              <a:rPr lang="en-AU" sz="1500" dirty="0">
                <a:latin typeface="Calibri"/>
                <a:ea typeface="Calibri"/>
                <a:cs typeface="Calibri"/>
              </a:rPr>
              <a:t>customer onboarding processes</a:t>
            </a:r>
          </a:p>
          <a:p>
            <a:pPr marL="514350" indent="-285750">
              <a:spcBef>
                <a:spcPts val="500"/>
              </a:spcBef>
            </a:pPr>
            <a:r>
              <a:rPr lang="en-AU" sz="1500" dirty="0">
                <a:latin typeface="Calibri"/>
                <a:ea typeface="Calibri"/>
                <a:cs typeface="Calibri"/>
              </a:rPr>
              <a:t>customer due diligence (CDD) requirements</a:t>
            </a:r>
          </a:p>
          <a:p>
            <a:pPr marL="514350" indent="-285750">
              <a:spcBef>
                <a:spcPts val="500"/>
              </a:spcBef>
            </a:pPr>
            <a:r>
              <a:rPr lang="en-AU" sz="1500" dirty="0">
                <a:latin typeface="Calibri"/>
                <a:ea typeface="Calibri"/>
                <a:cs typeface="Calibri"/>
              </a:rPr>
              <a:t>escalation pathways</a:t>
            </a:r>
          </a:p>
          <a:p>
            <a:pPr marL="514350" indent="-285750">
              <a:spcBef>
                <a:spcPts val="500"/>
              </a:spcBef>
            </a:pPr>
            <a:r>
              <a:rPr lang="en-AU" sz="1500" dirty="0">
                <a:latin typeface="Calibri"/>
                <a:ea typeface="Calibri"/>
                <a:cs typeface="Calibri"/>
              </a:rPr>
              <a:t>approval processes</a:t>
            </a:r>
          </a:p>
          <a:p>
            <a:pPr marL="514350" indent="-285750">
              <a:spcBef>
                <a:spcPts val="500"/>
              </a:spcBef>
            </a:pPr>
            <a:r>
              <a:rPr lang="en-AU" sz="1500" dirty="0">
                <a:latin typeface="Calibri"/>
                <a:ea typeface="Calibri"/>
                <a:cs typeface="Calibri"/>
              </a:rPr>
              <a:t>monitoring requirements</a:t>
            </a:r>
          </a:p>
        </p:txBody>
      </p:sp>
      <p:sp>
        <p:nvSpPr>
          <p:cNvPr id="6" name="Content Placeholder 5">
            <a:extLst>
              <a:ext uri="{FF2B5EF4-FFF2-40B4-BE49-F238E27FC236}">
                <a16:creationId xmlns:a16="http://schemas.microsoft.com/office/drawing/2014/main" id="{402B2926-EC52-9C7A-9642-CBB4D06EA567}"/>
              </a:ext>
            </a:extLst>
          </p:cNvPr>
          <p:cNvSpPr>
            <a:spLocks noGrp="1"/>
          </p:cNvSpPr>
          <p:nvPr>
            <p:ph sz="half" idx="2"/>
          </p:nvPr>
        </p:nvSpPr>
        <p:spPr>
          <a:xfrm>
            <a:off x="6345936" y="1716527"/>
            <a:ext cx="4937760" cy="5093296"/>
          </a:xfrm>
        </p:spPr>
        <p:txBody>
          <a:bodyPr vert="horz" lIns="91440" tIns="45720" rIns="91440" bIns="45720" rtlCol="0" anchor="t">
            <a:noAutofit/>
          </a:bodyPr>
          <a:lstStyle/>
          <a:p>
            <a:pPr marL="0" indent="0">
              <a:spcBef>
                <a:spcPts val="500"/>
              </a:spcBef>
              <a:buNone/>
            </a:pPr>
            <a:r>
              <a:rPr lang="en-AU" sz="1500" dirty="0">
                <a:latin typeface="Calibri"/>
                <a:ea typeface="Calibri"/>
                <a:cs typeface="Calibri"/>
              </a:rPr>
              <a:t>Your role is </a:t>
            </a:r>
            <a:r>
              <a:rPr lang="en-AU" sz="1500" b="1" dirty="0">
                <a:latin typeface="Calibri"/>
                <a:ea typeface="Calibri"/>
                <a:cs typeface="Calibri"/>
              </a:rPr>
              <a:t>not</a:t>
            </a:r>
            <a:r>
              <a:rPr lang="en-AU" sz="1500" dirty="0">
                <a:latin typeface="Calibri"/>
                <a:ea typeface="Calibri"/>
                <a:cs typeface="Calibri"/>
              </a:rPr>
              <a:t> to personally decide what risk is acceptable.</a:t>
            </a:r>
            <a:endParaRPr lang="en-US" sz="1500" dirty="0"/>
          </a:p>
          <a:p>
            <a:pPr marL="0" indent="0">
              <a:spcBef>
                <a:spcPts val="500"/>
              </a:spcBef>
              <a:buNone/>
            </a:pPr>
            <a:r>
              <a:rPr lang="en-AU" sz="1500" dirty="0">
                <a:latin typeface="Calibri"/>
                <a:ea typeface="Calibri"/>
                <a:cs typeface="Calibri"/>
              </a:rPr>
              <a:t>Your role is to:</a:t>
            </a:r>
          </a:p>
          <a:p>
            <a:pPr marL="514350" indent="-285750">
              <a:spcBef>
                <a:spcPts val="500"/>
              </a:spcBef>
            </a:pPr>
            <a:r>
              <a:rPr lang="en-AU" sz="1500" dirty="0">
                <a:latin typeface="Calibri"/>
                <a:ea typeface="Calibri"/>
                <a:cs typeface="Calibri"/>
              </a:rPr>
              <a:t>follow the agency process</a:t>
            </a:r>
          </a:p>
          <a:p>
            <a:pPr marL="514350" indent="-285750">
              <a:spcBef>
                <a:spcPts val="500"/>
              </a:spcBef>
            </a:pPr>
            <a:r>
              <a:rPr lang="en-AU" sz="1500" dirty="0">
                <a:latin typeface="Calibri"/>
                <a:ea typeface="Calibri"/>
                <a:cs typeface="Calibri"/>
              </a:rPr>
              <a:t>apply the controls required for your role</a:t>
            </a:r>
          </a:p>
          <a:p>
            <a:pPr marL="514350" indent="-285750">
              <a:spcBef>
                <a:spcPts val="500"/>
              </a:spcBef>
            </a:pPr>
            <a:r>
              <a:rPr lang="en-AU" sz="1500" dirty="0">
                <a:latin typeface="Calibri"/>
                <a:ea typeface="Calibri"/>
                <a:cs typeface="Calibri"/>
              </a:rPr>
              <a:t>escalate when risk increases or you’re unsure</a:t>
            </a:r>
          </a:p>
          <a:p>
            <a:pPr marL="514350" indent="-285750">
              <a:spcBef>
                <a:spcPts val="500"/>
              </a:spcBef>
            </a:pPr>
            <a:r>
              <a:rPr lang="en-AU" sz="1500" dirty="0">
                <a:latin typeface="Calibri"/>
                <a:ea typeface="Calibri"/>
                <a:cs typeface="Calibri"/>
              </a:rPr>
              <a:t>work within the agency’s AML/CTF program.</a:t>
            </a:r>
          </a:p>
          <a:p>
            <a:pPr marL="0" indent="0">
              <a:spcBef>
                <a:spcPts val="500"/>
              </a:spcBef>
              <a:buNone/>
            </a:pPr>
            <a:endParaRPr lang="en-AU" sz="1500" dirty="0"/>
          </a:p>
          <a:p>
            <a:pPr marL="0" indent="0">
              <a:spcBef>
                <a:spcPts val="500"/>
              </a:spcBef>
              <a:buNone/>
            </a:pPr>
            <a:r>
              <a:rPr lang="en-AU" sz="1500" dirty="0">
                <a:latin typeface="Calibri"/>
                <a:ea typeface="Calibri"/>
                <a:cs typeface="Calibri"/>
              </a:rPr>
              <a:t>You don’t need to decide what risk the business should accept — your job is to follow the framework the business has already established.</a:t>
            </a:r>
          </a:p>
        </p:txBody>
      </p:sp>
      <p:sp>
        <p:nvSpPr>
          <p:cNvPr id="4" name="Slide Number Placeholder 3">
            <a:extLst>
              <a:ext uri="{FF2B5EF4-FFF2-40B4-BE49-F238E27FC236}">
                <a16:creationId xmlns:a16="http://schemas.microsoft.com/office/drawing/2014/main" id="{171B9440-9969-866A-8C88-CE2D5493CF9C}"/>
              </a:ext>
            </a:extLst>
          </p:cNvPr>
          <p:cNvSpPr>
            <a:spLocks noGrp="1"/>
          </p:cNvSpPr>
          <p:nvPr>
            <p:ph type="sldNum" sz="quarter" idx="12"/>
          </p:nvPr>
        </p:nvSpPr>
        <p:spPr/>
        <p:txBody>
          <a:bodyPr/>
          <a:lstStyle/>
          <a:p>
            <a:fld id="{B2DC25EE-239B-4C5F-AAD1-255A7D5F1EE2}" type="slidenum">
              <a:rPr lang="en-US" smtClean="0"/>
              <a:t>65</a:t>
            </a:fld>
            <a:endParaRPr lang="en-US" dirty="0"/>
          </a:p>
        </p:txBody>
      </p:sp>
    </p:spTree>
    <p:extLst>
      <p:ext uri="{BB962C8B-B14F-4D97-AF65-F5344CB8AC3E}">
        <p14:creationId xmlns:p14="http://schemas.microsoft.com/office/powerpoint/2010/main" val="3294740764"/>
      </p:ext>
    </p:extLst>
  </p:cSld>
  <p:clrMapOvr>
    <a:masterClrMapping/>
  </p:clrMapOvr>
  <p:transition spd="slow">
    <p:push/>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FD755C-C703-91EA-42F0-61C59E6D6313}"/>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rgbClr val="FFFFFF"/>
                </a:solidFill>
              </a:rPr>
              <a:pPr defTabSz="914400">
                <a:spcAft>
                  <a:spcPts val="600"/>
                </a:spcAft>
              </a:pPr>
              <a:t>66</a:t>
            </a:fld>
            <a:endParaRPr lang="en-US" dirty="0">
              <a:solidFill>
                <a:srgbClr val="FFFFFF"/>
              </a:solidFill>
            </a:endParaRPr>
          </a:p>
        </p:txBody>
      </p:sp>
      <p:sp>
        <p:nvSpPr>
          <p:cNvPr id="2" name="Title 1">
            <a:extLst>
              <a:ext uri="{FF2B5EF4-FFF2-40B4-BE49-F238E27FC236}">
                <a16:creationId xmlns:a16="http://schemas.microsoft.com/office/drawing/2014/main" id="{54A96FC0-A409-3873-6352-C71861500831}"/>
              </a:ext>
            </a:extLst>
          </p:cNvPr>
          <p:cNvSpPr>
            <a:spLocks noGrp="1"/>
          </p:cNvSpPr>
          <p:nvPr>
            <p:ph type="title"/>
          </p:nvPr>
        </p:nvSpPr>
        <p:spPr>
          <a:xfrm>
            <a:off x="7243291" y="4815290"/>
            <a:ext cx="4435753" cy="1040702"/>
          </a:xfrm>
        </p:spPr>
        <p:txBody>
          <a:bodyPr vert="horz" lIns="91440" tIns="45720" rIns="91440" bIns="45720" rtlCol="0" anchor="b">
            <a:noAutofit/>
          </a:bodyPr>
          <a:lstStyle/>
          <a:p>
            <a:r>
              <a:rPr lang="en-US" sz="4400" b="1" dirty="0">
                <a:latin typeface="Arial"/>
                <a:cs typeface="Arial"/>
              </a:rPr>
              <a:t>Part 2:</a:t>
            </a:r>
            <a:r>
              <a:rPr lang="en-US" sz="4400" dirty="0">
                <a:latin typeface="Arial"/>
                <a:cs typeface="Arial"/>
              </a:rPr>
              <a:t> </a:t>
            </a:r>
            <a:br>
              <a:rPr lang="en-US" sz="4400" dirty="0">
                <a:latin typeface="Arial"/>
                <a:cs typeface="Arial"/>
              </a:rPr>
            </a:br>
            <a:r>
              <a:rPr lang="en-US" sz="4400" dirty="0">
                <a:latin typeface="Arial"/>
                <a:cs typeface="Arial"/>
              </a:rPr>
              <a:t>customer due diligence (CDD) in practice</a:t>
            </a:r>
          </a:p>
        </p:txBody>
      </p:sp>
      <p:pic>
        <p:nvPicPr>
          <p:cNvPr id="8" name="Picture Placeholder 7">
            <a:extLst>
              <a:ext uri="{FF2B5EF4-FFF2-40B4-BE49-F238E27FC236}">
                <a16:creationId xmlns:a16="http://schemas.microsoft.com/office/drawing/2014/main" id="{D42ECCA6-E11E-84B9-A080-094707E00F1C}"/>
              </a:ext>
            </a:extLst>
          </p:cNvPr>
          <p:cNvPicPr>
            <a:picLocks noGrp="1" noChangeAspect="1"/>
          </p:cNvPicPr>
          <p:nvPr>
            <p:ph type="pic" sz="quarter" idx="13"/>
          </p:nvPr>
        </p:nvPicPr>
        <p:blipFill rotWithShape="1">
          <a:blip r:embed="rId3"/>
          <a:srcRect l="20625" r="14479"/>
          <a:stretch>
            <a:fillRect/>
          </a:stretch>
        </p:blipFill>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Tree>
    <p:extLst>
      <p:ext uri="{BB962C8B-B14F-4D97-AF65-F5344CB8AC3E}">
        <p14:creationId xmlns:p14="http://schemas.microsoft.com/office/powerpoint/2010/main" val="3964976987"/>
      </p:ext>
    </p:extLst>
  </p:cSld>
  <p:clrMapOvr>
    <a:masterClrMapping/>
  </p:clrMapOvr>
  <p:transition spd="slow">
    <p:push/>
  </p:transition>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9286B4-111D-1373-0595-F6368651D795}"/>
              </a:ext>
            </a:extLst>
          </p:cNvPr>
          <p:cNvPicPr>
            <a:picLocks noGrp="1" noChangeAspect="1"/>
          </p:cNvPicPr>
          <p:nvPr>
            <p:ph type="pic" idx="13"/>
          </p:nvPr>
        </p:nvPicPr>
        <p:blipFill>
          <a:blip r:embed="rId3"/>
          <a:srcRect l="15118" r="15118"/>
          <a:stretch/>
        </p:blipFill>
        <p:spPr>
          <a:xfrm>
            <a:off x="5026545" y="1"/>
            <a:ext cx="7168129" cy="684789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4" name="Slide Number Placeholder 3">
            <a:extLst>
              <a:ext uri="{FF2B5EF4-FFF2-40B4-BE49-F238E27FC236}">
                <a16:creationId xmlns:a16="http://schemas.microsoft.com/office/drawing/2014/main" id="{0EF2D1E8-AB54-C26B-93ED-EB2C8A754273}"/>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67</a:t>
            </a:fld>
            <a:endParaRPr lang="en-US" dirty="0">
              <a:solidFill>
                <a:srgbClr val="FFFFFF"/>
              </a:solidFill>
            </a:endParaRPr>
          </a:p>
        </p:txBody>
      </p:sp>
      <p:sp>
        <p:nvSpPr>
          <p:cNvPr id="2" name="Title 1">
            <a:extLst>
              <a:ext uri="{FF2B5EF4-FFF2-40B4-BE49-F238E27FC236}">
                <a16:creationId xmlns:a16="http://schemas.microsoft.com/office/drawing/2014/main" id="{C9E533B1-F06C-19DC-754B-CAB7DD7B34E0}"/>
              </a:ext>
            </a:extLst>
          </p:cNvPr>
          <p:cNvSpPr>
            <a:spLocks noGrp="1"/>
          </p:cNvSpPr>
          <p:nvPr>
            <p:ph type="title"/>
          </p:nvPr>
        </p:nvSpPr>
        <p:spPr>
          <a:xfrm>
            <a:off x="541663" y="990787"/>
            <a:ext cx="4252973" cy="1040702"/>
          </a:xfrm>
        </p:spPr>
        <p:txBody>
          <a:bodyPr anchor="b">
            <a:normAutofit/>
          </a:bodyPr>
          <a:lstStyle/>
          <a:p>
            <a:r>
              <a:rPr lang="en-AU" sz="3100" dirty="0"/>
              <a:t>What is customer due diligence (CDD)?</a:t>
            </a:r>
          </a:p>
        </p:txBody>
      </p:sp>
      <p:sp>
        <p:nvSpPr>
          <p:cNvPr id="3" name="Content Placeholder 2">
            <a:extLst>
              <a:ext uri="{FF2B5EF4-FFF2-40B4-BE49-F238E27FC236}">
                <a16:creationId xmlns:a16="http://schemas.microsoft.com/office/drawing/2014/main" id="{8E12BE52-BB52-6A88-3D81-B88EAD579810}"/>
              </a:ext>
            </a:extLst>
          </p:cNvPr>
          <p:cNvSpPr>
            <a:spLocks noGrp="1"/>
          </p:cNvSpPr>
          <p:nvPr>
            <p:ph sz="half" idx="1"/>
          </p:nvPr>
        </p:nvSpPr>
        <p:spPr>
          <a:xfrm>
            <a:off x="541663" y="2305878"/>
            <a:ext cx="4363408" cy="4123749"/>
          </a:xfrm>
        </p:spPr>
        <p:txBody>
          <a:bodyPr anchor="t">
            <a:normAutofit/>
          </a:bodyPr>
          <a:lstStyle/>
          <a:p>
            <a:pPr marL="0" indent="0">
              <a:buNone/>
            </a:pPr>
            <a:r>
              <a:rPr lang="en-AU" sz="1700" dirty="0"/>
              <a:t>Customer due diligence (CDD) is the process of:</a:t>
            </a:r>
          </a:p>
          <a:p>
            <a:r>
              <a:rPr lang="en-AU" sz="1700" dirty="0"/>
              <a:t>understanding who your client is</a:t>
            </a:r>
          </a:p>
          <a:p>
            <a:r>
              <a:rPr lang="en-AU" sz="1700" dirty="0"/>
              <a:t>verifying their identity</a:t>
            </a:r>
          </a:p>
          <a:p>
            <a:r>
              <a:rPr lang="en-AU" sz="1700" dirty="0"/>
              <a:t>assessing potential money laundering and terrorism financing risk</a:t>
            </a:r>
          </a:p>
          <a:p>
            <a:r>
              <a:rPr lang="en-AU" sz="1700" dirty="0"/>
              <a:t>monitoring for unusual activity over time.</a:t>
            </a:r>
          </a:p>
          <a:p>
            <a:pPr marL="0" indent="0">
              <a:buNone/>
            </a:pPr>
            <a:r>
              <a:rPr lang="en-AU" sz="1700" dirty="0"/>
              <a:t>Customer due diligence (CDD) is one of the core activities within the AML/CTF regime.</a:t>
            </a:r>
          </a:p>
        </p:txBody>
      </p:sp>
    </p:spTree>
    <p:extLst>
      <p:ext uri="{BB962C8B-B14F-4D97-AF65-F5344CB8AC3E}">
        <p14:creationId xmlns:p14="http://schemas.microsoft.com/office/powerpoint/2010/main" val="1790783375"/>
      </p:ext>
    </p:extLst>
  </p:cSld>
  <p:clrMapOvr>
    <a:masterClrMapping/>
  </p:clrMapOvr>
  <p:transition spd="slow">
    <p:push/>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152953-2B1E-2CD8-C360-FCCA045EC08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68</a:t>
            </a:fld>
            <a:endParaRPr lang="en-US" dirty="0">
              <a:solidFill>
                <a:srgbClr val="FFFFFF"/>
              </a:solidFill>
            </a:endParaRPr>
          </a:p>
        </p:txBody>
      </p:sp>
      <p:sp>
        <p:nvSpPr>
          <p:cNvPr id="2" name="Title 1">
            <a:extLst>
              <a:ext uri="{FF2B5EF4-FFF2-40B4-BE49-F238E27FC236}">
                <a16:creationId xmlns:a16="http://schemas.microsoft.com/office/drawing/2014/main" id="{BE5B0E0F-E497-D94F-BA5C-F951840E5FAB}"/>
              </a:ext>
            </a:extLst>
          </p:cNvPr>
          <p:cNvSpPr>
            <a:spLocks noGrp="1"/>
          </p:cNvSpPr>
          <p:nvPr>
            <p:ph type="title"/>
          </p:nvPr>
        </p:nvSpPr>
        <p:spPr>
          <a:xfrm>
            <a:off x="541663" y="1003030"/>
            <a:ext cx="4834378" cy="1040702"/>
          </a:xfrm>
        </p:spPr>
        <p:txBody>
          <a:bodyPr anchor="b">
            <a:noAutofit/>
          </a:bodyPr>
          <a:lstStyle/>
          <a:p>
            <a:r>
              <a:rPr lang="en-AU" sz="3100" dirty="0">
                <a:latin typeface="Arial"/>
                <a:cs typeface="Arial"/>
              </a:rPr>
              <a:t>Why does customer due diligence (CDD) matter?</a:t>
            </a:r>
          </a:p>
        </p:txBody>
      </p:sp>
      <p:sp>
        <p:nvSpPr>
          <p:cNvPr id="3" name="Content Placeholder 2">
            <a:extLst>
              <a:ext uri="{FF2B5EF4-FFF2-40B4-BE49-F238E27FC236}">
                <a16:creationId xmlns:a16="http://schemas.microsoft.com/office/drawing/2014/main" id="{76B1ECFD-3253-45EC-E3C0-3D3AFFC5B3C4}"/>
              </a:ext>
            </a:extLst>
          </p:cNvPr>
          <p:cNvSpPr>
            <a:spLocks noGrp="1"/>
          </p:cNvSpPr>
          <p:nvPr>
            <p:ph sz="half" idx="1"/>
          </p:nvPr>
        </p:nvSpPr>
        <p:spPr>
          <a:xfrm>
            <a:off x="541663" y="2118138"/>
            <a:ext cx="4319234" cy="4090619"/>
          </a:xfrm>
        </p:spPr>
        <p:txBody>
          <a:bodyPr vert="horz" lIns="91440" tIns="45720" rIns="91440" bIns="45720" rtlCol="0" anchor="t">
            <a:noAutofit/>
          </a:bodyPr>
          <a:lstStyle/>
          <a:p>
            <a:pPr marL="0" indent="0">
              <a:lnSpc>
                <a:spcPct val="100000"/>
              </a:lnSpc>
              <a:buNone/>
            </a:pPr>
            <a:r>
              <a:rPr lang="en-AU" sz="1600" dirty="0">
                <a:latin typeface="Calibri"/>
                <a:ea typeface="Calibri"/>
                <a:cs typeface="Calibri"/>
              </a:rPr>
              <a:t>Customer due diligence helps businesses:</a:t>
            </a:r>
          </a:p>
          <a:p>
            <a:pPr>
              <a:lnSpc>
                <a:spcPct val="100000"/>
              </a:lnSpc>
            </a:pPr>
            <a:r>
              <a:rPr lang="en-AU" sz="1600" dirty="0">
                <a:latin typeface="Calibri"/>
                <a:ea typeface="Calibri"/>
                <a:cs typeface="Calibri"/>
              </a:rPr>
              <a:t>confirm clients are who they say they are</a:t>
            </a:r>
          </a:p>
          <a:p>
            <a:pPr>
              <a:lnSpc>
                <a:spcPct val="100000"/>
              </a:lnSpc>
            </a:pPr>
            <a:r>
              <a:rPr lang="en-AU" sz="1600" dirty="0">
                <a:latin typeface="Calibri"/>
                <a:ea typeface="Calibri"/>
                <a:cs typeface="Calibri"/>
              </a:rPr>
              <a:t>understand who is involved in the transaction</a:t>
            </a:r>
          </a:p>
          <a:p>
            <a:pPr>
              <a:lnSpc>
                <a:spcPct val="100000"/>
              </a:lnSpc>
            </a:pPr>
            <a:r>
              <a:rPr lang="en-AU" sz="1600" dirty="0">
                <a:latin typeface="Calibri"/>
                <a:ea typeface="Calibri"/>
                <a:cs typeface="Calibri"/>
              </a:rPr>
              <a:t>identify and manage potential ML/TF risks</a:t>
            </a:r>
          </a:p>
          <a:p>
            <a:pPr>
              <a:lnSpc>
                <a:spcPct val="100000"/>
              </a:lnSpc>
              <a:spcAft>
                <a:spcPts val="1800"/>
              </a:spcAft>
            </a:pPr>
            <a:r>
              <a:rPr lang="en-AU" sz="1600" dirty="0">
                <a:latin typeface="Calibri"/>
                <a:ea typeface="Calibri"/>
                <a:cs typeface="Calibri"/>
              </a:rPr>
              <a:t>detect unusual or suspicious behaviour early.</a:t>
            </a:r>
          </a:p>
          <a:p>
            <a:pPr marL="0" indent="0">
              <a:lnSpc>
                <a:spcPct val="100000"/>
              </a:lnSpc>
              <a:buNone/>
            </a:pPr>
            <a:r>
              <a:rPr lang="en-AU" sz="1600" dirty="0">
                <a:latin typeface="Calibri"/>
                <a:ea typeface="Calibri"/>
                <a:cs typeface="Calibri"/>
              </a:rPr>
              <a:t>Customer due diligence is designed to protect:</a:t>
            </a:r>
          </a:p>
          <a:p>
            <a:pPr>
              <a:lnSpc>
                <a:spcPct val="100000"/>
              </a:lnSpc>
            </a:pPr>
            <a:r>
              <a:rPr lang="en-AU" sz="1600" dirty="0">
                <a:latin typeface="Calibri"/>
                <a:ea typeface="Calibri"/>
                <a:cs typeface="Calibri"/>
              </a:rPr>
              <a:t>your community</a:t>
            </a:r>
          </a:p>
          <a:p>
            <a:pPr>
              <a:lnSpc>
                <a:spcPct val="100000"/>
              </a:lnSpc>
            </a:pPr>
            <a:r>
              <a:rPr lang="en-AU" sz="1600" dirty="0">
                <a:latin typeface="Calibri"/>
                <a:ea typeface="Calibri"/>
                <a:cs typeface="Calibri"/>
              </a:rPr>
              <a:t>your business</a:t>
            </a:r>
          </a:p>
          <a:p>
            <a:pPr>
              <a:lnSpc>
                <a:spcPct val="100000"/>
              </a:lnSpc>
            </a:pPr>
            <a:r>
              <a:rPr lang="en-AU" sz="1600" dirty="0">
                <a:latin typeface="Calibri"/>
                <a:ea typeface="Calibri"/>
                <a:cs typeface="Calibri"/>
              </a:rPr>
              <a:t>the property market</a:t>
            </a:r>
          </a:p>
          <a:p>
            <a:pPr>
              <a:lnSpc>
                <a:spcPct val="100000"/>
              </a:lnSpc>
            </a:pPr>
            <a:r>
              <a:rPr lang="en-AU" sz="1600" dirty="0">
                <a:latin typeface="Calibri"/>
                <a:ea typeface="Calibri"/>
                <a:cs typeface="Calibri"/>
              </a:rPr>
              <a:t>the broader financial system.</a:t>
            </a:r>
          </a:p>
        </p:txBody>
      </p:sp>
      <p:pic>
        <p:nvPicPr>
          <p:cNvPr id="9" name="Picture Placeholder 8">
            <a:extLst>
              <a:ext uri="{FF2B5EF4-FFF2-40B4-BE49-F238E27FC236}">
                <a16:creationId xmlns:a16="http://schemas.microsoft.com/office/drawing/2014/main" id="{C9A51162-DB7F-75E3-617B-5B96A7B945AE}"/>
              </a:ext>
            </a:extLst>
          </p:cNvPr>
          <p:cNvPicPr>
            <a:picLocks noGrp="1" noChangeAspect="1"/>
          </p:cNvPicPr>
          <p:nvPr>
            <p:ph type="pic" idx="13"/>
          </p:nvPr>
        </p:nvPicPr>
        <p:blipFill rotWithShape="1">
          <a:blip r:embed="rId3"/>
          <a:srcRect l="16868" r="23868"/>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851525109"/>
      </p:ext>
    </p:extLst>
  </p:cSld>
  <p:clrMapOvr>
    <a:masterClrMapping/>
  </p:clrMapOvr>
  <p:transition spd="slow">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43199-4149-B6E6-CB7B-37C4DCE13E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A67C9-3B07-B749-29E3-5618C0EF9DD5}"/>
              </a:ext>
            </a:extLst>
          </p:cNvPr>
          <p:cNvSpPr>
            <a:spLocks noGrp="1"/>
          </p:cNvSpPr>
          <p:nvPr>
            <p:ph type="title"/>
          </p:nvPr>
        </p:nvSpPr>
        <p:spPr>
          <a:xfrm>
            <a:off x="1526454" y="223002"/>
            <a:ext cx="10168128" cy="1179576"/>
          </a:xfrm>
        </p:spPr>
        <p:txBody>
          <a:bodyPr>
            <a:normAutofit/>
          </a:bodyPr>
          <a:lstStyle/>
          <a:p>
            <a:r>
              <a:rPr lang="en-AU" sz="3200" dirty="0"/>
              <a:t>The 3 core parts of </a:t>
            </a:r>
            <a:r>
              <a:rPr lang="en-AU" sz="3200" dirty="0">
                <a:latin typeface="Arial"/>
                <a:cs typeface="Arial"/>
              </a:rPr>
              <a:t>customer due diligence (CDD) </a:t>
            </a:r>
            <a:endParaRPr lang="en-AU" sz="3200" dirty="0"/>
          </a:p>
        </p:txBody>
      </p:sp>
      <p:sp>
        <p:nvSpPr>
          <p:cNvPr id="4" name="Slide Number Placeholder 3">
            <a:extLst>
              <a:ext uri="{FF2B5EF4-FFF2-40B4-BE49-F238E27FC236}">
                <a16:creationId xmlns:a16="http://schemas.microsoft.com/office/drawing/2014/main" id="{7204B199-F541-66D3-18A5-54A3CE5CE5DC}"/>
              </a:ext>
            </a:extLst>
          </p:cNvPr>
          <p:cNvSpPr>
            <a:spLocks noGrp="1"/>
          </p:cNvSpPr>
          <p:nvPr>
            <p:ph type="sldNum" sz="quarter" idx="12"/>
          </p:nvPr>
        </p:nvSpPr>
        <p:spPr>
          <a:xfrm>
            <a:off x="8540496" y="6328641"/>
            <a:ext cx="2743200" cy="365125"/>
          </a:xfrm>
        </p:spPr>
        <p:txBody>
          <a:bodyPr/>
          <a:lstStyle/>
          <a:p>
            <a:fld id="{B2DC25EE-239B-4C5F-AAD1-255A7D5F1EE2}" type="slidenum">
              <a:rPr lang="en-US" smtClean="0"/>
              <a:t>69</a:t>
            </a:fld>
            <a:endParaRPr lang="en-US" dirty="0"/>
          </a:p>
        </p:txBody>
      </p:sp>
      <p:sp>
        <p:nvSpPr>
          <p:cNvPr id="14" name="TextBox 13">
            <a:extLst>
              <a:ext uri="{FF2B5EF4-FFF2-40B4-BE49-F238E27FC236}">
                <a16:creationId xmlns:a16="http://schemas.microsoft.com/office/drawing/2014/main" id="{08D6A0EE-49AA-FEEE-FD24-B483302FC768}"/>
              </a:ext>
            </a:extLst>
          </p:cNvPr>
          <p:cNvSpPr txBox="1"/>
          <p:nvPr/>
        </p:nvSpPr>
        <p:spPr>
          <a:xfrm>
            <a:off x="1215735" y="1907590"/>
            <a:ext cx="3061855" cy="4278125"/>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AU" sz="1600" b="1" i="0" u="none" strike="noStrike" kern="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Identify</a:t>
            </a:r>
          </a:p>
        </p:txBody>
      </p:sp>
      <p:sp>
        <p:nvSpPr>
          <p:cNvPr id="17" name="Rectangle 16">
            <a:extLst>
              <a:ext uri="{FF2B5EF4-FFF2-40B4-BE49-F238E27FC236}">
                <a16:creationId xmlns:a16="http://schemas.microsoft.com/office/drawing/2014/main" id="{FEE4D25E-89BE-7B9F-A4C8-DECA20043C2D}"/>
              </a:ext>
            </a:extLst>
          </p:cNvPr>
          <p:cNvSpPr/>
          <p:nvPr/>
        </p:nvSpPr>
        <p:spPr>
          <a:xfrm>
            <a:off x="1526454" y="2946442"/>
            <a:ext cx="2417180" cy="2721258"/>
          </a:xfrm>
          <a:prstGeom prst="rect">
            <a:avLst/>
          </a:prstGeom>
        </p:spPr>
        <p:txBody>
          <a:bodyPr wrap="square">
            <a:spAutoFit/>
          </a:bodyPr>
          <a:lstStyle/>
          <a:p>
            <a:pPr>
              <a:spcBef>
                <a:spcPts val="500"/>
              </a:spcBef>
            </a:pPr>
            <a:r>
              <a:rPr lang="en-AU" sz="1500" dirty="0">
                <a:latin typeface="Calibri" panose="020F0502020204030204" pitchFamily="34" charset="0"/>
                <a:ea typeface="Calibri" panose="020F0502020204030204" pitchFamily="34" charset="0"/>
                <a:cs typeface="Calibri" panose="020F0502020204030204" pitchFamily="34" charset="0"/>
              </a:rPr>
              <a:t>Collect information about the client and understand who is involved in the transaction.</a:t>
            </a:r>
            <a:endParaRPr lang="en-US" sz="1500" dirty="0">
              <a:latin typeface="Calibri" panose="020F0502020204030204" pitchFamily="34" charset="0"/>
              <a:ea typeface="Calibri" panose="020F0502020204030204" pitchFamily="34" charset="0"/>
              <a:cs typeface="Calibri" panose="020F0502020204030204" pitchFamily="34" charset="0"/>
            </a:endParaRPr>
          </a:p>
          <a:p>
            <a:pPr>
              <a:spcBef>
                <a:spcPts val="500"/>
              </a:spcBef>
            </a:pPr>
            <a:r>
              <a:rPr lang="en-AU" sz="1500" dirty="0">
                <a:latin typeface="Calibri" panose="020F0502020204030204" pitchFamily="34" charset="0"/>
                <a:ea typeface="Calibri" panose="020F0502020204030204" pitchFamily="34" charset="0"/>
                <a:cs typeface="Calibri" panose="020F0502020204030204" pitchFamily="34" charset="0"/>
              </a:rPr>
              <a:t>Examples:</a:t>
            </a:r>
          </a:p>
          <a:p>
            <a:pPr marL="514350" indent="-285750">
              <a:spcBef>
                <a:spcPts val="500"/>
              </a:spcBef>
              <a:buFont typeface="Arial" panose="020B0604020202020204" pitchFamily="34" charset="0"/>
              <a:buChar char="•"/>
            </a:pPr>
            <a:r>
              <a:rPr lang="en-AU" sz="1500" dirty="0">
                <a:latin typeface="Calibri" panose="020F0502020204030204" pitchFamily="34" charset="0"/>
                <a:ea typeface="Calibri" panose="020F0502020204030204" pitchFamily="34" charset="0"/>
                <a:cs typeface="Calibri" panose="020F0502020204030204" pitchFamily="34" charset="0"/>
              </a:rPr>
              <a:t>name</a:t>
            </a:r>
          </a:p>
          <a:p>
            <a:pPr marL="514350" indent="-285750">
              <a:spcBef>
                <a:spcPts val="500"/>
              </a:spcBef>
              <a:buFont typeface="Arial" panose="020B0604020202020204" pitchFamily="34" charset="0"/>
              <a:buChar char="•"/>
            </a:pPr>
            <a:r>
              <a:rPr lang="en-AU" sz="1500" dirty="0">
                <a:latin typeface="Calibri" panose="020F0502020204030204" pitchFamily="34" charset="0"/>
                <a:ea typeface="Calibri" panose="020F0502020204030204" pitchFamily="34" charset="0"/>
                <a:cs typeface="Calibri" panose="020F0502020204030204" pitchFamily="34" charset="0"/>
              </a:rPr>
              <a:t>date of birth</a:t>
            </a:r>
          </a:p>
          <a:p>
            <a:pPr marL="514350" indent="-285750">
              <a:spcBef>
                <a:spcPts val="500"/>
              </a:spcBef>
              <a:buFont typeface="Arial" panose="020B0604020202020204" pitchFamily="34" charset="0"/>
              <a:buChar char="•"/>
            </a:pPr>
            <a:r>
              <a:rPr lang="en-AU" sz="1500" dirty="0">
                <a:latin typeface="Calibri" panose="020F0502020204030204" pitchFamily="34" charset="0"/>
                <a:ea typeface="Calibri" panose="020F0502020204030204" pitchFamily="34" charset="0"/>
                <a:cs typeface="Calibri" panose="020F0502020204030204" pitchFamily="34" charset="0"/>
              </a:rPr>
              <a:t>address</a:t>
            </a:r>
          </a:p>
          <a:p>
            <a:pPr marL="514350" indent="-285750">
              <a:spcBef>
                <a:spcPts val="500"/>
              </a:spcBef>
              <a:buFont typeface="Arial" panose="020B0604020202020204" pitchFamily="34" charset="0"/>
              <a:buChar char="•"/>
            </a:pPr>
            <a:r>
              <a:rPr lang="en-AU" sz="1500" dirty="0">
                <a:latin typeface="Calibri" panose="020F0502020204030204" pitchFamily="34" charset="0"/>
                <a:ea typeface="Calibri" panose="020F0502020204030204" pitchFamily="34" charset="0"/>
                <a:cs typeface="Calibri" panose="020F0502020204030204" pitchFamily="34" charset="0"/>
              </a:rPr>
              <a:t>company or trust details.</a:t>
            </a:r>
          </a:p>
        </p:txBody>
      </p:sp>
      <p:sp>
        <p:nvSpPr>
          <p:cNvPr id="32" name="TextBox 31">
            <a:extLst>
              <a:ext uri="{FF2B5EF4-FFF2-40B4-BE49-F238E27FC236}">
                <a16:creationId xmlns:a16="http://schemas.microsoft.com/office/drawing/2014/main" id="{80262CF2-68E5-7BAD-9840-FE98D3466B32}"/>
              </a:ext>
            </a:extLst>
          </p:cNvPr>
          <p:cNvSpPr txBox="1"/>
          <p:nvPr/>
        </p:nvSpPr>
        <p:spPr>
          <a:xfrm>
            <a:off x="7914409" y="1930351"/>
            <a:ext cx="3061855" cy="4258909"/>
          </a:xfrm>
          <a:prstGeom prst="rect">
            <a:avLst/>
          </a:prstGeom>
          <a:solidFill>
            <a:srgbClr val="007A7C">
              <a:alpha val="25098"/>
            </a:srgbClr>
          </a:solidFill>
        </p:spPr>
        <p:txBody>
          <a:bodyPr wrap="square" tIns="720000" bIns="90000" rtlCol="0" anchor="t">
            <a:noAutofit/>
          </a:bodyPr>
          <a:lstStyle/>
          <a:p>
            <a:pPr lvl="0" algn="ctr" defTabSz="914400">
              <a:spcAft>
                <a:spcPts val="600"/>
              </a:spcAft>
              <a:defRPr/>
            </a:pPr>
            <a:r>
              <a:rPr lang="en-AU" sz="1600" b="1" kern="0" dirty="0">
                <a:latin typeface="Calibri" panose="020F0502020204030204" pitchFamily="34" charset="0"/>
                <a:ea typeface="Calibri" panose="020F0502020204030204" pitchFamily="34" charset="0"/>
                <a:cs typeface="Calibri" panose="020F0502020204030204" pitchFamily="34" charset="0"/>
              </a:rPr>
              <a:t>Monitor</a:t>
            </a:r>
          </a:p>
        </p:txBody>
      </p:sp>
      <p:sp>
        <p:nvSpPr>
          <p:cNvPr id="33" name="Rectangle 32">
            <a:extLst>
              <a:ext uri="{FF2B5EF4-FFF2-40B4-BE49-F238E27FC236}">
                <a16:creationId xmlns:a16="http://schemas.microsoft.com/office/drawing/2014/main" id="{4CEAEEF9-9DB9-99F8-56EB-C79460638522}"/>
              </a:ext>
            </a:extLst>
          </p:cNvPr>
          <p:cNvSpPr/>
          <p:nvPr/>
        </p:nvSpPr>
        <p:spPr>
          <a:xfrm>
            <a:off x="8246345" y="2949986"/>
            <a:ext cx="2563036" cy="3118803"/>
          </a:xfrm>
          <a:prstGeom prst="rect">
            <a:avLst/>
          </a:prstGeom>
        </p:spPr>
        <p:txBody>
          <a:bodyPr wrap="square">
            <a:spAutoFit/>
          </a:bodyPr>
          <a:lstStyle/>
          <a:p>
            <a:pPr>
              <a:spcBef>
                <a:spcPts val="500"/>
              </a:spcBef>
            </a:pPr>
            <a:r>
              <a:rPr lang="en-AU" sz="1500" dirty="0">
                <a:latin typeface="Calibri"/>
                <a:ea typeface="Calibri"/>
                <a:cs typeface="Calibri"/>
              </a:rPr>
              <a:t>Continue to assess the transaction and client relationship for unusual behaviour or changes in risk over time.</a:t>
            </a:r>
            <a:endParaRPr lang="en-US" sz="1500" dirty="0"/>
          </a:p>
          <a:p>
            <a:pPr>
              <a:spcBef>
                <a:spcPts val="500"/>
              </a:spcBef>
            </a:pPr>
            <a:r>
              <a:rPr lang="en-AU" sz="1500" dirty="0">
                <a:latin typeface="Calibri"/>
                <a:ea typeface="Calibri"/>
                <a:cs typeface="Calibri"/>
              </a:rPr>
              <a:t>Examples:</a:t>
            </a:r>
          </a:p>
          <a:p>
            <a:pPr marL="514350" indent="-285750">
              <a:spcBef>
                <a:spcPts val="500"/>
              </a:spcBef>
              <a:buFont typeface="Arial" panose="020B0604020202020204" pitchFamily="34" charset="0"/>
              <a:buChar char="•"/>
            </a:pPr>
            <a:r>
              <a:rPr lang="en-AU" sz="1500" dirty="0">
                <a:latin typeface="Calibri"/>
                <a:ea typeface="Calibri"/>
                <a:cs typeface="Calibri"/>
              </a:rPr>
              <a:t>unusual payment arrangements</a:t>
            </a:r>
          </a:p>
          <a:p>
            <a:pPr marL="514350" indent="-285750">
              <a:spcBef>
                <a:spcPts val="500"/>
              </a:spcBef>
              <a:buFont typeface="Arial" panose="020B0604020202020204" pitchFamily="34" charset="0"/>
              <a:buChar char="•"/>
            </a:pPr>
            <a:r>
              <a:rPr lang="en-AU" sz="1500" dirty="0">
                <a:latin typeface="Calibri"/>
                <a:ea typeface="Calibri"/>
                <a:cs typeface="Calibri"/>
              </a:rPr>
              <a:t>changing ownership structures</a:t>
            </a:r>
          </a:p>
          <a:p>
            <a:pPr marL="514350" indent="-285750">
              <a:spcBef>
                <a:spcPts val="500"/>
              </a:spcBef>
              <a:buFont typeface="Arial" panose="020B0604020202020204" pitchFamily="34" charset="0"/>
              <a:buChar char="•"/>
            </a:pPr>
            <a:r>
              <a:rPr lang="en-AU" sz="1500" dirty="0">
                <a:latin typeface="Calibri"/>
                <a:ea typeface="Calibri"/>
                <a:cs typeface="Calibri"/>
              </a:rPr>
              <a:t>inconsistent information.</a:t>
            </a:r>
          </a:p>
        </p:txBody>
      </p:sp>
      <p:sp>
        <p:nvSpPr>
          <p:cNvPr id="3" name="TextBox 2">
            <a:extLst>
              <a:ext uri="{FF2B5EF4-FFF2-40B4-BE49-F238E27FC236}">
                <a16:creationId xmlns:a16="http://schemas.microsoft.com/office/drawing/2014/main" id="{1F7320B0-5A44-0EF6-92DF-83898D38E26E}"/>
              </a:ext>
            </a:extLst>
          </p:cNvPr>
          <p:cNvSpPr txBox="1"/>
          <p:nvPr/>
        </p:nvSpPr>
        <p:spPr>
          <a:xfrm>
            <a:off x="4565072" y="1926809"/>
            <a:ext cx="3061855" cy="4258908"/>
          </a:xfrm>
          <a:prstGeom prst="rect">
            <a:avLst/>
          </a:prstGeom>
          <a:solidFill>
            <a:srgbClr val="007A7C">
              <a:alpha val="25098"/>
            </a:srgbClr>
          </a:solidFill>
        </p:spPr>
        <p:txBody>
          <a:bodyPr wrap="square" tIns="720000" bIns="90000" rtlCol="0" anchor="t">
            <a:noAutofit/>
          </a:bodyPr>
          <a:lstStyle/>
          <a:p>
            <a:pPr lvl="0" algn="ctr" defTabSz="914400">
              <a:spcAft>
                <a:spcPts val="600"/>
              </a:spcAft>
              <a:defRPr/>
            </a:pPr>
            <a:r>
              <a:rPr lang="en-AU" sz="1600" b="1" kern="0" dirty="0">
                <a:latin typeface="Calibri" panose="020F0502020204030204" pitchFamily="34" charset="0"/>
                <a:ea typeface="Calibri" panose="020F0502020204030204" pitchFamily="34" charset="0"/>
                <a:cs typeface="Calibri" panose="020F0502020204030204" pitchFamily="34" charset="0"/>
              </a:rPr>
              <a:t>Verify</a:t>
            </a:r>
          </a:p>
        </p:txBody>
      </p:sp>
      <p:sp>
        <p:nvSpPr>
          <p:cNvPr id="5" name="Rectangle 4">
            <a:extLst>
              <a:ext uri="{FF2B5EF4-FFF2-40B4-BE49-F238E27FC236}">
                <a16:creationId xmlns:a16="http://schemas.microsoft.com/office/drawing/2014/main" id="{59E13A11-8187-6457-C10A-1D718C2E92C2}"/>
              </a:ext>
            </a:extLst>
          </p:cNvPr>
          <p:cNvSpPr/>
          <p:nvPr/>
        </p:nvSpPr>
        <p:spPr>
          <a:xfrm>
            <a:off x="4899244" y="2946443"/>
            <a:ext cx="2462427" cy="2721258"/>
          </a:xfrm>
          <a:prstGeom prst="rect">
            <a:avLst/>
          </a:prstGeom>
        </p:spPr>
        <p:txBody>
          <a:bodyPr wrap="square">
            <a:spAutoFit/>
          </a:bodyPr>
          <a:lstStyle/>
          <a:p>
            <a:pPr>
              <a:spcBef>
                <a:spcPts val="500"/>
              </a:spcBef>
            </a:pPr>
            <a:r>
              <a:rPr lang="en-AU" sz="1500" dirty="0">
                <a:latin typeface="Calibri"/>
                <a:ea typeface="Calibri"/>
                <a:cs typeface="Calibri"/>
              </a:rPr>
              <a:t>Check that the information provided is genuine using reliable documents or systems.</a:t>
            </a:r>
          </a:p>
          <a:p>
            <a:pPr>
              <a:spcBef>
                <a:spcPts val="500"/>
              </a:spcBef>
            </a:pPr>
            <a:r>
              <a:rPr lang="en-AU" sz="1500" dirty="0">
                <a:latin typeface="Calibri"/>
                <a:ea typeface="Calibri"/>
                <a:cs typeface="Calibri"/>
              </a:rPr>
              <a:t>Examples:</a:t>
            </a:r>
          </a:p>
          <a:p>
            <a:pPr marL="514350" indent="-285750">
              <a:spcBef>
                <a:spcPts val="500"/>
              </a:spcBef>
              <a:buFont typeface="Arial" panose="020B0604020202020204" pitchFamily="34" charset="0"/>
              <a:buChar char="•"/>
            </a:pPr>
            <a:r>
              <a:rPr lang="en-AU" sz="1500" dirty="0">
                <a:latin typeface="Calibri"/>
                <a:ea typeface="Calibri"/>
                <a:cs typeface="Calibri"/>
              </a:rPr>
              <a:t>driver licence</a:t>
            </a:r>
          </a:p>
          <a:p>
            <a:pPr marL="514350" indent="-285750">
              <a:spcBef>
                <a:spcPts val="500"/>
              </a:spcBef>
              <a:buFont typeface="Arial" panose="020B0604020202020204" pitchFamily="34" charset="0"/>
              <a:buChar char="•"/>
            </a:pPr>
            <a:r>
              <a:rPr lang="en-AU" sz="1500" dirty="0">
                <a:latin typeface="Calibri"/>
                <a:ea typeface="Calibri"/>
                <a:cs typeface="Calibri"/>
              </a:rPr>
              <a:t>passport</a:t>
            </a:r>
          </a:p>
          <a:p>
            <a:pPr marL="514350" indent="-285750">
              <a:spcBef>
                <a:spcPts val="500"/>
              </a:spcBef>
              <a:buFont typeface="Arial" panose="020B0604020202020204" pitchFamily="34" charset="0"/>
              <a:buChar char="•"/>
            </a:pPr>
            <a:r>
              <a:rPr lang="en-AU" sz="1500" dirty="0">
                <a:latin typeface="Calibri"/>
                <a:ea typeface="Calibri"/>
                <a:cs typeface="Calibri"/>
              </a:rPr>
              <a:t>company records</a:t>
            </a:r>
          </a:p>
          <a:p>
            <a:pPr marL="514350" indent="-285750">
              <a:spcBef>
                <a:spcPts val="500"/>
              </a:spcBef>
              <a:buFont typeface="Arial" panose="020B0604020202020204" pitchFamily="34" charset="0"/>
              <a:buChar char="•"/>
            </a:pPr>
            <a:r>
              <a:rPr lang="en-AU" sz="1500" dirty="0">
                <a:latin typeface="Calibri"/>
                <a:ea typeface="Calibri"/>
                <a:cs typeface="Calibri"/>
              </a:rPr>
              <a:t>electronic verification tools.</a:t>
            </a:r>
          </a:p>
        </p:txBody>
      </p:sp>
      <p:grpSp>
        <p:nvGrpSpPr>
          <p:cNvPr id="6" name="Group 5">
            <a:extLst>
              <a:ext uri="{FF2B5EF4-FFF2-40B4-BE49-F238E27FC236}">
                <a16:creationId xmlns:a16="http://schemas.microsoft.com/office/drawing/2014/main" id="{9962D6A9-99D4-D46A-2C67-28AC26ACDA12}"/>
              </a:ext>
            </a:extLst>
          </p:cNvPr>
          <p:cNvGrpSpPr>
            <a:grpSpLocks noChangeAspect="1"/>
          </p:cNvGrpSpPr>
          <p:nvPr/>
        </p:nvGrpSpPr>
        <p:grpSpPr>
          <a:xfrm>
            <a:off x="5480484" y="1288865"/>
            <a:ext cx="1202928" cy="1200450"/>
            <a:chOff x="1543050" y="465138"/>
            <a:chExt cx="6937375" cy="6923087"/>
          </a:xfrm>
          <a:solidFill>
            <a:srgbClr val="007A7C"/>
          </a:solidFill>
        </p:grpSpPr>
        <p:sp>
          <p:nvSpPr>
            <p:cNvPr id="7" name="Freeform 1">
              <a:extLst>
                <a:ext uri="{FF2B5EF4-FFF2-40B4-BE49-F238E27FC236}">
                  <a16:creationId xmlns:a16="http://schemas.microsoft.com/office/drawing/2014/main" id="{4AE17463-6B03-2D7C-4FB6-8CC4DCF1DCD7}"/>
                </a:ext>
              </a:extLst>
            </p:cNvPr>
            <p:cNvSpPr>
              <a:spLocks noChangeArrowheads="1"/>
            </p:cNvSpPr>
            <p:nvPr/>
          </p:nvSpPr>
          <p:spPr bwMode="auto">
            <a:xfrm>
              <a:off x="1543050" y="465138"/>
              <a:ext cx="6937375" cy="6923087"/>
            </a:xfrm>
            <a:custGeom>
              <a:avLst/>
              <a:gdLst>
                <a:gd name="T0" fmla="*/ 4288 w 19272"/>
                <a:gd name="T1" fmla="*/ 1997 h 19231"/>
                <a:gd name="T2" fmla="*/ 4288 w 19272"/>
                <a:gd name="T3" fmla="*/ 1997 h 19231"/>
                <a:gd name="T4" fmla="*/ 5191 w 19272"/>
                <a:gd name="T5" fmla="*/ 2018 h 19231"/>
                <a:gd name="T6" fmla="*/ 6032 w 19272"/>
                <a:gd name="T7" fmla="*/ 1556 h 19231"/>
                <a:gd name="T8" fmla="*/ 6662 w 19272"/>
                <a:gd name="T9" fmla="*/ 589 h 19231"/>
                <a:gd name="T10" fmla="*/ 8260 w 19272"/>
                <a:gd name="T11" fmla="*/ 295 h 19231"/>
                <a:gd name="T12" fmla="*/ 9248 w 19272"/>
                <a:gd name="T13" fmla="*/ 863 h 19231"/>
                <a:gd name="T14" fmla="*/ 10046 w 19272"/>
                <a:gd name="T15" fmla="*/ 820 h 19231"/>
                <a:gd name="T16" fmla="*/ 11201 w 19272"/>
                <a:gd name="T17" fmla="*/ 190 h 19231"/>
                <a:gd name="T18" fmla="*/ 12525 w 19272"/>
                <a:gd name="T19" fmla="*/ 547 h 19231"/>
                <a:gd name="T20" fmla="*/ 13219 w 19272"/>
                <a:gd name="T21" fmla="*/ 1619 h 19231"/>
                <a:gd name="T22" fmla="*/ 14143 w 19272"/>
                <a:gd name="T23" fmla="*/ 2018 h 19231"/>
                <a:gd name="T24" fmla="*/ 15447 w 19272"/>
                <a:gd name="T25" fmla="*/ 2040 h 19231"/>
                <a:gd name="T26" fmla="*/ 16329 w 19272"/>
                <a:gd name="T27" fmla="*/ 3048 h 19231"/>
                <a:gd name="T28" fmla="*/ 16456 w 19272"/>
                <a:gd name="T29" fmla="*/ 4246 h 19231"/>
                <a:gd name="T30" fmla="*/ 16918 w 19272"/>
                <a:gd name="T31" fmla="*/ 4898 h 19231"/>
                <a:gd name="T32" fmla="*/ 17947 w 19272"/>
                <a:gd name="T33" fmla="*/ 5423 h 19231"/>
                <a:gd name="T34" fmla="*/ 18620 w 19272"/>
                <a:gd name="T35" fmla="*/ 6432 h 19231"/>
                <a:gd name="T36" fmla="*/ 18536 w 19272"/>
                <a:gd name="T37" fmla="*/ 6957 h 19231"/>
                <a:gd name="T38" fmla="*/ 18116 w 19272"/>
                <a:gd name="T39" fmla="*/ 8008 h 19231"/>
                <a:gd name="T40" fmla="*/ 18242 w 19272"/>
                <a:gd name="T41" fmla="*/ 8891 h 19231"/>
                <a:gd name="T42" fmla="*/ 18872 w 19272"/>
                <a:gd name="T43" fmla="*/ 9773 h 19231"/>
                <a:gd name="T44" fmla="*/ 18599 w 19272"/>
                <a:gd name="T45" fmla="*/ 11496 h 19231"/>
                <a:gd name="T46" fmla="*/ 17717 w 19272"/>
                <a:gd name="T47" fmla="*/ 12273 h 19231"/>
                <a:gd name="T48" fmla="*/ 17506 w 19272"/>
                <a:gd name="T49" fmla="*/ 12925 h 19231"/>
                <a:gd name="T50" fmla="*/ 17674 w 19272"/>
                <a:gd name="T51" fmla="*/ 14249 h 19231"/>
                <a:gd name="T52" fmla="*/ 16749 w 19272"/>
                <a:gd name="T53" fmla="*/ 15447 h 19231"/>
                <a:gd name="T54" fmla="*/ 15720 w 19272"/>
                <a:gd name="T55" fmla="*/ 15678 h 19231"/>
                <a:gd name="T56" fmla="*/ 14984 w 19272"/>
                <a:gd name="T57" fmla="*/ 16288 h 19231"/>
                <a:gd name="T58" fmla="*/ 14606 w 19272"/>
                <a:gd name="T59" fmla="*/ 17360 h 19231"/>
                <a:gd name="T60" fmla="*/ 13114 w 19272"/>
                <a:gd name="T61" fmla="*/ 18096 h 19231"/>
                <a:gd name="T62" fmla="*/ 12042 w 19272"/>
                <a:gd name="T63" fmla="*/ 17780 h 19231"/>
                <a:gd name="T64" fmla="*/ 11201 w 19272"/>
                <a:gd name="T65" fmla="*/ 18053 h 19231"/>
                <a:gd name="T66" fmla="*/ 10339 w 19272"/>
                <a:gd name="T67" fmla="*/ 18852 h 19231"/>
                <a:gd name="T68" fmla="*/ 8764 w 19272"/>
                <a:gd name="T69" fmla="*/ 18768 h 19231"/>
                <a:gd name="T70" fmla="*/ 7902 w 19272"/>
                <a:gd name="T71" fmla="*/ 17969 h 19231"/>
                <a:gd name="T72" fmla="*/ 7146 w 19272"/>
                <a:gd name="T73" fmla="*/ 17801 h 19231"/>
                <a:gd name="T74" fmla="*/ 6053 w 19272"/>
                <a:gd name="T75" fmla="*/ 18096 h 19231"/>
                <a:gd name="T76" fmla="*/ 4603 w 19272"/>
                <a:gd name="T77" fmla="*/ 17339 h 19231"/>
                <a:gd name="T78" fmla="*/ 4267 w 19272"/>
                <a:gd name="T79" fmla="*/ 16414 h 19231"/>
                <a:gd name="T80" fmla="*/ 3384 w 19272"/>
                <a:gd name="T81" fmla="*/ 15636 h 19231"/>
                <a:gd name="T82" fmla="*/ 2354 w 19272"/>
                <a:gd name="T83" fmla="*/ 15405 h 19231"/>
                <a:gd name="T84" fmla="*/ 1534 w 19272"/>
                <a:gd name="T85" fmla="*/ 14270 h 19231"/>
                <a:gd name="T86" fmla="*/ 1681 w 19272"/>
                <a:gd name="T87" fmla="*/ 13177 h 19231"/>
                <a:gd name="T88" fmla="*/ 1219 w 19272"/>
                <a:gd name="T89" fmla="*/ 12000 h 19231"/>
                <a:gd name="T90" fmla="*/ 420 w 19272"/>
                <a:gd name="T91" fmla="*/ 11307 h 19231"/>
                <a:gd name="T92" fmla="*/ 336 w 19272"/>
                <a:gd name="T93" fmla="*/ 9794 h 19231"/>
                <a:gd name="T94" fmla="*/ 988 w 19272"/>
                <a:gd name="T95" fmla="*/ 8912 h 19231"/>
                <a:gd name="T96" fmla="*/ 1093 w 19272"/>
                <a:gd name="T97" fmla="*/ 7987 h 19231"/>
                <a:gd name="T98" fmla="*/ 715 w 19272"/>
                <a:gd name="T99" fmla="*/ 7062 h 19231"/>
                <a:gd name="T100" fmla="*/ 1388 w 19272"/>
                <a:gd name="T101" fmla="*/ 5360 h 19231"/>
                <a:gd name="T102" fmla="*/ 2291 w 19272"/>
                <a:gd name="T103" fmla="*/ 4919 h 19231"/>
                <a:gd name="T104" fmla="*/ 2774 w 19272"/>
                <a:gd name="T105" fmla="*/ 4141 h 19231"/>
                <a:gd name="T106" fmla="*/ 2901 w 19272"/>
                <a:gd name="T107" fmla="*/ 2964 h 19231"/>
                <a:gd name="T108" fmla="*/ 4056 w 19272"/>
                <a:gd name="T109" fmla="*/ 1997 h 19231"/>
                <a:gd name="T110" fmla="*/ 4288 w 19272"/>
                <a:gd name="T111" fmla="*/ 1997 h 19231"/>
                <a:gd name="T112" fmla="*/ 9605 w 19272"/>
                <a:gd name="T113" fmla="*/ 3426 h 19231"/>
                <a:gd name="T114" fmla="*/ 9605 w 19272"/>
                <a:gd name="T115" fmla="*/ 3426 h 19231"/>
                <a:gd name="T116" fmla="*/ 3426 w 19272"/>
                <a:gd name="T117" fmla="*/ 9563 h 19231"/>
                <a:gd name="T118" fmla="*/ 9646 w 19272"/>
                <a:gd name="T119" fmla="*/ 15804 h 19231"/>
                <a:gd name="T120" fmla="*/ 15804 w 19272"/>
                <a:gd name="T121" fmla="*/ 9751 h 19231"/>
                <a:gd name="T122" fmla="*/ 9605 w 19272"/>
                <a:gd name="T123" fmla="*/ 3426 h 19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72" h="19231">
                  <a:moveTo>
                    <a:pt x="4288" y="1997"/>
                  </a:moveTo>
                  <a:lnTo>
                    <a:pt x="4288" y="1997"/>
                  </a:lnTo>
                  <a:cubicBezTo>
                    <a:pt x="4561" y="1976"/>
                    <a:pt x="4876" y="2040"/>
                    <a:pt x="5191" y="2018"/>
                  </a:cubicBezTo>
                  <a:cubicBezTo>
                    <a:pt x="5549" y="2018"/>
                    <a:pt x="5843" y="1892"/>
                    <a:pt x="6032" y="1556"/>
                  </a:cubicBezTo>
                  <a:cubicBezTo>
                    <a:pt x="6221" y="1220"/>
                    <a:pt x="6432" y="904"/>
                    <a:pt x="6662" y="589"/>
                  </a:cubicBezTo>
                  <a:cubicBezTo>
                    <a:pt x="7083" y="21"/>
                    <a:pt x="7734" y="0"/>
                    <a:pt x="8260" y="295"/>
                  </a:cubicBezTo>
                  <a:cubicBezTo>
                    <a:pt x="8596" y="484"/>
                    <a:pt x="8911" y="673"/>
                    <a:pt x="9248" y="863"/>
                  </a:cubicBezTo>
                  <a:cubicBezTo>
                    <a:pt x="9521" y="1009"/>
                    <a:pt x="9772" y="968"/>
                    <a:pt x="10046" y="820"/>
                  </a:cubicBezTo>
                  <a:cubicBezTo>
                    <a:pt x="10423" y="610"/>
                    <a:pt x="10802" y="358"/>
                    <a:pt x="11201" y="190"/>
                  </a:cubicBezTo>
                  <a:cubicBezTo>
                    <a:pt x="11643" y="21"/>
                    <a:pt x="12189" y="127"/>
                    <a:pt x="12525" y="547"/>
                  </a:cubicBezTo>
                  <a:cubicBezTo>
                    <a:pt x="12777" y="883"/>
                    <a:pt x="12988" y="1261"/>
                    <a:pt x="13219" y="1619"/>
                  </a:cubicBezTo>
                  <a:cubicBezTo>
                    <a:pt x="13450" y="1955"/>
                    <a:pt x="13765" y="2040"/>
                    <a:pt x="14143" y="2018"/>
                  </a:cubicBezTo>
                  <a:cubicBezTo>
                    <a:pt x="14585" y="1976"/>
                    <a:pt x="15026" y="1955"/>
                    <a:pt x="15447" y="2040"/>
                  </a:cubicBezTo>
                  <a:cubicBezTo>
                    <a:pt x="15930" y="2124"/>
                    <a:pt x="16287" y="2565"/>
                    <a:pt x="16329" y="3048"/>
                  </a:cubicBezTo>
                  <a:cubicBezTo>
                    <a:pt x="16371" y="3447"/>
                    <a:pt x="16413" y="3847"/>
                    <a:pt x="16456" y="4246"/>
                  </a:cubicBezTo>
                  <a:cubicBezTo>
                    <a:pt x="16476" y="4562"/>
                    <a:pt x="16645" y="4771"/>
                    <a:pt x="16918" y="4898"/>
                  </a:cubicBezTo>
                  <a:cubicBezTo>
                    <a:pt x="17254" y="5087"/>
                    <a:pt x="17590" y="5255"/>
                    <a:pt x="17947" y="5423"/>
                  </a:cubicBezTo>
                  <a:cubicBezTo>
                    <a:pt x="18368" y="5633"/>
                    <a:pt x="18578" y="5969"/>
                    <a:pt x="18620" y="6432"/>
                  </a:cubicBezTo>
                  <a:cubicBezTo>
                    <a:pt x="18641" y="6621"/>
                    <a:pt x="18599" y="6789"/>
                    <a:pt x="18536" y="6957"/>
                  </a:cubicBezTo>
                  <a:cubicBezTo>
                    <a:pt x="18389" y="7314"/>
                    <a:pt x="18263" y="7651"/>
                    <a:pt x="18116" y="8008"/>
                  </a:cubicBezTo>
                  <a:cubicBezTo>
                    <a:pt x="17969" y="8323"/>
                    <a:pt x="18010" y="8618"/>
                    <a:pt x="18242" y="8891"/>
                  </a:cubicBezTo>
                  <a:cubicBezTo>
                    <a:pt x="18452" y="9185"/>
                    <a:pt x="18662" y="9479"/>
                    <a:pt x="18872" y="9773"/>
                  </a:cubicBezTo>
                  <a:cubicBezTo>
                    <a:pt x="19271" y="10382"/>
                    <a:pt x="19167" y="11012"/>
                    <a:pt x="18599" y="11496"/>
                  </a:cubicBezTo>
                  <a:cubicBezTo>
                    <a:pt x="18305" y="11748"/>
                    <a:pt x="17990" y="11979"/>
                    <a:pt x="17717" y="12273"/>
                  </a:cubicBezTo>
                  <a:cubicBezTo>
                    <a:pt x="17528" y="12441"/>
                    <a:pt x="17485" y="12673"/>
                    <a:pt x="17506" y="12925"/>
                  </a:cubicBezTo>
                  <a:cubicBezTo>
                    <a:pt x="17548" y="13366"/>
                    <a:pt x="17674" y="13808"/>
                    <a:pt x="17674" y="14249"/>
                  </a:cubicBezTo>
                  <a:cubicBezTo>
                    <a:pt x="17696" y="14859"/>
                    <a:pt x="17338" y="15300"/>
                    <a:pt x="16749" y="15447"/>
                  </a:cubicBezTo>
                  <a:cubicBezTo>
                    <a:pt x="16413" y="15531"/>
                    <a:pt x="16056" y="15594"/>
                    <a:pt x="15720" y="15678"/>
                  </a:cubicBezTo>
                  <a:cubicBezTo>
                    <a:pt x="15342" y="15742"/>
                    <a:pt x="15110" y="15931"/>
                    <a:pt x="14984" y="16288"/>
                  </a:cubicBezTo>
                  <a:cubicBezTo>
                    <a:pt x="14858" y="16645"/>
                    <a:pt x="14753" y="17003"/>
                    <a:pt x="14606" y="17360"/>
                  </a:cubicBezTo>
                  <a:cubicBezTo>
                    <a:pt x="14375" y="17990"/>
                    <a:pt x="13765" y="18284"/>
                    <a:pt x="13114" y="18096"/>
                  </a:cubicBezTo>
                  <a:cubicBezTo>
                    <a:pt x="12757" y="17969"/>
                    <a:pt x="12399" y="17885"/>
                    <a:pt x="12042" y="17780"/>
                  </a:cubicBezTo>
                  <a:cubicBezTo>
                    <a:pt x="11705" y="17696"/>
                    <a:pt x="11432" y="17822"/>
                    <a:pt x="11201" y="18053"/>
                  </a:cubicBezTo>
                  <a:cubicBezTo>
                    <a:pt x="10928" y="18326"/>
                    <a:pt x="10655" y="18600"/>
                    <a:pt x="10339" y="18852"/>
                  </a:cubicBezTo>
                  <a:cubicBezTo>
                    <a:pt x="9856" y="19230"/>
                    <a:pt x="9206" y="19188"/>
                    <a:pt x="8764" y="18768"/>
                  </a:cubicBezTo>
                  <a:cubicBezTo>
                    <a:pt x="8491" y="18494"/>
                    <a:pt x="8197" y="18221"/>
                    <a:pt x="7902" y="17969"/>
                  </a:cubicBezTo>
                  <a:cubicBezTo>
                    <a:pt x="7693" y="17759"/>
                    <a:pt x="7419" y="17717"/>
                    <a:pt x="7146" y="17801"/>
                  </a:cubicBezTo>
                  <a:cubicBezTo>
                    <a:pt x="6789" y="17906"/>
                    <a:pt x="6410" y="18011"/>
                    <a:pt x="6053" y="18096"/>
                  </a:cubicBezTo>
                  <a:cubicBezTo>
                    <a:pt x="5380" y="18264"/>
                    <a:pt x="4834" y="17969"/>
                    <a:pt x="4603" y="17339"/>
                  </a:cubicBezTo>
                  <a:cubicBezTo>
                    <a:pt x="4477" y="17023"/>
                    <a:pt x="4351" y="16729"/>
                    <a:pt x="4267" y="16414"/>
                  </a:cubicBezTo>
                  <a:cubicBezTo>
                    <a:pt x="4140" y="15931"/>
                    <a:pt x="3846" y="15720"/>
                    <a:pt x="3384" y="15636"/>
                  </a:cubicBezTo>
                  <a:cubicBezTo>
                    <a:pt x="3027" y="15573"/>
                    <a:pt x="2690" y="15510"/>
                    <a:pt x="2354" y="15405"/>
                  </a:cubicBezTo>
                  <a:cubicBezTo>
                    <a:pt x="1829" y="15237"/>
                    <a:pt x="1534" y="14817"/>
                    <a:pt x="1534" y="14270"/>
                  </a:cubicBezTo>
                  <a:cubicBezTo>
                    <a:pt x="1534" y="13913"/>
                    <a:pt x="1618" y="13534"/>
                    <a:pt x="1681" y="13177"/>
                  </a:cubicBezTo>
                  <a:cubicBezTo>
                    <a:pt x="1786" y="12673"/>
                    <a:pt x="1640" y="12295"/>
                    <a:pt x="1219" y="12000"/>
                  </a:cubicBezTo>
                  <a:cubicBezTo>
                    <a:pt x="925" y="11790"/>
                    <a:pt x="652" y="11559"/>
                    <a:pt x="420" y="11307"/>
                  </a:cubicBezTo>
                  <a:cubicBezTo>
                    <a:pt x="21" y="10887"/>
                    <a:pt x="0" y="10298"/>
                    <a:pt x="336" y="9794"/>
                  </a:cubicBezTo>
                  <a:cubicBezTo>
                    <a:pt x="547" y="9500"/>
                    <a:pt x="757" y="9206"/>
                    <a:pt x="988" y="8912"/>
                  </a:cubicBezTo>
                  <a:cubicBezTo>
                    <a:pt x="1219" y="8618"/>
                    <a:pt x="1261" y="8323"/>
                    <a:pt x="1093" y="7987"/>
                  </a:cubicBezTo>
                  <a:cubicBezTo>
                    <a:pt x="967" y="7672"/>
                    <a:pt x="862" y="7378"/>
                    <a:pt x="715" y="7062"/>
                  </a:cubicBezTo>
                  <a:cubicBezTo>
                    <a:pt x="400" y="6348"/>
                    <a:pt x="693" y="5675"/>
                    <a:pt x="1388" y="5360"/>
                  </a:cubicBezTo>
                  <a:cubicBezTo>
                    <a:pt x="1681" y="5213"/>
                    <a:pt x="1976" y="5066"/>
                    <a:pt x="2291" y="4919"/>
                  </a:cubicBezTo>
                  <a:cubicBezTo>
                    <a:pt x="2606" y="4751"/>
                    <a:pt x="2753" y="4498"/>
                    <a:pt x="2774" y="4141"/>
                  </a:cubicBezTo>
                  <a:cubicBezTo>
                    <a:pt x="2795" y="3742"/>
                    <a:pt x="2838" y="3342"/>
                    <a:pt x="2901" y="2964"/>
                  </a:cubicBezTo>
                  <a:cubicBezTo>
                    <a:pt x="2963" y="2438"/>
                    <a:pt x="3510" y="1955"/>
                    <a:pt x="4056" y="1997"/>
                  </a:cubicBezTo>
                  <a:cubicBezTo>
                    <a:pt x="4119" y="1997"/>
                    <a:pt x="4183" y="1997"/>
                    <a:pt x="4288" y="1997"/>
                  </a:cubicBezTo>
                  <a:close/>
                  <a:moveTo>
                    <a:pt x="9605" y="3426"/>
                  </a:moveTo>
                  <a:lnTo>
                    <a:pt x="9605" y="3426"/>
                  </a:lnTo>
                  <a:cubicBezTo>
                    <a:pt x="6221" y="3405"/>
                    <a:pt x="3447" y="6201"/>
                    <a:pt x="3426" y="9563"/>
                  </a:cubicBezTo>
                  <a:cubicBezTo>
                    <a:pt x="3405" y="13051"/>
                    <a:pt x="6200" y="15804"/>
                    <a:pt x="9646" y="15804"/>
                  </a:cubicBezTo>
                  <a:cubicBezTo>
                    <a:pt x="13050" y="15804"/>
                    <a:pt x="15741" y="13009"/>
                    <a:pt x="15804" y="9751"/>
                  </a:cubicBezTo>
                  <a:cubicBezTo>
                    <a:pt x="15867" y="6201"/>
                    <a:pt x="12988" y="3405"/>
                    <a:pt x="9605" y="3426"/>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8" name="Freeform 2">
              <a:extLst>
                <a:ext uri="{FF2B5EF4-FFF2-40B4-BE49-F238E27FC236}">
                  <a16:creationId xmlns:a16="http://schemas.microsoft.com/office/drawing/2014/main" id="{871F5FF0-D4D1-2038-628D-19897EB5DF63}"/>
                </a:ext>
              </a:extLst>
            </p:cNvPr>
            <p:cNvSpPr>
              <a:spLocks noChangeArrowheads="1"/>
            </p:cNvSpPr>
            <p:nvPr/>
          </p:nvSpPr>
          <p:spPr bwMode="auto">
            <a:xfrm>
              <a:off x="3049588" y="1963738"/>
              <a:ext cx="3919537" cy="3927475"/>
            </a:xfrm>
            <a:custGeom>
              <a:avLst/>
              <a:gdLst>
                <a:gd name="T0" fmla="*/ 0 w 10886"/>
                <a:gd name="T1" fmla="*/ 5422 h 10908"/>
                <a:gd name="T2" fmla="*/ 0 w 10886"/>
                <a:gd name="T3" fmla="*/ 5422 h 10908"/>
                <a:gd name="T4" fmla="*/ 5463 w 10886"/>
                <a:gd name="T5" fmla="*/ 21 h 10908"/>
                <a:gd name="T6" fmla="*/ 10864 w 10886"/>
                <a:gd name="T7" fmla="*/ 5484 h 10908"/>
                <a:gd name="T8" fmla="*/ 9120 w 10886"/>
                <a:gd name="T9" fmla="*/ 9415 h 10908"/>
                <a:gd name="T10" fmla="*/ 5380 w 10886"/>
                <a:gd name="T11" fmla="*/ 10886 h 10908"/>
                <a:gd name="T12" fmla="*/ 0 w 10886"/>
                <a:gd name="T13" fmla="*/ 5422 h 10908"/>
                <a:gd name="T14" fmla="*/ 1933 w 10886"/>
                <a:gd name="T15" fmla="*/ 5276 h 10908"/>
                <a:gd name="T16" fmla="*/ 1933 w 10886"/>
                <a:gd name="T17" fmla="*/ 5276 h 10908"/>
                <a:gd name="T18" fmla="*/ 2017 w 10886"/>
                <a:gd name="T19" fmla="*/ 5548 h 10908"/>
                <a:gd name="T20" fmla="*/ 2543 w 10886"/>
                <a:gd name="T21" fmla="*/ 6262 h 10908"/>
                <a:gd name="T22" fmla="*/ 3888 w 10886"/>
                <a:gd name="T23" fmla="*/ 7986 h 10908"/>
                <a:gd name="T24" fmla="*/ 4434 w 10886"/>
                <a:gd name="T25" fmla="*/ 8637 h 10908"/>
                <a:gd name="T26" fmla="*/ 4896 w 10886"/>
                <a:gd name="T27" fmla="*/ 8637 h 10908"/>
                <a:gd name="T28" fmla="*/ 5065 w 10886"/>
                <a:gd name="T29" fmla="*/ 8406 h 10908"/>
                <a:gd name="T30" fmla="*/ 7018 w 10886"/>
                <a:gd name="T31" fmla="*/ 5716 h 10908"/>
                <a:gd name="T32" fmla="*/ 8090 w 10886"/>
                <a:gd name="T33" fmla="*/ 4203 h 10908"/>
                <a:gd name="T34" fmla="*/ 8805 w 10886"/>
                <a:gd name="T35" fmla="*/ 3174 h 10908"/>
                <a:gd name="T36" fmla="*/ 8805 w 10886"/>
                <a:gd name="T37" fmla="*/ 2732 h 10908"/>
                <a:gd name="T38" fmla="*/ 8237 w 10886"/>
                <a:gd name="T39" fmla="*/ 2291 h 10908"/>
                <a:gd name="T40" fmla="*/ 7922 w 10886"/>
                <a:gd name="T41" fmla="*/ 2333 h 10908"/>
                <a:gd name="T42" fmla="*/ 7522 w 10886"/>
                <a:gd name="T43" fmla="*/ 2753 h 10908"/>
                <a:gd name="T44" fmla="*/ 6850 w 10886"/>
                <a:gd name="T45" fmla="*/ 3510 h 10908"/>
                <a:gd name="T46" fmla="*/ 5988 w 10886"/>
                <a:gd name="T47" fmla="*/ 4518 h 10908"/>
                <a:gd name="T48" fmla="*/ 5338 w 10886"/>
                <a:gd name="T49" fmla="*/ 5276 h 10908"/>
                <a:gd name="T50" fmla="*/ 4687 w 10886"/>
                <a:gd name="T51" fmla="*/ 6010 h 10908"/>
                <a:gd name="T52" fmla="*/ 4539 w 10886"/>
                <a:gd name="T53" fmla="*/ 6010 h 10908"/>
                <a:gd name="T54" fmla="*/ 3068 w 10886"/>
                <a:gd name="T55" fmla="*/ 4729 h 10908"/>
                <a:gd name="T56" fmla="*/ 2458 w 10886"/>
                <a:gd name="T57" fmla="*/ 4603 h 10908"/>
                <a:gd name="T58" fmla="*/ 1975 w 10886"/>
                <a:gd name="T59" fmla="*/ 5086 h 10908"/>
                <a:gd name="T60" fmla="*/ 1933 w 10886"/>
                <a:gd name="T61" fmla="*/ 5276 h 10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86" h="10908">
                  <a:moveTo>
                    <a:pt x="0" y="5422"/>
                  </a:moveTo>
                  <a:lnTo>
                    <a:pt x="0" y="5422"/>
                  </a:lnTo>
                  <a:cubicBezTo>
                    <a:pt x="20" y="2438"/>
                    <a:pt x="2438" y="0"/>
                    <a:pt x="5463" y="21"/>
                  </a:cubicBezTo>
                  <a:cubicBezTo>
                    <a:pt x="8405" y="42"/>
                    <a:pt x="10885" y="2438"/>
                    <a:pt x="10864" y="5484"/>
                  </a:cubicBezTo>
                  <a:cubicBezTo>
                    <a:pt x="10843" y="7018"/>
                    <a:pt x="10255" y="8364"/>
                    <a:pt x="9120" y="9415"/>
                  </a:cubicBezTo>
                  <a:cubicBezTo>
                    <a:pt x="8069" y="10403"/>
                    <a:pt x="6808" y="10907"/>
                    <a:pt x="5380" y="10886"/>
                  </a:cubicBezTo>
                  <a:cubicBezTo>
                    <a:pt x="2374" y="10844"/>
                    <a:pt x="20" y="8448"/>
                    <a:pt x="0" y="5422"/>
                  </a:cubicBezTo>
                  <a:close/>
                  <a:moveTo>
                    <a:pt x="1933" y="5276"/>
                  </a:moveTo>
                  <a:lnTo>
                    <a:pt x="1933" y="5276"/>
                  </a:lnTo>
                  <a:cubicBezTo>
                    <a:pt x="1933" y="5380"/>
                    <a:pt x="1954" y="5464"/>
                    <a:pt x="2017" y="5548"/>
                  </a:cubicBezTo>
                  <a:cubicBezTo>
                    <a:pt x="2165" y="5800"/>
                    <a:pt x="2354" y="6031"/>
                    <a:pt x="2543" y="6262"/>
                  </a:cubicBezTo>
                  <a:cubicBezTo>
                    <a:pt x="2984" y="6850"/>
                    <a:pt x="3446" y="7418"/>
                    <a:pt x="3888" y="7986"/>
                  </a:cubicBezTo>
                  <a:cubicBezTo>
                    <a:pt x="4077" y="8217"/>
                    <a:pt x="4224" y="8448"/>
                    <a:pt x="4434" y="8637"/>
                  </a:cubicBezTo>
                  <a:cubicBezTo>
                    <a:pt x="4581" y="8784"/>
                    <a:pt x="4728" y="8784"/>
                    <a:pt x="4896" y="8637"/>
                  </a:cubicBezTo>
                  <a:cubicBezTo>
                    <a:pt x="4960" y="8574"/>
                    <a:pt x="5001" y="8490"/>
                    <a:pt x="5065" y="8406"/>
                  </a:cubicBezTo>
                  <a:cubicBezTo>
                    <a:pt x="5715" y="7502"/>
                    <a:pt x="6367" y="6620"/>
                    <a:pt x="7018" y="5716"/>
                  </a:cubicBezTo>
                  <a:cubicBezTo>
                    <a:pt x="7376" y="5212"/>
                    <a:pt x="7733" y="4708"/>
                    <a:pt x="8090" y="4203"/>
                  </a:cubicBezTo>
                  <a:cubicBezTo>
                    <a:pt x="8342" y="3867"/>
                    <a:pt x="8574" y="3531"/>
                    <a:pt x="8805" y="3174"/>
                  </a:cubicBezTo>
                  <a:cubicBezTo>
                    <a:pt x="8931" y="2984"/>
                    <a:pt x="8931" y="2879"/>
                    <a:pt x="8805" y="2732"/>
                  </a:cubicBezTo>
                  <a:cubicBezTo>
                    <a:pt x="8637" y="2564"/>
                    <a:pt x="8447" y="2417"/>
                    <a:pt x="8237" y="2291"/>
                  </a:cubicBezTo>
                  <a:cubicBezTo>
                    <a:pt x="8132" y="2228"/>
                    <a:pt x="8027" y="2228"/>
                    <a:pt x="7922" y="2333"/>
                  </a:cubicBezTo>
                  <a:cubicBezTo>
                    <a:pt x="7775" y="2480"/>
                    <a:pt x="7649" y="2606"/>
                    <a:pt x="7522" y="2753"/>
                  </a:cubicBezTo>
                  <a:cubicBezTo>
                    <a:pt x="7313" y="3006"/>
                    <a:pt x="7081" y="3258"/>
                    <a:pt x="6850" y="3510"/>
                  </a:cubicBezTo>
                  <a:cubicBezTo>
                    <a:pt x="6556" y="3846"/>
                    <a:pt x="6283" y="4183"/>
                    <a:pt x="5988" y="4518"/>
                  </a:cubicBezTo>
                  <a:cubicBezTo>
                    <a:pt x="5778" y="4771"/>
                    <a:pt x="5547" y="5023"/>
                    <a:pt x="5338" y="5276"/>
                  </a:cubicBezTo>
                  <a:cubicBezTo>
                    <a:pt x="5128" y="5527"/>
                    <a:pt x="4896" y="5757"/>
                    <a:pt x="4687" y="6010"/>
                  </a:cubicBezTo>
                  <a:cubicBezTo>
                    <a:pt x="4644" y="6073"/>
                    <a:pt x="4603" y="6073"/>
                    <a:pt x="4539" y="6010"/>
                  </a:cubicBezTo>
                  <a:cubicBezTo>
                    <a:pt x="4056" y="5568"/>
                    <a:pt x="3572" y="5149"/>
                    <a:pt x="3068" y="4729"/>
                  </a:cubicBezTo>
                  <a:cubicBezTo>
                    <a:pt x="2858" y="4540"/>
                    <a:pt x="2669" y="4456"/>
                    <a:pt x="2458" y="4603"/>
                  </a:cubicBezTo>
                  <a:cubicBezTo>
                    <a:pt x="2249" y="4729"/>
                    <a:pt x="2122" y="4897"/>
                    <a:pt x="1975" y="5086"/>
                  </a:cubicBezTo>
                  <a:cubicBezTo>
                    <a:pt x="1933" y="5128"/>
                    <a:pt x="1933" y="5212"/>
                    <a:pt x="1933" y="5276"/>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9" name="Group 8">
            <a:extLst>
              <a:ext uri="{FF2B5EF4-FFF2-40B4-BE49-F238E27FC236}">
                <a16:creationId xmlns:a16="http://schemas.microsoft.com/office/drawing/2014/main" id="{221138F8-FDDC-04AC-2B8F-1446E0CCEDDC}"/>
              </a:ext>
            </a:extLst>
          </p:cNvPr>
          <p:cNvGrpSpPr>
            <a:grpSpLocks noChangeAspect="1"/>
          </p:cNvGrpSpPr>
          <p:nvPr/>
        </p:nvGrpSpPr>
        <p:grpSpPr>
          <a:xfrm>
            <a:off x="8765111" y="1372516"/>
            <a:ext cx="1194389" cy="1076280"/>
            <a:chOff x="1511300" y="360363"/>
            <a:chExt cx="6838950" cy="6162675"/>
          </a:xfrm>
          <a:solidFill>
            <a:srgbClr val="007A7C"/>
          </a:solidFill>
        </p:grpSpPr>
        <p:sp>
          <p:nvSpPr>
            <p:cNvPr id="10" name="Freeform 1">
              <a:extLst>
                <a:ext uri="{FF2B5EF4-FFF2-40B4-BE49-F238E27FC236}">
                  <a16:creationId xmlns:a16="http://schemas.microsoft.com/office/drawing/2014/main" id="{C0D99575-62B6-8897-3C4A-56C248A14BE9}"/>
                </a:ext>
              </a:extLst>
            </p:cNvPr>
            <p:cNvSpPr>
              <a:spLocks noChangeArrowheads="1"/>
            </p:cNvSpPr>
            <p:nvPr/>
          </p:nvSpPr>
          <p:spPr bwMode="auto">
            <a:xfrm>
              <a:off x="1511300" y="360363"/>
              <a:ext cx="6838950" cy="6162675"/>
            </a:xfrm>
            <a:custGeom>
              <a:avLst/>
              <a:gdLst>
                <a:gd name="T0" fmla="*/ 9475 w 18999"/>
                <a:gd name="T1" fmla="*/ 0 h 17118"/>
                <a:gd name="T2" fmla="*/ 9475 w 18999"/>
                <a:gd name="T3" fmla="*/ 0 h 17118"/>
                <a:gd name="T4" fmla="*/ 17552 w 18999"/>
                <a:gd name="T5" fmla="*/ 0 h 17118"/>
                <a:gd name="T6" fmla="*/ 18878 w 18999"/>
                <a:gd name="T7" fmla="*/ 844 h 17118"/>
                <a:gd name="T8" fmla="*/ 18998 w 18999"/>
                <a:gd name="T9" fmla="*/ 1399 h 17118"/>
                <a:gd name="T10" fmla="*/ 18998 w 18999"/>
                <a:gd name="T11" fmla="*/ 13139 h 17118"/>
                <a:gd name="T12" fmla="*/ 17817 w 18999"/>
                <a:gd name="T13" fmla="*/ 14537 h 17118"/>
                <a:gd name="T14" fmla="*/ 17455 w 18999"/>
                <a:gd name="T15" fmla="*/ 14561 h 17118"/>
                <a:gd name="T16" fmla="*/ 11500 w 18999"/>
                <a:gd name="T17" fmla="*/ 14561 h 17118"/>
                <a:gd name="T18" fmla="*/ 11355 w 18999"/>
                <a:gd name="T19" fmla="*/ 14730 h 17118"/>
                <a:gd name="T20" fmla="*/ 12103 w 18999"/>
                <a:gd name="T21" fmla="*/ 15840 h 17118"/>
                <a:gd name="T22" fmla="*/ 12946 w 18999"/>
                <a:gd name="T23" fmla="*/ 16104 h 17118"/>
                <a:gd name="T24" fmla="*/ 13284 w 18999"/>
                <a:gd name="T25" fmla="*/ 16418 h 17118"/>
                <a:gd name="T26" fmla="*/ 13284 w 18999"/>
                <a:gd name="T27" fmla="*/ 16828 h 17118"/>
                <a:gd name="T28" fmla="*/ 12946 w 18999"/>
                <a:gd name="T29" fmla="*/ 17117 h 17118"/>
                <a:gd name="T30" fmla="*/ 12826 w 18999"/>
                <a:gd name="T31" fmla="*/ 17117 h 17118"/>
                <a:gd name="T32" fmla="*/ 6221 w 18999"/>
                <a:gd name="T33" fmla="*/ 17117 h 17118"/>
                <a:gd name="T34" fmla="*/ 5714 w 18999"/>
                <a:gd name="T35" fmla="*/ 16466 h 17118"/>
                <a:gd name="T36" fmla="*/ 6125 w 18999"/>
                <a:gd name="T37" fmla="*/ 16104 h 17118"/>
                <a:gd name="T38" fmla="*/ 7402 w 18999"/>
                <a:gd name="T39" fmla="*/ 15405 h 17118"/>
                <a:gd name="T40" fmla="*/ 7668 w 18999"/>
                <a:gd name="T41" fmla="*/ 14634 h 17118"/>
                <a:gd name="T42" fmla="*/ 7595 w 18999"/>
                <a:gd name="T43" fmla="*/ 14561 h 17118"/>
                <a:gd name="T44" fmla="*/ 7450 w 18999"/>
                <a:gd name="T45" fmla="*/ 14561 h 17118"/>
                <a:gd name="T46" fmla="*/ 1495 w 18999"/>
                <a:gd name="T47" fmla="*/ 14561 h 17118"/>
                <a:gd name="T48" fmla="*/ 193 w 18999"/>
                <a:gd name="T49" fmla="*/ 13838 h 17118"/>
                <a:gd name="T50" fmla="*/ 0 w 18999"/>
                <a:gd name="T51" fmla="*/ 13091 h 17118"/>
                <a:gd name="T52" fmla="*/ 0 w 18999"/>
                <a:gd name="T53" fmla="*/ 1423 h 17118"/>
                <a:gd name="T54" fmla="*/ 1423 w 18999"/>
                <a:gd name="T55" fmla="*/ 0 h 17118"/>
                <a:gd name="T56" fmla="*/ 9475 w 18999"/>
                <a:gd name="T57" fmla="*/ 0 h 17118"/>
                <a:gd name="T58" fmla="*/ 9500 w 18999"/>
                <a:gd name="T59" fmla="*/ 11403 h 17118"/>
                <a:gd name="T60" fmla="*/ 9500 w 18999"/>
                <a:gd name="T61" fmla="*/ 11403 h 17118"/>
                <a:gd name="T62" fmla="*/ 17311 w 18999"/>
                <a:gd name="T63" fmla="*/ 11403 h 17118"/>
                <a:gd name="T64" fmla="*/ 17479 w 18999"/>
                <a:gd name="T65" fmla="*/ 11403 h 17118"/>
                <a:gd name="T66" fmla="*/ 17744 w 18999"/>
                <a:gd name="T67" fmla="*/ 11138 h 17118"/>
                <a:gd name="T68" fmla="*/ 17744 w 18999"/>
                <a:gd name="T69" fmla="*/ 10969 h 17118"/>
                <a:gd name="T70" fmla="*/ 17744 w 18999"/>
                <a:gd name="T71" fmla="*/ 1784 h 17118"/>
                <a:gd name="T72" fmla="*/ 17238 w 18999"/>
                <a:gd name="T73" fmla="*/ 1254 h 17118"/>
                <a:gd name="T74" fmla="*/ 1688 w 18999"/>
                <a:gd name="T75" fmla="*/ 1254 h 17118"/>
                <a:gd name="T76" fmla="*/ 1471 w 18999"/>
                <a:gd name="T77" fmla="*/ 1278 h 17118"/>
                <a:gd name="T78" fmla="*/ 1278 w 18999"/>
                <a:gd name="T79" fmla="*/ 1495 h 17118"/>
                <a:gd name="T80" fmla="*/ 1254 w 18999"/>
                <a:gd name="T81" fmla="*/ 1832 h 17118"/>
                <a:gd name="T82" fmla="*/ 1254 w 18999"/>
                <a:gd name="T83" fmla="*/ 10849 h 17118"/>
                <a:gd name="T84" fmla="*/ 1278 w 18999"/>
                <a:gd name="T85" fmla="*/ 11186 h 17118"/>
                <a:gd name="T86" fmla="*/ 1471 w 18999"/>
                <a:gd name="T87" fmla="*/ 11379 h 17118"/>
                <a:gd name="T88" fmla="*/ 1688 w 18999"/>
                <a:gd name="T89" fmla="*/ 11403 h 17118"/>
                <a:gd name="T90" fmla="*/ 9500 w 18999"/>
                <a:gd name="T91" fmla="*/ 11403 h 17118"/>
                <a:gd name="T92" fmla="*/ 10198 w 18999"/>
                <a:gd name="T93" fmla="*/ 12994 h 17118"/>
                <a:gd name="T94" fmla="*/ 10198 w 18999"/>
                <a:gd name="T95" fmla="*/ 12994 h 17118"/>
                <a:gd name="T96" fmla="*/ 9500 w 18999"/>
                <a:gd name="T97" fmla="*/ 12295 h 17118"/>
                <a:gd name="T98" fmla="*/ 8800 w 18999"/>
                <a:gd name="T99" fmla="*/ 12970 h 17118"/>
                <a:gd name="T100" fmla="*/ 9500 w 18999"/>
                <a:gd name="T101" fmla="*/ 13693 h 17118"/>
                <a:gd name="T102" fmla="*/ 10198 w 18999"/>
                <a:gd name="T103" fmla="*/ 12994 h 17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999" h="17118">
                  <a:moveTo>
                    <a:pt x="9475" y="0"/>
                  </a:moveTo>
                  <a:lnTo>
                    <a:pt x="9475" y="0"/>
                  </a:lnTo>
                  <a:cubicBezTo>
                    <a:pt x="12175" y="0"/>
                    <a:pt x="14851" y="0"/>
                    <a:pt x="17552" y="0"/>
                  </a:cubicBezTo>
                  <a:cubicBezTo>
                    <a:pt x="18154" y="25"/>
                    <a:pt x="18612" y="265"/>
                    <a:pt x="18878" y="844"/>
                  </a:cubicBezTo>
                  <a:cubicBezTo>
                    <a:pt x="18950" y="1013"/>
                    <a:pt x="18998" y="1206"/>
                    <a:pt x="18998" y="1399"/>
                  </a:cubicBezTo>
                  <a:cubicBezTo>
                    <a:pt x="18998" y="5329"/>
                    <a:pt x="18998" y="9233"/>
                    <a:pt x="18998" y="13139"/>
                  </a:cubicBezTo>
                  <a:cubicBezTo>
                    <a:pt x="18998" y="13862"/>
                    <a:pt x="18565" y="14417"/>
                    <a:pt x="17817" y="14537"/>
                  </a:cubicBezTo>
                  <a:cubicBezTo>
                    <a:pt x="17697" y="14561"/>
                    <a:pt x="17576" y="14561"/>
                    <a:pt x="17455" y="14561"/>
                  </a:cubicBezTo>
                  <a:cubicBezTo>
                    <a:pt x="15478" y="14561"/>
                    <a:pt x="13501" y="14561"/>
                    <a:pt x="11500" y="14561"/>
                  </a:cubicBezTo>
                  <a:cubicBezTo>
                    <a:pt x="11379" y="14561"/>
                    <a:pt x="11355" y="14586"/>
                    <a:pt x="11355" y="14730"/>
                  </a:cubicBezTo>
                  <a:cubicBezTo>
                    <a:pt x="11428" y="15212"/>
                    <a:pt x="11669" y="15574"/>
                    <a:pt x="12103" y="15840"/>
                  </a:cubicBezTo>
                  <a:cubicBezTo>
                    <a:pt x="12368" y="15984"/>
                    <a:pt x="12657" y="16080"/>
                    <a:pt x="12946" y="16104"/>
                  </a:cubicBezTo>
                  <a:cubicBezTo>
                    <a:pt x="13139" y="16129"/>
                    <a:pt x="13260" y="16225"/>
                    <a:pt x="13284" y="16418"/>
                  </a:cubicBezTo>
                  <a:cubicBezTo>
                    <a:pt x="13308" y="16563"/>
                    <a:pt x="13308" y="16708"/>
                    <a:pt x="13284" y="16828"/>
                  </a:cubicBezTo>
                  <a:cubicBezTo>
                    <a:pt x="13260" y="17021"/>
                    <a:pt x="13164" y="17093"/>
                    <a:pt x="12946" y="17117"/>
                  </a:cubicBezTo>
                  <a:cubicBezTo>
                    <a:pt x="12898" y="17117"/>
                    <a:pt x="12874" y="17117"/>
                    <a:pt x="12826" y="17117"/>
                  </a:cubicBezTo>
                  <a:cubicBezTo>
                    <a:pt x="10608" y="17117"/>
                    <a:pt x="8414" y="17093"/>
                    <a:pt x="6221" y="17117"/>
                  </a:cubicBezTo>
                  <a:cubicBezTo>
                    <a:pt x="5739" y="17117"/>
                    <a:pt x="5666" y="16948"/>
                    <a:pt x="5714" y="16466"/>
                  </a:cubicBezTo>
                  <a:cubicBezTo>
                    <a:pt x="5739" y="16225"/>
                    <a:pt x="5834" y="16153"/>
                    <a:pt x="6125" y="16104"/>
                  </a:cubicBezTo>
                  <a:cubicBezTo>
                    <a:pt x="6631" y="16008"/>
                    <a:pt x="7064" y="15815"/>
                    <a:pt x="7402" y="15405"/>
                  </a:cubicBezTo>
                  <a:cubicBezTo>
                    <a:pt x="7546" y="15165"/>
                    <a:pt x="7619" y="14923"/>
                    <a:pt x="7668" y="14634"/>
                  </a:cubicBezTo>
                  <a:cubicBezTo>
                    <a:pt x="7668" y="14586"/>
                    <a:pt x="7643" y="14586"/>
                    <a:pt x="7595" y="14561"/>
                  </a:cubicBezTo>
                  <a:cubicBezTo>
                    <a:pt x="7546" y="14561"/>
                    <a:pt x="7499" y="14561"/>
                    <a:pt x="7450" y="14561"/>
                  </a:cubicBezTo>
                  <a:cubicBezTo>
                    <a:pt x="5473" y="14561"/>
                    <a:pt x="3496" y="14586"/>
                    <a:pt x="1495" y="14561"/>
                  </a:cubicBezTo>
                  <a:cubicBezTo>
                    <a:pt x="941" y="14561"/>
                    <a:pt x="482" y="14368"/>
                    <a:pt x="193" y="13838"/>
                  </a:cubicBezTo>
                  <a:cubicBezTo>
                    <a:pt x="73" y="13622"/>
                    <a:pt x="0" y="13356"/>
                    <a:pt x="0" y="13091"/>
                  </a:cubicBezTo>
                  <a:cubicBezTo>
                    <a:pt x="0" y="9209"/>
                    <a:pt x="0" y="5329"/>
                    <a:pt x="0" y="1423"/>
                  </a:cubicBezTo>
                  <a:cubicBezTo>
                    <a:pt x="0" y="627"/>
                    <a:pt x="603" y="0"/>
                    <a:pt x="1423" y="0"/>
                  </a:cubicBezTo>
                  <a:cubicBezTo>
                    <a:pt x="4099" y="0"/>
                    <a:pt x="6800" y="0"/>
                    <a:pt x="9475" y="0"/>
                  </a:cubicBezTo>
                  <a:close/>
                  <a:moveTo>
                    <a:pt x="9500" y="11403"/>
                  </a:moveTo>
                  <a:lnTo>
                    <a:pt x="9500" y="11403"/>
                  </a:lnTo>
                  <a:cubicBezTo>
                    <a:pt x="12103" y="11403"/>
                    <a:pt x="14707" y="11403"/>
                    <a:pt x="17311" y="11403"/>
                  </a:cubicBezTo>
                  <a:cubicBezTo>
                    <a:pt x="17359" y="11403"/>
                    <a:pt x="17431" y="11403"/>
                    <a:pt x="17479" y="11403"/>
                  </a:cubicBezTo>
                  <a:cubicBezTo>
                    <a:pt x="17624" y="11379"/>
                    <a:pt x="17721" y="11282"/>
                    <a:pt x="17744" y="11138"/>
                  </a:cubicBezTo>
                  <a:cubicBezTo>
                    <a:pt x="17744" y="11089"/>
                    <a:pt x="17744" y="11017"/>
                    <a:pt x="17744" y="10969"/>
                  </a:cubicBezTo>
                  <a:cubicBezTo>
                    <a:pt x="17744" y="7908"/>
                    <a:pt x="17744" y="4847"/>
                    <a:pt x="17744" y="1784"/>
                  </a:cubicBezTo>
                  <a:cubicBezTo>
                    <a:pt x="17744" y="1326"/>
                    <a:pt x="17697" y="1254"/>
                    <a:pt x="17238" y="1254"/>
                  </a:cubicBezTo>
                  <a:cubicBezTo>
                    <a:pt x="12054" y="1254"/>
                    <a:pt x="6871" y="1254"/>
                    <a:pt x="1688" y="1254"/>
                  </a:cubicBezTo>
                  <a:cubicBezTo>
                    <a:pt x="1616" y="1254"/>
                    <a:pt x="1543" y="1278"/>
                    <a:pt x="1471" y="1278"/>
                  </a:cubicBezTo>
                  <a:cubicBezTo>
                    <a:pt x="1350" y="1302"/>
                    <a:pt x="1302" y="1375"/>
                    <a:pt x="1278" y="1495"/>
                  </a:cubicBezTo>
                  <a:cubicBezTo>
                    <a:pt x="1254" y="1592"/>
                    <a:pt x="1254" y="1712"/>
                    <a:pt x="1254" y="1832"/>
                  </a:cubicBezTo>
                  <a:cubicBezTo>
                    <a:pt x="1254" y="4847"/>
                    <a:pt x="1254" y="7836"/>
                    <a:pt x="1254" y="10849"/>
                  </a:cubicBezTo>
                  <a:cubicBezTo>
                    <a:pt x="1254" y="10969"/>
                    <a:pt x="1254" y="11066"/>
                    <a:pt x="1278" y="11186"/>
                  </a:cubicBezTo>
                  <a:cubicBezTo>
                    <a:pt x="1302" y="11282"/>
                    <a:pt x="1350" y="11355"/>
                    <a:pt x="1471" y="11379"/>
                  </a:cubicBezTo>
                  <a:cubicBezTo>
                    <a:pt x="1543" y="11403"/>
                    <a:pt x="1616" y="11403"/>
                    <a:pt x="1688" y="11403"/>
                  </a:cubicBezTo>
                  <a:cubicBezTo>
                    <a:pt x="4292" y="11403"/>
                    <a:pt x="6896" y="11403"/>
                    <a:pt x="9500" y="11403"/>
                  </a:cubicBezTo>
                  <a:close/>
                  <a:moveTo>
                    <a:pt x="10198" y="12994"/>
                  </a:moveTo>
                  <a:lnTo>
                    <a:pt x="10198" y="12994"/>
                  </a:lnTo>
                  <a:cubicBezTo>
                    <a:pt x="10198" y="12609"/>
                    <a:pt x="9885" y="12295"/>
                    <a:pt x="9500" y="12295"/>
                  </a:cubicBezTo>
                  <a:cubicBezTo>
                    <a:pt x="9138" y="12295"/>
                    <a:pt x="8800" y="12609"/>
                    <a:pt x="8800" y="12970"/>
                  </a:cubicBezTo>
                  <a:cubicBezTo>
                    <a:pt x="8800" y="13356"/>
                    <a:pt x="9114" y="13693"/>
                    <a:pt x="9500" y="13693"/>
                  </a:cubicBezTo>
                  <a:cubicBezTo>
                    <a:pt x="9885" y="13693"/>
                    <a:pt x="10198" y="13380"/>
                    <a:pt x="10198" y="12994"/>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1" name="Freeform 2">
              <a:extLst>
                <a:ext uri="{FF2B5EF4-FFF2-40B4-BE49-F238E27FC236}">
                  <a16:creationId xmlns:a16="http://schemas.microsoft.com/office/drawing/2014/main" id="{F66EC11E-6FDE-944C-55F8-828B6BBEB7A9}"/>
                </a:ext>
              </a:extLst>
            </p:cNvPr>
            <p:cNvSpPr>
              <a:spLocks noChangeArrowheads="1"/>
            </p:cNvSpPr>
            <p:nvPr/>
          </p:nvSpPr>
          <p:spPr bwMode="auto">
            <a:xfrm>
              <a:off x="2865438" y="1246188"/>
              <a:ext cx="4140200" cy="1406525"/>
            </a:xfrm>
            <a:custGeom>
              <a:avLst/>
              <a:gdLst>
                <a:gd name="T0" fmla="*/ 49 w 11501"/>
                <a:gd name="T1" fmla="*/ 2893 h 3906"/>
                <a:gd name="T2" fmla="*/ 49 w 11501"/>
                <a:gd name="T3" fmla="*/ 2893 h 3906"/>
                <a:gd name="T4" fmla="*/ 1110 w 11501"/>
                <a:gd name="T5" fmla="*/ 2025 h 3906"/>
                <a:gd name="T6" fmla="*/ 2073 w 11501"/>
                <a:gd name="T7" fmla="*/ 1856 h 3906"/>
                <a:gd name="T8" fmla="*/ 3014 w 11501"/>
                <a:gd name="T9" fmla="*/ 1301 h 3906"/>
                <a:gd name="T10" fmla="*/ 3207 w 11501"/>
                <a:gd name="T11" fmla="*/ 964 h 3906"/>
                <a:gd name="T12" fmla="*/ 4003 w 11501"/>
                <a:gd name="T13" fmla="*/ 96 h 3906"/>
                <a:gd name="T14" fmla="*/ 5064 w 11501"/>
                <a:gd name="T15" fmla="*/ 771 h 3906"/>
                <a:gd name="T16" fmla="*/ 5401 w 11501"/>
                <a:gd name="T17" fmla="*/ 1157 h 3906"/>
                <a:gd name="T18" fmla="*/ 6485 w 11501"/>
                <a:gd name="T19" fmla="*/ 1567 h 3906"/>
                <a:gd name="T20" fmla="*/ 6750 w 11501"/>
                <a:gd name="T21" fmla="*/ 1543 h 3906"/>
                <a:gd name="T22" fmla="*/ 7908 w 11501"/>
                <a:gd name="T23" fmla="*/ 1543 h 3906"/>
                <a:gd name="T24" fmla="*/ 8197 w 11501"/>
                <a:gd name="T25" fmla="*/ 1567 h 3906"/>
                <a:gd name="T26" fmla="*/ 9258 w 11501"/>
                <a:gd name="T27" fmla="*/ 1157 h 3906"/>
                <a:gd name="T28" fmla="*/ 9596 w 11501"/>
                <a:gd name="T29" fmla="*/ 795 h 3906"/>
                <a:gd name="T30" fmla="*/ 10608 w 11501"/>
                <a:gd name="T31" fmla="*/ 96 h 3906"/>
                <a:gd name="T32" fmla="*/ 11428 w 11501"/>
                <a:gd name="T33" fmla="*/ 868 h 3906"/>
                <a:gd name="T34" fmla="*/ 11090 w 11501"/>
                <a:gd name="T35" fmla="*/ 1759 h 3906"/>
                <a:gd name="T36" fmla="*/ 10174 w 11501"/>
                <a:gd name="T37" fmla="*/ 1904 h 3906"/>
                <a:gd name="T38" fmla="*/ 9909 w 11501"/>
                <a:gd name="T39" fmla="*/ 1759 h 3906"/>
                <a:gd name="T40" fmla="*/ 9644 w 11501"/>
                <a:gd name="T41" fmla="*/ 1735 h 3906"/>
                <a:gd name="T42" fmla="*/ 8486 w 11501"/>
                <a:gd name="T43" fmla="*/ 2194 h 3906"/>
                <a:gd name="T44" fmla="*/ 8246 w 11501"/>
                <a:gd name="T45" fmla="*/ 2483 h 3906"/>
                <a:gd name="T46" fmla="*/ 7667 w 11501"/>
                <a:gd name="T47" fmla="*/ 3158 h 3906"/>
                <a:gd name="T48" fmla="*/ 6388 w 11501"/>
                <a:gd name="T49" fmla="*/ 2458 h 3906"/>
                <a:gd name="T50" fmla="*/ 6172 w 11501"/>
                <a:gd name="T51" fmla="*/ 2194 h 3906"/>
                <a:gd name="T52" fmla="*/ 5039 w 11501"/>
                <a:gd name="T53" fmla="*/ 1759 h 3906"/>
                <a:gd name="T54" fmla="*/ 4726 w 11501"/>
                <a:gd name="T55" fmla="*/ 1783 h 3906"/>
                <a:gd name="T56" fmla="*/ 3714 w 11501"/>
                <a:gd name="T57" fmla="*/ 1856 h 3906"/>
                <a:gd name="T58" fmla="*/ 3472 w 11501"/>
                <a:gd name="T59" fmla="*/ 1856 h 3906"/>
                <a:gd name="T60" fmla="*/ 2049 w 11501"/>
                <a:gd name="T61" fmla="*/ 2700 h 3906"/>
                <a:gd name="T62" fmla="*/ 1929 w 11501"/>
                <a:gd name="T63" fmla="*/ 2965 h 3906"/>
                <a:gd name="T64" fmla="*/ 1037 w 11501"/>
                <a:gd name="T65" fmla="*/ 3881 h 3906"/>
                <a:gd name="T66" fmla="*/ 73 w 11501"/>
                <a:gd name="T67" fmla="*/ 3110 h 3906"/>
                <a:gd name="T68" fmla="*/ 49 w 11501"/>
                <a:gd name="T69" fmla="*/ 2893 h 3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501" h="3906">
                  <a:moveTo>
                    <a:pt x="49" y="2893"/>
                  </a:moveTo>
                  <a:lnTo>
                    <a:pt x="49" y="2893"/>
                  </a:lnTo>
                  <a:cubicBezTo>
                    <a:pt x="0" y="2362"/>
                    <a:pt x="603" y="1904"/>
                    <a:pt x="1110" y="2025"/>
                  </a:cubicBezTo>
                  <a:cubicBezTo>
                    <a:pt x="1760" y="2169"/>
                    <a:pt x="1519" y="2169"/>
                    <a:pt x="2073" y="1856"/>
                  </a:cubicBezTo>
                  <a:cubicBezTo>
                    <a:pt x="2411" y="1687"/>
                    <a:pt x="2701" y="1494"/>
                    <a:pt x="3014" y="1301"/>
                  </a:cubicBezTo>
                  <a:cubicBezTo>
                    <a:pt x="3159" y="1229"/>
                    <a:pt x="3207" y="1108"/>
                    <a:pt x="3207" y="964"/>
                  </a:cubicBezTo>
                  <a:cubicBezTo>
                    <a:pt x="3231" y="506"/>
                    <a:pt x="3617" y="144"/>
                    <a:pt x="4003" y="96"/>
                  </a:cubicBezTo>
                  <a:cubicBezTo>
                    <a:pt x="4606" y="0"/>
                    <a:pt x="4967" y="385"/>
                    <a:pt x="5064" y="771"/>
                  </a:cubicBezTo>
                  <a:cubicBezTo>
                    <a:pt x="5112" y="964"/>
                    <a:pt x="5208" y="1084"/>
                    <a:pt x="5401" y="1157"/>
                  </a:cubicBezTo>
                  <a:cubicBezTo>
                    <a:pt x="5762" y="1277"/>
                    <a:pt x="6124" y="1422"/>
                    <a:pt x="6485" y="1567"/>
                  </a:cubicBezTo>
                  <a:cubicBezTo>
                    <a:pt x="6581" y="1615"/>
                    <a:pt x="6678" y="1590"/>
                    <a:pt x="6750" y="1543"/>
                  </a:cubicBezTo>
                  <a:cubicBezTo>
                    <a:pt x="7136" y="1277"/>
                    <a:pt x="7522" y="1277"/>
                    <a:pt x="7908" y="1543"/>
                  </a:cubicBezTo>
                  <a:cubicBezTo>
                    <a:pt x="8004" y="1590"/>
                    <a:pt x="8100" y="1615"/>
                    <a:pt x="8197" y="1567"/>
                  </a:cubicBezTo>
                  <a:cubicBezTo>
                    <a:pt x="8559" y="1422"/>
                    <a:pt x="8896" y="1301"/>
                    <a:pt x="9258" y="1157"/>
                  </a:cubicBezTo>
                  <a:cubicBezTo>
                    <a:pt x="9427" y="1084"/>
                    <a:pt x="9547" y="988"/>
                    <a:pt x="9596" y="795"/>
                  </a:cubicBezTo>
                  <a:cubicBezTo>
                    <a:pt x="9716" y="289"/>
                    <a:pt x="10053" y="72"/>
                    <a:pt x="10608" y="96"/>
                  </a:cubicBezTo>
                  <a:cubicBezTo>
                    <a:pt x="10994" y="96"/>
                    <a:pt x="11356" y="458"/>
                    <a:pt x="11428" y="868"/>
                  </a:cubicBezTo>
                  <a:cubicBezTo>
                    <a:pt x="11500" y="1229"/>
                    <a:pt x="11380" y="1543"/>
                    <a:pt x="11090" y="1759"/>
                  </a:cubicBezTo>
                  <a:cubicBezTo>
                    <a:pt x="10825" y="1976"/>
                    <a:pt x="10512" y="2049"/>
                    <a:pt x="10174" y="1904"/>
                  </a:cubicBezTo>
                  <a:cubicBezTo>
                    <a:pt x="10078" y="1880"/>
                    <a:pt x="10005" y="1832"/>
                    <a:pt x="9909" y="1759"/>
                  </a:cubicBezTo>
                  <a:cubicBezTo>
                    <a:pt x="9813" y="1712"/>
                    <a:pt x="9740" y="1687"/>
                    <a:pt x="9644" y="1735"/>
                  </a:cubicBezTo>
                  <a:cubicBezTo>
                    <a:pt x="9258" y="1904"/>
                    <a:pt x="8872" y="2049"/>
                    <a:pt x="8486" y="2194"/>
                  </a:cubicBezTo>
                  <a:cubicBezTo>
                    <a:pt x="8342" y="2265"/>
                    <a:pt x="8293" y="2362"/>
                    <a:pt x="8246" y="2483"/>
                  </a:cubicBezTo>
                  <a:cubicBezTo>
                    <a:pt x="8173" y="2820"/>
                    <a:pt x="8004" y="3062"/>
                    <a:pt x="7667" y="3158"/>
                  </a:cubicBezTo>
                  <a:cubicBezTo>
                    <a:pt x="7088" y="3375"/>
                    <a:pt x="6557" y="3086"/>
                    <a:pt x="6388" y="2458"/>
                  </a:cubicBezTo>
                  <a:cubicBezTo>
                    <a:pt x="6364" y="2338"/>
                    <a:pt x="6292" y="2242"/>
                    <a:pt x="6172" y="2194"/>
                  </a:cubicBezTo>
                  <a:cubicBezTo>
                    <a:pt x="5786" y="2049"/>
                    <a:pt x="5401" y="1904"/>
                    <a:pt x="5039" y="1759"/>
                  </a:cubicBezTo>
                  <a:cubicBezTo>
                    <a:pt x="4919" y="1712"/>
                    <a:pt x="4822" y="1735"/>
                    <a:pt x="4726" y="1783"/>
                  </a:cubicBezTo>
                  <a:cubicBezTo>
                    <a:pt x="4389" y="2001"/>
                    <a:pt x="4051" y="2025"/>
                    <a:pt x="3714" y="1856"/>
                  </a:cubicBezTo>
                  <a:cubicBezTo>
                    <a:pt x="3617" y="1807"/>
                    <a:pt x="3545" y="1807"/>
                    <a:pt x="3472" y="1856"/>
                  </a:cubicBezTo>
                  <a:cubicBezTo>
                    <a:pt x="2990" y="2121"/>
                    <a:pt x="2532" y="2411"/>
                    <a:pt x="2049" y="2700"/>
                  </a:cubicBezTo>
                  <a:cubicBezTo>
                    <a:pt x="1978" y="2748"/>
                    <a:pt x="1929" y="2844"/>
                    <a:pt x="1929" y="2965"/>
                  </a:cubicBezTo>
                  <a:cubicBezTo>
                    <a:pt x="1905" y="3447"/>
                    <a:pt x="1543" y="3833"/>
                    <a:pt x="1037" y="3881"/>
                  </a:cubicBezTo>
                  <a:cubicBezTo>
                    <a:pt x="603" y="3905"/>
                    <a:pt x="169" y="3592"/>
                    <a:pt x="73" y="3110"/>
                  </a:cubicBezTo>
                  <a:cubicBezTo>
                    <a:pt x="49" y="3037"/>
                    <a:pt x="49" y="2965"/>
                    <a:pt x="49" y="289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2" name="Freeform 3">
              <a:extLst>
                <a:ext uri="{FF2B5EF4-FFF2-40B4-BE49-F238E27FC236}">
                  <a16:creationId xmlns:a16="http://schemas.microsoft.com/office/drawing/2014/main" id="{B49652BE-9841-0E51-40AF-7A56A449350A}"/>
                </a:ext>
              </a:extLst>
            </p:cNvPr>
            <p:cNvSpPr>
              <a:spLocks noChangeArrowheads="1"/>
            </p:cNvSpPr>
            <p:nvPr/>
          </p:nvSpPr>
          <p:spPr bwMode="auto">
            <a:xfrm>
              <a:off x="6302375" y="2417763"/>
              <a:ext cx="685800" cy="1587500"/>
            </a:xfrm>
            <a:custGeom>
              <a:avLst/>
              <a:gdLst>
                <a:gd name="T0" fmla="*/ 1905 w 1906"/>
                <a:gd name="T1" fmla="*/ 2193 h 4411"/>
                <a:gd name="T2" fmla="*/ 1905 w 1906"/>
                <a:gd name="T3" fmla="*/ 2193 h 4411"/>
                <a:gd name="T4" fmla="*/ 1905 w 1906"/>
                <a:gd name="T5" fmla="*/ 3928 h 4411"/>
                <a:gd name="T6" fmla="*/ 1760 w 1906"/>
                <a:gd name="T7" fmla="*/ 4338 h 4411"/>
                <a:gd name="T8" fmla="*/ 1519 w 1906"/>
                <a:gd name="T9" fmla="*/ 4410 h 4411"/>
                <a:gd name="T10" fmla="*/ 458 w 1906"/>
                <a:gd name="T11" fmla="*/ 4410 h 4411"/>
                <a:gd name="T12" fmla="*/ 0 w 1906"/>
                <a:gd name="T13" fmla="*/ 3976 h 4411"/>
                <a:gd name="T14" fmla="*/ 0 w 1906"/>
                <a:gd name="T15" fmla="*/ 3109 h 4411"/>
                <a:gd name="T16" fmla="*/ 0 w 1906"/>
                <a:gd name="T17" fmla="*/ 554 h 4411"/>
                <a:gd name="T18" fmla="*/ 555 w 1906"/>
                <a:gd name="T19" fmla="*/ 0 h 4411"/>
                <a:gd name="T20" fmla="*/ 1423 w 1906"/>
                <a:gd name="T21" fmla="*/ 0 h 4411"/>
                <a:gd name="T22" fmla="*/ 1905 w 1906"/>
                <a:gd name="T23" fmla="*/ 482 h 4411"/>
                <a:gd name="T24" fmla="*/ 1905 w 1906"/>
                <a:gd name="T25" fmla="*/ 2193 h 4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06" h="4411">
                  <a:moveTo>
                    <a:pt x="1905" y="2193"/>
                  </a:moveTo>
                  <a:lnTo>
                    <a:pt x="1905" y="2193"/>
                  </a:lnTo>
                  <a:cubicBezTo>
                    <a:pt x="1905" y="2772"/>
                    <a:pt x="1905" y="3349"/>
                    <a:pt x="1905" y="3928"/>
                  </a:cubicBezTo>
                  <a:cubicBezTo>
                    <a:pt x="1905" y="4073"/>
                    <a:pt x="1881" y="4242"/>
                    <a:pt x="1760" y="4338"/>
                  </a:cubicBezTo>
                  <a:cubicBezTo>
                    <a:pt x="1688" y="4386"/>
                    <a:pt x="1616" y="4410"/>
                    <a:pt x="1519" y="4410"/>
                  </a:cubicBezTo>
                  <a:cubicBezTo>
                    <a:pt x="1157" y="4410"/>
                    <a:pt x="796" y="4410"/>
                    <a:pt x="458" y="4410"/>
                  </a:cubicBezTo>
                  <a:cubicBezTo>
                    <a:pt x="120" y="4410"/>
                    <a:pt x="0" y="4290"/>
                    <a:pt x="0" y="3976"/>
                  </a:cubicBezTo>
                  <a:cubicBezTo>
                    <a:pt x="0" y="3687"/>
                    <a:pt x="0" y="3398"/>
                    <a:pt x="0" y="3109"/>
                  </a:cubicBezTo>
                  <a:cubicBezTo>
                    <a:pt x="0" y="2265"/>
                    <a:pt x="0" y="1398"/>
                    <a:pt x="0" y="554"/>
                  </a:cubicBezTo>
                  <a:cubicBezTo>
                    <a:pt x="0" y="96"/>
                    <a:pt x="97" y="0"/>
                    <a:pt x="555" y="0"/>
                  </a:cubicBezTo>
                  <a:cubicBezTo>
                    <a:pt x="844" y="0"/>
                    <a:pt x="1133" y="0"/>
                    <a:pt x="1423" y="0"/>
                  </a:cubicBezTo>
                  <a:cubicBezTo>
                    <a:pt x="1785" y="0"/>
                    <a:pt x="1905" y="120"/>
                    <a:pt x="1905" y="482"/>
                  </a:cubicBezTo>
                  <a:cubicBezTo>
                    <a:pt x="1905" y="1060"/>
                    <a:pt x="1905" y="1639"/>
                    <a:pt x="1905" y="219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3" name="Freeform 4">
              <a:extLst>
                <a:ext uri="{FF2B5EF4-FFF2-40B4-BE49-F238E27FC236}">
                  <a16:creationId xmlns:a16="http://schemas.microsoft.com/office/drawing/2014/main" id="{0E9A101B-F564-FB81-B2EB-5379102649A4}"/>
                </a:ext>
              </a:extLst>
            </p:cNvPr>
            <p:cNvSpPr>
              <a:spLocks noChangeArrowheads="1"/>
            </p:cNvSpPr>
            <p:nvPr/>
          </p:nvSpPr>
          <p:spPr bwMode="auto">
            <a:xfrm>
              <a:off x="4021138" y="2417763"/>
              <a:ext cx="677862" cy="1587500"/>
            </a:xfrm>
            <a:custGeom>
              <a:avLst/>
              <a:gdLst>
                <a:gd name="T0" fmla="*/ 1881 w 1882"/>
                <a:gd name="T1" fmla="*/ 2218 h 4411"/>
                <a:gd name="T2" fmla="*/ 1881 w 1882"/>
                <a:gd name="T3" fmla="*/ 2218 h 4411"/>
                <a:gd name="T4" fmla="*/ 1881 w 1882"/>
                <a:gd name="T5" fmla="*/ 4000 h 4411"/>
                <a:gd name="T6" fmla="*/ 1471 w 1882"/>
                <a:gd name="T7" fmla="*/ 4410 h 4411"/>
                <a:gd name="T8" fmla="*/ 410 w 1882"/>
                <a:gd name="T9" fmla="*/ 4410 h 4411"/>
                <a:gd name="T10" fmla="*/ 0 w 1882"/>
                <a:gd name="T11" fmla="*/ 4000 h 4411"/>
                <a:gd name="T12" fmla="*/ 0 w 1882"/>
                <a:gd name="T13" fmla="*/ 385 h 4411"/>
                <a:gd name="T14" fmla="*/ 410 w 1882"/>
                <a:gd name="T15" fmla="*/ 0 h 4411"/>
                <a:gd name="T16" fmla="*/ 1495 w 1882"/>
                <a:gd name="T17" fmla="*/ 0 h 4411"/>
                <a:gd name="T18" fmla="*/ 1881 w 1882"/>
                <a:gd name="T19" fmla="*/ 385 h 4411"/>
                <a:gd name="T20" fmla="*/ 1881 w 1882"/>
                <a:gd name="T21" fmla="*/ 2218 h 4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82" h="4411">
                  <a:moveTo>
                    <a:pt x="1881" y="2218"/>
                  </a:moveTo>
                  <a:lnTo>
                    <a:pt x="1881" y="2218"/>
                  </a:lnTo>
                  <a:cubicBezTo>
                    <a:pt x="1881" y="2796"/>
                    <a:pt x="1881" y="3398"/>
                    <a:pt x="1881" y="4000"/>
                  </a:cubicBezTo>
                  <a:cubicBezTo>
                    <a:pt x="1881" y="4290"/>
                    <a:pt x="1760" y="4410"/>
                    <a:pt x="1471" y="4410"/>
                  </a:cubicBezTo>
                  <a:cubicBezTo>
                    <a:pt x="1109" y="4410"/>
                    <a:pt x="771" y="4410"/>
                    <a:pt x="410" y="4410"/>
                  </a:cubicBezTo>
                  <a:cubicBezTo>
                    <a:pt x="145" y="4410"/>
                    <a:pt x="0" y="4266"/>
                    <a:pt x="0" y="4000"/>
                  </a:cubicBezTo>
                  <a:cubicBezTo>
                    <a:pt x="0" y="2796"/>
                    <a:pt x="0" y="1590"/>
                    <a:pt x="0" y="385"/>
                  </a:cubicBezTo>
                  <a:cubicBezTo>
                    <a:pt x="0" y="144"/>
                    <a:pt x="145" y="0"/>
                    <a:pt x="410" y="0"/>
                  </a:cubicBezTo>
                  <a:cubicBezTo>
                    <a:pt x="771" y="0"/>
                    <a:pt x="1133" y="0"/>
                    <a:pt x="1495" y="0"/>
                  </a:cubicBezTo>
                  <a:cubicBezTo>
                    <a:pt x="1736" y="0"/>
                    <a:pt x="1881" y="144"/>
                    <a:pt x="1881" y="385"/>
                  </a:cubicBezTo>
                  <a:cubicBezTo>
                    <a:pt x="1881" y="988"/>
                    <a:pt x="1881" y="1614"/>
                    <a:pt x="1881" y="221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5" name="Freeform 5">
              <a:extLst>
                <a:ext uri="{FF2B5EF4-FFF2-40B4-BE49-F238E27FC236}">
                  <a16:creationId xmlns:a16="http://schemas.microsoft.com/office/drawing/2014/main" id="{82765B68-2D58-2C49-7D74-D787A24EFC2D}"/>
                </a:ext>
              </a:extLst>
            </p:cNvPr>
            <p:cNvSpPr>
              <a:spLocks noChangeArrowheads="1"/>
            </p:cNvSpPr>
            <p:nvPr/>
          </p:nvSpPr>
          <p:spPr bwMode="auto">
            <a:xfrm>
              <a:off x="5157788" y="2859088"/>
              <a:ext cx="685800" cy="1146175"/>
            </a:xfrm>
            <a:custGeom>
              <a:avLst/>
              <a:gdLst>
                <a:gd name="T0" fmla="*/ 1905 w 1906"/>
                <a:gd name="T1" fmla="*/ 1615 h 3182"/>
                <a:gd name="T2" fmla="*/ 1905 w 1906"/>
                <a:gd name="T3" fmla="*/ 1615 h 3182"/>
                <a:gd name="T4" fmla="*/ 1905 w 1906"/>
                <a:gd name="T5" fmla="*/ 2820 h 3182"/>
                <a:gd name="T6" fmla="*/ 1544 w 1906"/>
                <a:gd name="T7" fmla="*/ 3181 h 3182"/>
                <a:gd name="T8" fmla="*/ 362 w 1906"/>
                <a:gd name="T9" fmla="*/ 3181 h 3182"/>
                <a:gd name="T10" fmla="*/ 24 w 1906"/>
                <a:gd name="T11" fmla="*/ 2820 h 3182"/>
                <a:gd name="T12" fmla="*/ 24 w 1906"/>
                <a:gd name="T13" fmla="*/ 410 h 3182"/>
                <a:gd name="T14" fmla="*/ 459 w 1906"/>
                <a:gd name="T15" fmla="*/ 24 h 3182"/>
                <a:gd name="T16" fmla="*/ 1592 w 1906"/>
                <a:gd name="T17" fmla="*/ 48 h 3182"/>
                <a:gd name="T18" fmla="*/ 1905 w 1906"/>
                <a:gd name="T19" fmla="*/ 385 h 3182"/>
                <a:gd name="T20" fmla="*/ 1905 w 1906"/>
                <a:gd name="T21" fmla="*/ 1615 h 3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6" h="3182">
                  <a:moveTo>
                    <a:pt x="1905" y="1615"/>
                  </a:moveTo>
                  <a:lnTo>
                    <a:pt x="1905" y="1615"/>
                  </a:lnTo>
                  <a:cubicBezTo>
                    <a:pt x="1905" y="2024"/>
                    <a:pt x="1905" y="2410"/>
                    <a:pt x="1905" y="2820"/>
                  </a:cubicBezTo>
                  <a:cubicBezTo>
                    <a:pt x="1905" y="3037"/>
                    <a:pt x="1785" y="3181"/>
                    <a:pt x="1544" y="3181"/>
                  </a:cubicBezTo>
                  <a:cubicBezTo>
                    <a:pt x="1158" y="3181"/>
                    <a:pt x="772" y="3181"/>
                    <a:pt x="362" y="3181"/>
                  </a:cubicBezTo>
                  <a:cubicBezTo>
                    <a:pt x="169" y="3181"/>
                    <a:pt x="24" y="3037"/>
                    <a:pt x="24" y="2820"/>
                  </a:cubicBezTo>
                  <a:cubicBezTo>
                    <a:pt x="0" y="2024"/>
                    <a:pt x="0" y="1205"/>
                    <a:pt x="24" y="410"/>
                  </a:cubicBezTo>
                  <a:cubicBezTo>
                    <a:pt x="24" y="169"/>
                    <a:pt x="193" y="24"/>
                    <a:pt x="459" y="24"/>
                  </a:cubicBezTo>
                  <a:cubicBezTo>
                    <a:pt x="845" y="24"/>
                    <a:pt x="1230" y="0"/>
                    <a:pt x="1592" y="48"/>
                  </a:cubicBezTo>
                  <a:cubicBezTo>
                    <a:pt x="1785" y="72"/>
                    <a:pt x="1905" y="192"/>
                    <a:pt x="1905" y="385"/>
                  </a:cubicBezTo>
                  <a:cubicBezTo>
                    <a:pt x="1905" y="796"/>
                    <a:pt x="1905" y="1205"/>
                    <a:pt x="1905" y="161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16" name="Freeform 6">
              <a:extLst>
                <a:ext uri="{FF2B5EF4-FFF2-40B4-BE49-F238E27FC236}">
                  <a16:creationId xmlns:a16="http://schemas.microsoft.com/office/drawing/2014/main" id="{15C4F4A7-DB10-894D-007A-B3E1326294A0}"/>
                </a:ext>
              </a:extLst>
            </p:cNvPr>
            <p:cNvSpPr>
              <a:spLocks noChangeArrowheads="1"/>
            </p:cNvSpPr>
            <p:nvPr/>
          </p:nvSpPr>
          <p:spPr bwMode="auto">
            <a:xfrm>
              <a:off x="2882900" y="3103563"/>
              <a:ext cx="677863" cy="903287"/>
            </a:xfrm>
            <a:custGeom>
              <a:avLst/>
              <a:gdLst>
                <a:gd name="T0" fmla="*/ 0 w 1881"/>
                <a:gd name="T1" fmla="*/ 1228 h 2507"/>
                <a:gd name="T2" fmla="*/ 0 w 1881"/>
                <a:gd name="T3" fmla="*/ 1228 h 2507"/>
                <a:gd name="T4" fmla="*/ 0 w 1881"/>
                <a:gd name="T5" fmla="*/ 385 h 2507"/>
                <a:gd name="T6" fmla="*/ 386 w 1881"/>
                <a:gd name="T7" fmla="*/ 0 h 2507"/>
                <a:gd name="T8" fmla="*/ 1494 w 1881"/>
                <a:gd name="T9" fmla="*/ 0 h 2507"/>
                <a:gd name="T10" fmla="*/ 1880 w 1881"/>
                <a:gd name="T11" fmla="*/ 385 h 2507"/>
                <a:gd name="T12" fmla="*/ 1880 w 1881"/>
                <a:gd name="T13" fmla="*/ 2096 h 2507"/>
                <a:gd name="T14" fmla="*/ 1470 w 1881"/>
                <a:gd name="T15" fmla="*/ 2506 h 2507"/>
                <a:gd name="T16" fmla="*/ 410 w 1881"/>
                <a:gd name="T17" fmla="*/ 2506 h 2507"/>
                <a:gd name="T18" fmla="*/ 0 w 1881"/>
                <a:gd name="T19" fmla="*/ 2096 h 2507"/>
                <a:gd name="T20" fmla="*/ 0 w 1881"/>
                <a:gd name="T21" fmla="*/ 1228 h 2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81" h="2507">
                  <a:moveTo>
                    <a:pt x="0" y="1228"/>
                  </a:moveTo>
                  <a:lnTo>
                    <a:pt x="0" y="1228"/>
                  </a:lnTo>
                  <a:cubicBezTo>
                    <a:pt x="0" y="963"/>
                    <a:pt x="0" y="675"/>
                    <a:pt x="0" y="385"/>
                  </a:cubicBezTo>
                  <a:cubicBezTo>
                    <a:pt x="0" y="145"/>
                    <a:pt x="144" y="0"/>
                    <a:pt x="386" y="0"/>
                  </a:cubicBezTo>
                  <a:cubicBezTo>
                    <a:pt x="747" y="0"/>
                    <a:pt x="1132" y="0"/>
                    <a:pt x="1494" y="0"/>
                  </a:cubicBezTo>
                  <a:cubicBezTo>
                    <a:pt x="1736" y="0"/>
                    <a:pt x="1880" y="145"/>
                    <a:pt x="1880" y="385"/>
                  </a:cubicBezTo>
                  <a:cubicBezTo>
                    <a:pt x="1880" y="963"/>
                    <a:pt x="1880" y="1542"/>
                    <a:pt x="1880" y="2096"/>
                  </a:cubicBezTo>
                  <a:cubicBezTo>
                    <a:pt x="1880" y="2362"/>
                    <a:pt x="1736" y="2506"/>
                    <a:pt x="1470" y="2506"/>
                  </a:cubicBezTo>
                  <a:cubicBezTo>
                    <a:pt x="1132" y="2506"/>
                    <a:pt x="771" y="2506"/>
                    <a:pt x="410" y="2506"/>
                  </a:cubicBezTo>
                  <a:cubicBezTo>
                    <a:pt x="144" y="2506"/>
                    <a:pt x="0" y="2386"/>
                    <a:pt x="0" y="2096"/>
                  </a:cubicBezTo>
                  <a:cubicBezTo>
                    <a:pt x="0" y="1807"/>
                    <a:pt x="0" y="1518"/>
                    <a:pt x="0" y="122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21" name="Group 20">
            <a:extLst>
              <a:ext uri="{FF2B5EF4-FFF2-40B4-BE49-F238E27FC236}">
                <a16:creationId xmlns:a16="http://schemas.microsoft.com/office/drawing/2014/main" id="{EA427373-6CFE-A8C3-B59E-AB298D3F26F0}"/>
              </a:ext>
            </a:extLst>
          </p:cNvPr>
          <p:cNvGrpSpPr>
            <a:grpSpLocks noChangeAspect="1"/>
          </p:cNvGrpSpPr>
          <p:nvPr/>
        </p:nvGrpSpPr>
        <p:grpSpPr>
          <a:xfrm>
            <a:off x="2306274" y="1288865"/>
            <a:ext cx="1200728" cy="1200450"/>
            <a:chOff x="2087563" y="206375"/>
            <a:chExt cx="6851650" cy="6850063"/>
          </a:xfrm>
          <a:solidFill>
            <a:srgbClr val="007A7C"/>
          </a:solidFill>
        </p:grpSpPr>
        <p:sp>
          <p:nvSpPr>
            <p:cNvPr id="22" name="Freeform 1">
              <a:extLst>
                <a:ext uri="{FF2B5EF4-FFF2-40B4-BE49-F238E27FC236}">
                  <a16:creationId xmlns:a16="http://schemas.microsoft.com/office/drawing/2014/main" id="{E5C8D7BC-ACC2-875E-D272-F47B4BCE29DA}"/>
                </a:ext>
              </a:extLst>
            </p:cNvPr>
            <p:cNvSpPr>
              <a:spLocks noChangeArrowheads="1"/>
            </p:cNvSpPr>
            <p:nvPr/>
          </p:nvSpPr>
          <p:spPr bwMode="auto">
            <a:xfrm>
              <a:off x="2087563" y="1127125"/>
              <a:ext cx="5019675" cy="5929313"/>
            </a:xfrm>
            <a:custGeom>
              <a:avLst/>
              <a:gdLst>
                <a:gd name="T0" fmla="*/ 0 w 13945"/>
                <a:gd name="T1" fmla="*/ 8264 h 16471"/>
                <a:gd name="T2" fmla="*/ 0 w 13945"/>
                <a:gd name="T3" fmla="*/ 8264 h 16471"/>
                <a:gd name="T4" fmla="*/ 0 w 13945"/>
                <a:gd name="T5" fmla="*/ 1486 h 16471"/>
                <a:gd name="T6" fmla="*/ 267 w 13945"/>
                <a:gd name="T7" fmla="*/ 534 h 16471"/>
                <a:gd name="T8" fmla="*/ 1159 w 13945"/>
                <a:gd name="T9" fmla="*/ 29 h 16471"/>
                <a:gd name="T10" fmla="*/ 2408 w 13945"/>
                <a:gd name="T11" fmla="*/ 29 h 16471"/>
                <a:gd name="T12" fmla="*/ 2527 w 13945"/>
                <a:gd name="T13" fmla="*/ 148 h 16471"/>
                <a:gd name="T14" fmla="*/ 2527 w 13945"/>
                <a:gd name="T15" fmla="*/ 1813 h 16471"/>
                <a:gd name="T16" fmla="*/ 2408 w 13945"/>
                <a:gd name="T17" fmla="*/ 1932 h 16471"/>
                <a:gd name="T18" fmla="*/ 1576 w 13945"/>
                <a:gd name="T19" fmla="*/ 1932 h 16471"/>
                <a:gd name="T20" fmla="*/ 1278 w 13945"/>
                <a:gd name="T21" fmla="*/ 2199 h 16471"/>
                <a:gd name="T22" fmla="*/ 1278 w 13945"/>
                <a:gd name="T23" fmla="*/ 9275 h 16471"/>
                <a:gd name="T24" fmla="*/ 1278 w 13945"/>
                <a:gd name="T25" fmla="*/ 14300 h 16471"/>
                <a:gd name="T26" fmla="*/ 1546 w 13945"/>
                <a:gd name="T27" fmla="*/ 14567 h 16471"/>
                <a:gd name="T28" fmla="*/ 12398 w 13945"/>
                <a:gd name="T29" fmla="*/ 14567 h 16471"/>
                <a:gd name="T30" fmla="*/ 12665 w 13945"/>
                <a:gd name="T31" fmla="*/ 14300 h 16471"/>
                <a:gd name="T32" fmla="*/ 12665 w 13945"/>
                <a:gd name="T33" fmla="*/ 12367 h 16471"/>
                <a:gd name="T34" fmla="*/ 12843 w 13945"/>
                <a:gd name="T35" fmla="*/ 11921 h 16471"/>
                <a:gd name="T36" fmla="*/ 13825 w 13945"/>
                <a:gd name="T37" fmla="*/ 10970 h 16471"/>
                <a:gd name="T38" fmla="*/ 13914 w 13945"/>
                <a:gd name="T39" fmla="*/ 10911 h 16471"/>
                <a:gd name="T40" fmla="*/ 13914 w 13945"/>
                <a:gd name="T41" fmla="*/ 11030 h 16471"/>
                <a:gd name="T42" fmla="*/ 13914 w 13945"/>
                <a:gd name="T43" fmla="*/ 15370 h 16471"/>
                <a:gd name="T44" fmla="*/ 12784 w 13945"/>
                <a:gd name="T45" fmla="*/ 16470 h 16471"/>
                <a:gd name="T46" fmla="*/ 1189 w 13945"/>
                <a:gd name="T47" fmla="*/ 16470 h 16471"/>
                <a:gd name="T48" fmla="*/ 88 w 13945"/>
                <a:gd name="T49" fmla="*/ 15697 h 16471"/>
                <a:gd name="T50" fmla="*/ 0 w 13945"/>
                <a:gd name="T51" fmla="*/ 15073 h 16471"/>
                <a:gd name="T52" fmla="*/ 0 w 13945"/>
                <a:gd name="T53" fmla="*/ 8264 h 16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945" h="16471">
                  <a:moveTo>
                    <a:pt x="0" y="8264"/>
                  </a:moveTo>
                  <a:lnTo>
                    <a:pt x="0" y="8264"/>
                  </a:lnTo>
                  <a:cubicBezTo>
                    <a:pt x="0" y="6005"/>
                    <a:pt x="0" y="3745"/>
                    <a:pt x="0" y="1486"/>
                  </a:cubicBezTo>
                  <a:cubicBezTo>
                    <a:pt x="0" y="1129"/>
                    <a:pt x="29" y="803"/>
                    <a:pt x="267" y="534"/>
                  </a:cubicBezTo>
                  <a:cubicBezTo>
                    <a:pt x="476" y="208"/>
                    <a:pt x="802" y="59"/>
                    <a:pt x="1159" y="29"/>
                  </a:cubicBezTo>
                  <a:cubicBezTo>
                    <a:pt x="1576" y="0"/>
                    <a:pt x="1991" y="29"/>
                    <a:pt x="2408" y="29"/>
                  </a:cubicBezTo>
                  <a:cubicBezTo>
                    <a:pt x="2498" y="29"/>
                    <a:pt x="2527" y="59"/>
                    <a:pt x="2527" y="148"/>
                  </a:cubicBezTo>
                  <a:cubicBezTo>
                    <a:pt x="2527" y="713"/>
                    <a:pt x="2527" y="1248"/>
                    <a:pt x="2527" y="1813"/>
                  </a:cubicBezTo>
                  <a:cubicBezTo>
                    <a:pt x="2527" y="1902"/>
                    <a:pt x="2498" y="1932"/>
                    <a:pt x="2408" y="1932"/>
                  </a:cubicBezTo>
                  <a:cubicBezTo>
                    <a:pt x="2110" y="1932"/>
                    <a:pt x="1843" y="1932"/>
                    <a:pt x="1576" y="1932"/>
                  </a:cubicBezTo>
                  <a:cubicBezTo>
                    <a:pt x="1308" y="1932"/>
                    <a:pt x="1278" y="1961"/>
                    <a:pt x="1278" y="2199"/>
                  </a:cubicBezTo>
                  <a:cubicBezTo>
                    <a:pt x="1278" y="4578"/>
                    <a:pt x="1278" y="6927"/>
                    <a:pt x="1278" y="9275"/>
                  </a:cubicBezTo>
                  <a:cubicBezTo>
                    <a:pt x="1278" y="10940"/>
                    <a:pt x="1278" y="12635"/>
                    <a:pt x="1278" y="14300"/>
                  </a:cubicBezTo>
                  <a:cubicBezTo>
                    <a:pt x="1278" y="14538"/>
                    <a:pt x="1308" y="14567"/>
                    <a:pt x="1546" y="14567"/>
                  </a:cubicBezTo>
                  <a:cubicBezTo>
                    <a:pt x="5173" y="14567"/>
                    <a:pt x="8801" y="14567"/>
                    <a:pt x="12398" y="14567"/>
                  </a:cubicBezTo>
                  <a:cubicBezTo>
                    <a:pt x="12636" y="14567"/>
                    <a:pt x="12665" y="14538"/>
                    <a:pt x="12665" y="14300"/>
                  </a:cubicBezTo>
                  <a:cubicBezTo>
                    <a:pt x="12665" y="13676"/>
                    <a:pt x="12665" y="13021"/>
                    <a:pt x="12665" y="12367"/>
                  </a:cubicBezTo>
                  <a:cubicBezTo>
                    <a:pt x="12665" y="12189"/>
                    <a:pt x="12725" y="12070"/>
                    <a:pt x="12843" y="11921"/>
                  </a:cubicBezTo>
                  <a:cubicBezTo>
                    <a:pt x="13170" y="11624"/>
                    <a:pt x="13498" y="11297"/>
                    <a:pt x="13825" y="10970"/>
                  </a:cubicBezTo>
                  <a:cubicBezTo>
                    <a:pt x="13825" y="10940"/>
                    <a:pt x="13854" y="10911"/>
                    <a:pt x="13914" y="10911"/>
                  </a:cubicBezTo>
                  <a:cubicBezTo>
                    <a:pt x="13944" y="10940"/>
                    <a:pt x="13914" y="10970"/>
                    <a:pt x="13914" y="11030"/>
                  </a:cubicBezTo>
                  <a:cubicBezTo>
                    <a:pt x="13914" y="12457"/>
                    <a:pt x="13944" y="13914"/>
                    <a:pt x="13914" y="15370"/>
                  </a:cubicBezTo>
                  <a:cubicBezTo>
                    <a:pt x="13914" y="15935"/>
                    <a:pt x="13349" y="16470"/>
                    <a:pt x="12784" y="16470"/>
                  </a:cubicBezTo>
                  <a:cubicBezTo>
                    <a:pt x="8920" y="16470"/>
                    <a:pt x="5054" y="16470"/>
                    <a:pt x="1189" y="16470"/>
                  </a:cubicBezTo>
                  <a:cubicBezTo>
                    <a:pt x="714" y="16470"/>
                    <a:pt x="267" y="16143"/>
                    <a:pt x="88" y="15697"/>
                  </a:cubicBezTo>
                  <a:cubicBezTo>
                    <a:pt x="29" y="15489"/>
                    <a:pt x="0" y="15281"/>
                    <a:pt x="0" y="15073"/>
                  </a:cubicBezTo>
                  <a:cubicBezTo>
                    <a:pt x="0" y="12814"/>
                    <a:pt x="0" y="10523"/>
                    <a:pt x="0" y="826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3" name="Freeform 2">
              <a:extLst>
                <a:ext uri="{FF2B5EF4-FFF2-40B4-BE49-F238E27FC236}">
                  <a16:creationId xmlns:a16="http://schemas.microsoft.com/office/drawing/2014/main" id="{C481181D-0FEE-CFA7-9F6B-850C3728EF89}"/>
                </a:ext>
              </a:extLst>
            </p:cNvPr>
            <p:cNvSpPr>
              <a:spLocks noChangeArrowheads="1"/>
            </p:cNvSpPr>
            <p:nvPr/>
          </p:nvSpPr>
          <p:spPr bwMode="auto">
            <a:xfrm>
              <a:off x="3222625" y="206375"/>
              <a:ext cx="2751138" cy="1830388"/>
            </a:xfrm>
            <a:custGeom>
              <a:avLst/>
              <a:gdLst>
                <a:gd name="T0" fmla="*/ 3836 w 7642"/>
                <a:gd name="T1" fmla="*/ 5085 h 5086"/>
                <a:gd name="T2" fmla="*/ 3836 w 7642"/>
                <a:gd name="T3" fmla="*/ 5085 h 5086"/>
                <a:gd name="T4" fmla="*/ 714 w 7642"/>
                <a:gd name="T5" fmla="*/ 5085 h 5086"/>
                <a:gd name="T6" fmla="*/ 30 w 7642"/>
                <a:gd name="T7" fmla="*/ 4401 h 5086"/>
                <a:gd name="T8" fmla="*/ 30 w 7642"/>
                <a:gd name="T9" fmla="*/ 2647 h 5086"/>
                <a:gd name="T10" fmla="*/ 328 w 7642"/>
                <a:gd name="T11" fmla="*/ 2052 h 5086"/>
                <a:gd name="T12" fmla="*/ 743 w 7642"/>
                <a:gd name="T13" fmla="*/ 1963 h 5086"/>
                <a:gd name="T14" fmla="*/ 1755 w 7642"/>
                <a:gd name="T15" fmla="*/ 1963 h 5086"/>
                <a:gd name="T16" fmla="*/ 1933 w 7642"/>
                <a:gd name="T17" fmla="*/ 1814 h 5086"/>
                <a:gd name="T18" fmla="*/ 2290 w 7642"/>
                <a:gd name="T19" fmla="*/ 833 h 5086"/>
                <a:gd name="T20" fmla="*/ 3747 w 7642"/>
                <a:gd name="T21" fmla="*/ 60 h 5086"/>
                <a:gd name="T22" fmla="*/ 5709 w 7642"/>
                <a:gd name="T23" fmla="*/ 1636 h 5086"/>
                <a:gd name="T24" fmla="*/ 5769 w 7642"/>
                <a:gd name="T25" fmla="*/ 1933 h 5086"/>
                <a:gd name="T26" fmla="*/ 6095 w 7642"/>
                <a:gd name="T27" fmla="*/ 1933 h 5086"/>
                <a:gd name="T28" fmla="*/ 6957 w 7642"/>
                <a:gd name="T29" fmla="*/ 1963 h 5086"/>
                <a:gd name="T30" fmla="*/ 7611 w 7642"/>
                <a:gd name="T31" fmla="*/ 2617 h 5086"/>
                <a:gd name="T32" fmla="*/ 7611 w 7642"/>
                <a:gd name="T33" fmla="*/ 4460 h 5086"/>
                <a:gd name="T34" fmla="*/ 6957 w 7642"/>
                <a:gd name="T35" fmla="*/ 5085 h 5086"/>
                <a:gd name="T36" fmla="*/ 3836 w 7642"/>
                <a:gd name="T37" fmla="*/ 5085 h 5086"/>
                <a:gd name="T38" fmla="*/ 3836 w 7642"/>
                <a:gd name="T39" fmla="*/ 1249 h 5086"/>
                <a:gd name="T40" fmla="*/ 3836 w 7642"/>
                <a:gd name="T41" fmla="*/ 1249 h 5086"/>
                <a:gd name="T42" fmla="*/ 3122 w 7642"/>
                <a:gd name="T43" fmla="*/ 1933 h 5086"/>
                <a:gd name="T44" fmla="*/ 3806 w 7642"/>
                <a:gd name="T45" fmla="*/ 2647 h 5086"/>
                <a:gd name="T46" fmla="*/ 4520 w 7642"/>
                <a:gd name="T47" fmla="*/ 1933 h 5086"/>
                <a:gd name="T48" fmla="*/ 3836 w 7642"/>
                <a:gd name="T49" fmla="*/ 1249 h 5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42" h="5086">
                  <a:moveTo>
                    <a:pt x="3836" y="5085"/>
                  </a:moveTo>
                  <a:lnTo>
                    <a:pt x="3836" y="5085"/>
                  </a:lnTo>
                  <a:cubicBezTo>
                    <a:pt x="2796" y="5085"/>
                    <a:pt x="1755" y="5085"/>
                    <a:pt x="714" y="5085"/>
                  </a:cubicBezTo>
                  <a:cubicBezTo>
                    <a:pt x="268" y="5085"/>
                    <a:pt x="30" y="4847"/>
                    <a:pt x="30" y="4401"/>
                  </a:cubicBezTo>
                  <a:cubicBezTo>
                    <a:pt x="30" y="3836"/>
                    <a:pt x="0" y="3242"/>
                    <a:pt x="30" y="2647"/>
                  </a:cubicBezTo>
                  <a:cubicBezTo>
                    <a:pt x="30" y="2409"/>
                    <a:pt x="90" y="2171"/>
                    <a:pt x="328" y="2052"/>
                  </a:cubicBezTo>
                  <a:cubicBezTo>
                    <a:pt x="447" y="1963"/>
                    <a:pt x="595" y="1963"/>
                    <a:pt x="743" y="1963"/>
                  </a:cubicBezTo>
                  <a:cubicBezTo>
                    <a:pt x="1071" y="1933"/>
                    <a:pt x="1427" y="1933"/>
                    <a:pt x="1755" y="1963"/>
                  </a:cubicBezTo>
                  <a:cubicBezTo>
                    <a:pt x="1844" y="1963"/>
                    <a:pt x="1903" y="1933"/>
                    <a:pt x="1933" y="1814"/>
                  </a:cubicBezTo>
                  <a:cubicBezTo>
                    <a:pt x="1963" y="1458"/>
                    <a:pt x="2082" y="1130"/>
                    <a:pt x="2290" y="833"/>
                  </a:cubicBezTo>
                  <a:cubicBezTo>
                    <a:pt x="2646" y="327"/>
                    <a:pt x="3153" y="89"/>
                    <a:pt x="3747" y="60"/>
                  </a:cubicBezTo>
                  <a:cubicBezTo>
                    <a:pt x="4699" y="0"/>
                    <a:pt x="5501" y="684"/>
                    <a:pt x="5709" y="1636"/>
                  </a:cubicBezTo>
                  <a:cubicBezTo>
                    <a:pt x="5709" y="1725"/>
                    <a:pt x="5680" y="1873"/>
                    <a:pt x="5769" y="1933"/>
                  </a:cubicBezTo>
                  <a:cubicBezTo>
                    <a:pt x="5828" y="1992"/>
                    <a:pt x="5976" y="1933"/>
                    <a:pt x="6095" y="1933"/>
                  </a:cubicBezTo>
                  <a:cubicBezTo>
                    <a:pt x="6363" y="1963"/>
                    <a:pt x="6660" y="1933"/>
                    <a:pt x="6957" y="1963"/>
                  </a:cubicBezTo>
                  <a:cubicBezTo>
                    <a:pt x="7373" y="1963"/>
                    <a:pt x="7611" y="2201"/>
                    <a:pt x="7611" y="2617"/>
                  </a:cubicBezTo>
                  <a:cubicBezTo>
                    <a:pt x="7641" y="3242"/>
                    <a:pt x="7641" y="3836"/>
                    <a:pt x="7611" y="4460"/>
                  </a:cubicBezTo>
                  <a:cubicBezTo>
                    <a:pt x="7611" y="4847"/>
                    <a:pt x="7373" y="5085"/>
                    <a:pt x="6957" y="5085"/>
                  </a:cubicBezTo>
                  <a:cubicBezTo>
                    <a:pt x="5918" y="5085"/>
                    <a:pt x="4877" y="5085"/>
                    <a:pt x="3836" y="5085"/>
                  </a:cubicBezTo>
                  <a:close/>
                  <a:moveTo>
                    <a:pt x="3836" y="1249"/>
                  </a:moveTo>
                  <a:lnTo>
                    <a:pt x="3836" y="1249"/>
                  </a:lnTo>
                  <a:cubicBezTo>
                    <a:pt x="3449" y="1220"/>
                    <a:pt x="3122" y="1577"/>
                    <a:pt x="3122" y="1933"/>
                  </a:cubicBezTo>
                  <a:cubicBezTo>
                    <a:pt x="3122" y="2379"/>
                    <a:pt x="3479" y="2647"/>
                    <a:pt x="3806" y="2647"/>
                  </a:cubicBezTo>
                  <a:cubicBezTo>
                    <a:pt x="4192" y="2647"/>
                    <a:pt x="4549" y="2320"/>
                    <a:pt x="4520" y="1933"/>
                  </a:cubicBezTo>
                  <a:cubicBezTo>
                    <a:pt x="4520" y="1606"/>
                    <a:pt x="4163" y="1220"/>
                    <a:pt x="3836" y="1249"/>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4" name="Freeform 3">
              <a:extLst>
                <a:ext uri="{FF2B5EF4-FFF2-40B4-BE49-F238E27FC236}">
                  <a16:creationId xmlns:a16="http://schemas.microsoft.com/office/drawing/2014/main" id="{72EB3327-C796-B7CE-7D07-0AFAA3196A82}"/>
                </a:ext>
              </a:extLst>
            </p:cNvPr>
            <p:cNvSpPr>
              <a:spLocks noChangeArrowheads="1"/>
            </p:cNvSpPr>
            <p:nvPr/>
          </p:nvSpPr>
          <p:spPr bwMode="auto">
            <a:xfrm>
              <a:off x="5073650" y="2635250"/>
              <a:ext cx="3275013" cy="3286125"/>
            </a:xfrm>
            <a:custGeom>
              <a:avLst/>
              <a:gdLst>
                <a:gd name="T0" fmla="*/ 119 w 9099"/>
                <a:gd name="T1" fmla="*/ 9067 h 9128"/>
                <a:gd name="T2" fmla="*/ 119 w 9099"/>
                <a:gd name="T3" fmla="*/ 9067 h 9128"/>
                <a:gd name="T4" fmla="*/ 0 w 9099"/>
                <a:gd name="T5" fmla="*/ 8978 h 9128"/>
                <a:gd name="T6" fmla="*/ 179 w 9099"/>
                <a:gd name="T7" fmla="*/ 8413 h 9128"/>
                <a:gd name="T8" fmla="*/ 1130 w 9099"/>
                <a:gd name="T9" fmla="*/ 6154 h 9128"/>
                <a:gd name="T10" fmla="*/ 1367 w 9099"/>
                <a:gd name="T11" fmla="*/ 5826 h 9128"/>
                <a:gd name="T12" fmla="*/ 4162 w 9099"/>
                <a:gd name="T13" fmla="*/ 3032 h 9128"/>
                <a:gd name="T14" fmla="*/ 7076 w 9099"/>
                <a:gd name="T15" fmla="*/ 89 h 9128"/>
                <a:gd name="T16" fmla="*/ 7314 w 9099"/>
                <a:gd name="T17" fmla="*/ 89 h 9128"/>
                <a:gd name="T18" fmla="*/ 8593 w 9099"/>
                <a:gd name="T19" fmla="*/ 1337 h 9128"/>
                <a:gd name="T20" fmla="*/ 9008 w 9099"/>
                <a:gd name="T21" fmla="*/ 1725 h 9128"/>
                <a:gd name="T22" fmla="*/ 9008 w 9099"/>
                <a:gd name="T23" fmla="*/ 1932 h 9128"/>
                <a:gd name="T24" fmla="*/ 7790 w 9099"/>
                <a:gd name="T25" fmla="*/ 3151 h 9128"/>
                <a:gd name="T26" fmla="*/ 4518 w 9099"/>
                <a:gd name="T27" fmla="*/ 6421 h 9128"/>
                <a:gd name="T28" fmla="*/ 3448 w 9099"/>
                <a:gd name="T29" fmla="*/ 7521 h 9128"/>
                <a:gd name="T30" fmla="*/ 2586 w 9099"/>
                <a:gd name="T31" fmla="*/ 8056 h 9128"/>
                <a:gd name="T32" fmla="*/ 565 w 9099"/>
                <a:gd name="T33" fmla="*/ 8918 h 9128"/>
                <a:gd name="T34" fmla="*/ 119 w 9099"/>
                <a:gd name="T35" fmla="*/ 9067 h 9128"/>
                <a:gd name="T36" fmla="*/ 2765 w 9099"/>
                <a:gd name="T37" fmla="*/ 6421 h 9128"/>
                <a:gd name="T38" fmla="*/ 2765 w 9099"/>
                <a:gd name="T39" fmla="*/ 6421 h 9128"/>
                <a:gd name="T40" fmla="*/ 2675 w 9099"/>
                <a:gd name="T41" fmla="*/ 6272 h 9128"/>
                <a:gd name="T42" fmla="*/ 1902 w 9099"/>
                <a:gd name="T43" fmla="*/ 6391 h 9128"/>
                <a:gd name="T44" fmla="*/ 1753 w 9099"/>
                <a:gd name="T45" fmla="*/ 6510 h 9128"/>
                <a:gd name="T46" fmla="*/ 1307 w 9099"/>
                <a:gd name="T47" fmla="*/ 7491 h 9128"/>
                <a:gd name="T48" fmla="*/ 1367 w 9099"/>
                <a:gd name="T49" fmla="*/ 7700 h 9128"/>
                <a:gd name="T50" fmla="*/ 1576 w 9099"/>
                <a:gd name="T51" fmla="*/ 7789 h 9128"/>
                <a:gd name="T52" fmla="*/ 2557 w 9099"/>
                <a:gd name="T53" fmla="*/ 7313 h 9128"/>
                <a:gd name="T54" fmla="*/ 2675 w 9099"/>
                <a:gd name="T55" fmla="*/ 7194 h 9128"/>
                <a:gd name="T56" fmla="*/ 2765 w 9099"/>
                <a:gd name="T57" fmla="*/ 6421 h 9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099" h="9128">
                  <a:moveTo>
                    <a:pt x="119" y="9067"/>
                  </a:moveTo>
                  <a:lnTo>
                    <a:pt x="119" y="9067"/>
                  </a:lnTo>
                  <a:cubicBezTo>
                    <a:pt x="0" y="9127"/>
                    <a:pt x="0" y="9067"/>
                    <a:pt x="0" y="8978"/>
                  </a:cubicBezTo>
                  <a:cubicBezTo>
                    <a:pt x="0" y="8770"/>
                    <a:pt x="119" y="8591"/>
                    <a:pt x="179" y="8413"/>
                  </a:cubicBezTo>
                  <a:cubicBezTo>
                    <a:pt x="506" y="7670"/>
                    <a:pt x="832" y="6926"/>
                    <a:pt x="1130" y="6154"/>
                  </a:cubicBezTo>
                  <a:cubicBezTo>
                    <a:pt x="1189" y="6035"/>
                    <a:pt x="1278" y="5916"/>
                    <a:pt x="1367" y="5826"/>
                  </a:cubicBezTo>
                  <a:cubicBezTo>
                    <a:pt x="2319" y="4904"/>
                    <a:pt x="3241" y="3983"/>
                    <a:pt x="4162" y="3032"/>
                  </a:cubicBezTo>
                  <a:cubicBezTo>
                    <a:pt x="5113" y="2051"/>
                    <a:pt x="6125" y="1070"/>
                    <a:pt x="7076" y="89"/>
                  </a:cubicBezTo>
                  <a:cubicBezTo>
                    <a:pt x="7165" y="0"/>
                    <a:pt x="7224" y="0"/>
                    <a:pt x="7314" y="89"/>
                  </a:cubicBezTo>
                  <a:cubicBezTo>
                    <a:pt x="7730" y="505"/>
                    <a:pt x="8146" y="951"/>
                    <a:pt x="8593" y="1337"/>
                  </a:cubicBezTo>
                  <a:cubicBezTo>
                    <a:pt x="8741" y="1487"/>
                    <a:pt x="8860" y="1606"/>
                    <a:pt x="9008" y="1725"/>
                  </a:cubicBezTo>
                  <a:cubicBezTo>
                    <a:pt x="9098" y="1813"/>
                    <a:pt x="9098" y="1844"/>
                    <a:pt x="9008" y="1932"/>
                  </a:cubicBezTo>
                  <a:cubicBezTo>
                    <a:pt x="8593" y="2319"/>
                    <a:pt x="8205" y="2735"/>
                    <a:pt x="7790" y="3151"/>
                  </a:cubicBezTo>
                  <a:cubicBezTo>
                    <a:pt x="6690" y="4221"/>
                    <a:pt x="5619" y="5321"/>
                    <a:pt x="4518" y="6421"/>
                  </a:cubicBezTo>
                  <a:cubicBezTo>
                    <a:pt x="4162" y="6778"/>
                    <a:pt x="3805" y="7135"/>
                    <a:pt x="3448" y="7521"/>
                  </a:cubicBezTo>
                  <a:cubicBezTo>
                    <a:pt x="3210" y="7789"/>
                    <a:pt x="2884" y="7938"/>
                    <a:pt x="2586" y="8056"/>
                  </a:cubicBezTo>
                  <a:cubicBezTo>
                    <a:pt x="1902" y="8353"/>
                    <a:pt x="1248" y="8651"/>
                    <a:pt x="565" y="8918"/>
                  </a:cubicBezTo>
                  <a:cubicBezTo>
                    <a:pt x="417" y="9008"/>
                    <a:pt x="298" y="9097"/>
                    <a:pt x="119" y="9067"/>
                  </a:cubicBezTo>
                  <a:close/>
                  <a:moveTo>
                    <a:pt x="2765" y="6421"/>
                  </a:moveTo>
                  <a:lnTo>
                    <a:pt x="2765" y="6421"/>
                  </a:lnTo>
                  <a:cubicBezTo>
                    <a:pt x="2765" y="6362"/>
                    <a:pt x="2794" y="6243"/>
                    <a:pt x="2675" y="6272"/>
                  </a:cubicBezTo>
                  <a:cubicBezTo>
                    <a:pt x="2408" y="6302"/>
                    <a:pt x="2170" y="6362"/>
                    <a:pt x="1902" y="6391"/>
                  </a:cubicBezTo>
                  <a:cubicBezTo>
                    <a:pt x="1813" y="6421"/>
                    <a:pt x="1783" y="6450"/>
                    <a:pt x="1753" y="6510"/>
                  </a:cubicBezTo>
                  <a:cubicBezTo>
                    <a:pt x="1605" y="6838"/>
                    <a:pt x="1457" y="7164"/>
                    <a:pt x="1307" y="7491"/>
                  </a:cubicBezTo>
                  <a:cubicBezTo>
                    <a:pt x="1248" y="7581"/>
                    <a:pt x="1307" y="7640"/>
                    <a:pt x="1367" y="7700"/>
                  </a:cubicBezTo>
                  <a:cubicBezTo>
                    <a:pt x="1426" y="7759"/>
                    <a:pt x="1486" y="7819"/>
                    <a:pt x="1576" y="7789"/>
                  </a:cubicBezTo>
                  <a:cubicBezTo>
                    <a:pt x="1902" y="7640"/>
                    <a:pt x="2229" y="7462"/>
                    <a:pt x="2557" y="7313"/>
                  </a:cubicBezTo>
                  <a:cubicBezTo>
                    <a:pt x="2616" y="7283"/>
                    <a:pt x="2675" y="7253"/>
                    <a:pt x="2675" y="7194"/>
                  </a:cubicBezTo>
                  <a:cubicBezTo>
                    <a:pt x="2705" y="6926"/>
                    <a:pt x="2734" y="6659"/>
                    <a:pt x="2765" y="6421"/>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5" name="Freeform 4">
              <a:extLst>
                <a:ext uri="{FF2B5EF4-FFF2-40B4-BE49-F238E27FC236}">
                  <a16:creationId xmlns:a16="http://schemas.microsoft.com/office/drawing/2014/main" id="{256A508A-1221-9C01-F58D-128D87084F9C}"/>
                </a:ext>
              </a:extLst>
            </p:cNvPr>
            <p:cNvSpPr>
              <a:spLocks noChangeArrowheads="1"/>
            </p:cNvSpPr>
            <p:nvPr/>
          </p:nvSpPr>
          <p:spPr bwMode="auto">
            <a:xfrm>
              <a:off x="6197600" y="1136650"/>
              <a:ext cx="920750" cy="2001838"/>
            </a:xfrm>
            <a:custGeom>
              <a:avLst/>
              <a:gdLst>
                <a:gd name="T0" fmla="*/ 1248 w 2557"/>
                <a:gd name="T1" fmla="*/ 5560 h 5561"/>
                <a:gd name="T2" fmla="*/ 1248 w 2557"/>
                <a:gd name="T3" fmla="*/ 5560 h 5561"/>
                <a:gd name="T4" fmla="*/ 1248 w 2557"/>
                <a:gd name="T5" fmla="*/ 5381 h 5561"/>
                <a:gd name="T6" fmla="*/ 1248 w 2557"/>
                <a:gd name="T7" fmla="*/ 2170 h 5561"/>
                <a:gd name="T8" fmla="*/ 1010 w 2557"/>
                <a:gd name="T9" fmla="*/ 1903 h 5561"/>
                <a:gd name="T10" fmla="*/ 148 w 2557"/>
                <a:gd name="T11" fmla="*/ 1903 h 5561"/>
                <a:gd name="T12" fmla="*/ 0 w 2557"/>
                <a:gd name="T13" fmla="*/ 1755 h 5561"/>
                <a:gd name="T14" fmla="*/ 0 w 2557"/>
                <a:gd name="T15" fmla="*/ 148 h 5561"/>
                <a:gd name="T16" fmla="*/ 119 w 2557"/>
                <a:gd name="T17" fmla="*/ 30 h 5561"/>
                <a:gd name="T18" fmla="*/ 1159 w 2557"/>
                <a:gd name="T19" fmla="*/ 0 h 5561"/>
                <a:gd name="T20" fmla="*/ 2110 w 2557"/>
                <a:gd name="T21" fmla="*/ 298 h 5561"/>
                <a:gd name="T22" fmla="*/ 2497 w 2557"/>
                <a:gd name="T23" fmla="*/ 1041 h 5561"/>
                <a:gd name="T24" fmla="*/ 2527 w 2557"/>
                <a:gd name="T25" fmla="*/ 2498 h 5561"/>
                <a:gd name="T26" fmla="*/ 2497 w 2557"/>
                <a:gd name="T27" fmla="*/ 4252 h 5561"/>
                <a:gd name="T28" fmla="*/ 2437 w 2557"/>
                <a:gd name="T29" fmla="*/ 4430 h 5561"/>
                <a:gd name="T30" fmla="*/ 1308 w 2557"/>
                <a:gd name="T31" fmla="*/ 5531 h 5561"/>
                <a:gd name="T32" fmla="*/ 1248 w 2557"/>
                <a:gd name="T33" fmla="*/ 5560 h 5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57" h="5561">
                  <a:moveTo>
                    <a:pt x="1248" y="5560"/>
                  </a:moveTo>
                  <a:lnTo>
                    <a:pt x="1248" y="5560"/>
                  </a:lnTo>
                  <a:cubicBezTo>
                    <a:pt x="1248" y="5500"/>
                    <a:pt x="1248" y="5441"/>
                    <a:pt x="1248" y="5381"/>
                  </a:cubicBezTo>
                  <a:cubicBezTo>
                    <a:pt x="1248" y="4311"/>
                    <a:pt x="1248" y="3241"/>
                    <a:pt x="1248" y="2170"/>
                  </a:cubicBezTo>
                  <a:cubicBezTo>
                    <a:pt x="1248" y="1963"/>
                    <a:pt x="1219" y="1903"/>
                    <a:pt x="1010" y="1903"/>
                  </a:cubicBezTo>
                  <a:cubicBezTo>
                    <a:pt x="713" y="1903"/>
                    <a:pt x="415" y="1903"/>
                    <a:pt x="148" y="1903"/>
                  </a:cubicBezTo>
                  <a:cubicBezTo>
                    <a:pt x="29" y="1903"/>
                    <a:pt x="0" y="1873"/>
                    <a:pt x="0" y="1755"/>
                  </a:cubicBezTo>
                  <a:cubicBezTo>
                    <a:pt x="0" y="1219"/>
                    <a:pt x="0" y="684"/>
                    <a:pt x="0" y="148"/>
                  </a:cubicBezTo>
                  <a:cubicBezTo>
                    <a:pt x="0" y="60"/>
                    <a:pt x="29" y="30"/>
                    <a:pt x="119" y="30"/>
                  </a:cubicBezTo>
                  <a:cubicBezTo>
                    <a:pt x="475" y="0"/>
                    <a:pt x="831" y="0"/>
                    <a:pt x="1159" y="0"/>
                  </a:cubicBezTo>
                  <a:cubicBezTo>
                    <a:pt x="1515" y="30"/>
                    <a:pt x="1843" y="60"/>
                    <a:pt x="2110" y="298"/>
                  </a:cubicBezTo>
                  <a:cubicBezTo>
                    <a:pt x="2348" y="505"/>
                    <a:pt x="2497" y="774"/>
                    <a:pt x="2497" y="1041"/>
                  </a:cubicBezTo>
                  <a:cubicBezTo>
                    <a:pt x="2527" y="1546"/>
                    <a:pt x="2556" y="2022"/>
                    <a:pt x="2527" y="2498"/>
                  </a:cubicBezTo>
                  <a:cubicBezTo>
                    <a:pt x="2527" y="3092"/>
                    <a:pt x="2497" y="3657"/>
                    <a:pt x="2497" y="4252"/>
                  </a:cubicBezTo>
                  <a:cubicBezTo>
                    <a:pt x="2527" y="4311"/>
                    <a:pt x="2497" y="4371"/>
                    <a:pt x="2437" y="4430"/>
                  </a:cubicBezTo>
                  <a:cubicBezTo>
                    <a:pt x="2051" y="4817"/>
                    <a:pt x="1694" y="5204"/>
                    <a:pt x="1308" y="5531"/>
                  </a:cubicBezTo>
                  <a:cubicBezTo>
                    <a:pt x="1308" y="5560"/>
                    <a:pt x="1278" y="5560"/>
                    <a:pt x="1248" y="556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6" name="Freeform 5">
              <a:extLst>
                <a:ext uri="{FF2B5EF4-FFF2-40B4-BE49-F238E27FC236}">
                  <a16:creationId xmlns:a16="http://schemas.microsoft.com/office/drawing/2014/main" id="{4ADFDF7A-A4F9-4D26-C4A2-5D0DE804A828}"/>
                </a:ext>
              </a:extLst>
            </p:cNvPr>
            <p:cNvSpPr>
              <a:spLocks noChangeArrowheads="1"/>
            </p:cNvSpPr>
            <p:nvPr/>
          </p:nvSpPr>
          <p:spPr bwMode="auto">
            <a:xfrm>
              <a:off x="4592638" y="2968625"/>
              <a:ext cx="1606550" cy="449263"/>
            </a:xfrm>
            <a:custGeom>
              <a:avLst/>
              <a:gdLst>
                <a:gd name="T0" fmla="*/ 2260 w 4461"/>
                <a:gd name="T1" fmla="*/ 0 h 1249"/>
                <a:gd name="T2" fmla="*/ 2260 w 4461"/>
                <a:gd name="T3" fmla="*/ 0 h 1249"/>
                <a:gd name="T4" fmla="*/ 4222 w 4461"/>
                <a:gd name="T5" fmla="*/ 0 h 1249"/>
                <a:gd name="T6" fmla="*/ 4460 w 4461"/>
                <a:gd name="T7" fmla="*/ 237 h 1249"/>
                <a:gd name="T8" fmla="*/ 4460 w 4461"/>
                <a:gd name="T9" fmla="*/ 1010 h 1249"/>
                <a:gd name="T10" fmla="*/ 4251 w 4461"/>
                <a:gd name="T11" fmla="*/ 1248 h 1249"/>
                <a:gd name="T12" fmla="*/ 179 w 4461"/>
                <a:gd name="T13" fmla="*/ 1248 h 1249"/>
                <a:gd name="T14" fmla="*/ 30 w 4461"/>
                <a:gd name="T15" fmla="*/ 1099 h 1249"/>
                <a:gd name="T16" fmla="*/ 0 w 4461"/>
                <a:gd name="T17" fmla="*/ 178 h 1249"/>
                <a:gd name="T18" fmla="*/ 209 w 4461"/>
                <a:gd name="T19" fmla="*/ 0 h 1249"/>
                <a:gd name="T20" fmla="*/ 2260 w 4461"/>
                <a:gd name="T21" fmla="*/ 0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61" h="1249">
                  <a:moveTo>
                    <a:pt x="2260" y="0"/>
                  </a:moveTo>
                  <a:lnTo>
                    <a:pt x="2260" y="0"/>
                  </a:lnTo>
                  <a:cubicBezTo>
                    <a:pt x="2914" y="0"/>
                    <a:pt x="3567" y="0"/>
                    <a:pt x="4222" y="0"/>
                  </a:cubicBezTo>
                  <a:cubicBezTo>
                    <a:pt x="4400" y="0"/>
                    <a:pt x="4460" y="29"/>
                    <a:pt x="4460" y="237"/>
                  </a:cubicBezTo>
                  <a:cubicBezTo>
                    <a:pt x="4460" y="505"/>
                    <a:pt x="4460" y="772"/>
                    <a:pt x="4460" y="1010"/>
                  </a:cubicBezTo>
                  <a:cubicBezTo>
                    <a:pt x="4460" y="1189"/>
                    <a:pt x="4400" y="1248"/>
                    <a:pt x="4251" y="1248"/>
                  </a:cubicBezTo>
                  <a:cubicBezTo>
                    <a:pt x="2883" y="1248"/>
                    <a:pt x="1546" y="1248"/>
                    <a:pt x="179" y="1248"/>
                  </a:cubicBezTo>
                  <a:cubicBezTo>
                    <a:pt x="90" y="1248"/>
                    <a:pt x="30" y="1218"/>
                    <a:pt x="30" y="1099"/>
                  </a:cubicBezTo>
                  <a:cubicBezTo>
                    <a:pt x="30" y="772"/>
                    <a:pt x="60" y="475"/>
                    <a:pt x="0" y="178"/>
                  </a:cubicBezTo>
                  <a:cubicBezTo>
                    <a:pt x="0" y="59"/>
                    <a:pt x="60" y="0"/>
                    <a:pt x="209" y="0"/>
                  </a:cubicBezTo>
                  <a:cubicBezTo>
                    <a:pt x="893" y="0"/>
                    <a:pt x="1576" y="0"/>
                    <a:pt x="2260"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7" name="Freeform 6">
              <a:extLst>
                <a:ext uri="{FF2B5EF4-FFF2-40B4-BE49-F238E27FC236}">
                  <a16:creationId xmlns:a16="http://schemas.microsoft.com/office/drawing/2014/main" id="{01107E93-295E-DBD4-831E-8B07869C112C}"/>
                </a:ext>
              </a:extLst>
            </p:cNvPr>
            <p:cNvSpPr>
              <a:spLocks noChangeArrowheads="1"/>
            </p:cNvSpPr>
            <p:nvPr/>
          </p:nvSpPr>
          <p:spPr bwMode="auto">
            <a:xfrm>
              <a:off x="7867650" y="2014538"/>
              <a:ext cx="1071563" cy="1081087"/>
            </a:xfrm>
            <a:custGeom>
              <a:avLst/>
              <a:gdLst>
                <a:gd name="T0" fmla="*/ 2944 w 2975"/>
                <a:gd name="T1" fmla="*/ 1634 h 3003"/>
                <a:gd name="T2" fmla="*/ 2944 w 2975"/>
                <a:gd name="T3" fmla="*/ 1634 h 3003"/>
                <a:gd name="T4" fmla="*/ 2796 w 2975"/>
                <a:gd name="T5" fmla="*/ 2110 h 3003"/>
                <a:gd name="T6" fmla="*/ 1934 w 2975"/>
                <a:gd name="T7" fmla="*/ 2942 h 3003"/>
                <a:gd name="T8" fmla="*/ 1785 w 2975"/>
                <a:gd name="T9" fmla="*/ 2942 h 3003"/>
                <a:gd name="T10" fmla="*/ 506 w 2975"/>
                <a:gd name="T11" fmla="*/ 1694 h 3003"/>
                <a:gd name="T12" fmla="*/ 60 w 2975"/>
                <a:gd name="T13" fmla="*/ 1277 h 3003"/>
                <a:gd name="T14" fmla="*/ 60 w 2975"/>
                <a:gd name="T15" fmla="*/ 1099 h 3003"/>
                <a:gd name="T16" fmla="*/ 893 w 2975"/>
                <a:gd name="T17" fmla="*/ 267 h 3003"/>
                <a:gd name="T18" fmla="*/ 1785 w 2975"/>
                <a:gd name="T19" fmla="*/ 178 h 3003"/>
                <a:gd name="T20" fmla="*/ 2290 w 2975"/>
                <a:gd name="T21" fmla="*/ 653 h 3003"/>
                <a:gd name="T22" fmla="*/ 2737 w 2975"/>
                <a:gd name="T23" fmla="*/ 1099 h 3003"/>
                <a:gd name="T24" fmla="*/ 2944 w 2975"/>
                <a:gd name="T25" fmla="*/ 1634 h 3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75" h="3003">
                  <a:moveTo>
                    <a:pt x="2944" y="1634"/>
                  </a:moveTo>
                  <a:lnTo>
                    <a:pt x="2944" y="1634"/>
                  </a:lnTo>
                  <a:cubicBezTo>
                    <a:pt x="2974" y="1813"/>
                    <a:pt x="2915" y="1991"/>
                    <a:pt x="2796" y="2110"/>
                  </a:cubicBezTo>
                  <a:cubicBezTo>
                    <a:pt x="2499" y="2408"/>
                    <a:pt x="2230" y="2675"/>
                    <a:pt x="1934" y="2942"/>
                  </a:cubicBezTo>
                  <a:cubicBezTo>
                    <a:pt x="1874" y="3002"/>
                    <a:pt x="1815" y="2973"/>
                    <a:pt x="1785" y="2942"/>
                  </a:cubicBezTo>
                  <a:cubicBezTo>
                    <a:pt x="1368" y="2527"/>
                    <a:pt x="953" y="2110"/>
                    <a:pt x="506" y="1694"/>
                  </a:cubicBezTo>
                  <a:cubicBezTo>
                    <a:pt x="358" y="1546"/>
                    <a:pt x="209" y="1396"/>
                    <a:pt x="60" y="1277"/>
                  </a:cubicBezTo>
                  <a:cubicBezTo>
                    <a:pt x="0" y="1218"/>
                    <a:pt x="0" y="1158"/>
                    <a:pt x="60" y="1099"/>
                  </a:cubicBezTo>
                  <a:cubicBezTo>
                    <a:pt x="358" y="832"/>
                    <a:pt x="595" y="505"/>
                    <a:pt x="893" y="267"/>
                  </a:cubicBezTo>
                  <a:cubicBezTo>
                    <a:pt x="1160" y="59"/>
                    <a:pt x="1487" y="0"/>
                    <a:pt x="1785" y="178"/>
                  </a:cubicBezTo>
                  <a:cubicBezTo>
                    <a:pt x="1963" y="326"/>
                    <a:pt x="2142" y="505"/>
                    <a:pt x="2290" y="653"/>
                  </a:cubicBezTo>
                  <a:cubicBezTo>
                    <a:pt x="2439" y="802"/>
                    <a:pt x="2587" y="951"/>
                    <a:pt x="2737" y="1099"/>
                  </a:cubicBezTo>
                  <a:cubicBezTo>
                    <a:pt x="2885" y="1248"/>
                    <a:pt x="2974" y="1396"/>
                    <a:pt x="2944" y="163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8" name="Freeform 7">
              <a:extLst>
                <a:ext uri="{FF2B5EF4-FFF2-40B4-BE49-F238E27FC236}">
                  <a16:creationId xmlns:a16="http://schemas.microsoft.com/office/drawing/2014/main" id="{880A42E4-DEC3-2414-1D1D-1B15C9E62E74}"/>
                </a:ext>
              </a:extLst>
            </p:cNvPr>
            <p:cNvSpPr>
              <a:spLocks noChangeArrowheads="1"/>
            </p:cNvSpPr>
            <p:nvPr/>
          </p:nvSpPr>
          <p:spPr bwMode="auto">
            <a:xfrm>
              <a:off x="2997200" y="2506663"/>
              <a:ext cx="1381125" cy="1144587"/>
            </a:xfrm>
            <a:custGeom>
              <a:avLst/>
              <a:gdLst>
                <a:gd name="T0" fmla="*/ 1605 w 3837"/>
                <a:gd name="T1" fmla="*/ 3180 h 3181"/>
                <a:gd name="T2" fmla="*/ 1605 w 3837"/>
                <a:gd name="T3" fmla="*/ 3180 h 3181"/>
                <a:gd name="T4" fmla="*/ 1308 w 3837"/>
                <a:gd name="T5" fmla="*/ 3003 h 3181"/>
                <a:gd name="T6" fmla="*/ 149 w 3837"/>
                <a:gd name="T7" fmla="*/ 1338 h 3181"/>
                <a:gd name="T8" fmla="*/ 59 w 3837"/>
                <a:gd name="T9" fmla="*/ 1249 h 3181"/>
                <a:gd name="T10" fmla="*/ 90 w 3837"/>
                <a:gd name="T11" fmla="*/ 922 h 3181"/>
                <a:gd name="T12" fmla="*/ 357 w 3837"/>
                <a:gd name="T13" fmla="*/ 684 h 3181"/>
                <a:gd name="T14" fmla="*/ 595 w 3837"/>
                <a:gd name="T15" fmla="*/ 713 h 3181"/>
                <a:gd name="T16" fmla="*/ 922 w 3837"/>
                <a:gd name="T17" fmla="*/ 1011 h 3181"/>
                <a:gd name="T18" fmla="*/ 1486 w 3837"/>
                <a:gd name="T19" fmla="*/ 1575 h 3181"/>
                <a:gd name="T20" fmla="*/ 1695 w 3837"/>
                <a:gd name="T21" fmla="*/ 1575 h 3181"/>
                <a:gd name="T22" fmla="*/ 3032 w 3837"/>
                <a:gd name="T23" fmla="*/ 208 h 3181"/>
                <a:gd name="T24" fmla="*/ 3211 w 3837"/>
                <a:gd name="T25" fmla="*/ 60 h 3181"/>
                <a:gd name="T26" fmla="*/ 3508 w 3837"/>
                <a:gd name="T27" fmla="*/ 60 h 3181"/>
                <a:gd name="T28" fmla="*/ 3777 w 3837"/>
                <a:gd name="T29" fmla="*/ 298 h 3181"/>
                <a:gd name="T30" fmla="*/ 3746 w 3837"/>
                <a:gd name="T31" fmla="*/ 565 h 3181"/>
                <a:gd name="T32" fmla="*/ 3003 w 3837"/>
                <a:gd name="T33" fmla="*/ 1575 h 3181"/>
                <a:gd name="T34" fmla="*/ 1962 w 3837"/>
                <a:gd name="T35" fmla="*/ 2944 h 3181"/>
                <a:gd name="T36" fmla="*/ 1605 w 3837"/>
                <a:gd name="T37" fmla="*/ 3180 h 3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7" h="3181">
                  <a:moveTo>
                    <a:pt x="1605" y="3180"/>
                  </a:moveTo>
                  <a:lnTo>
                    <a:pt x="1605" y="3180"/>
                  </a:lnTo>
                  <a:cubicBezTo>
                    <a:pt x="1486" y="3152"/>
                    <a:pt x="1398" y="3092"/>
                    <a:pt x="1308" y="3003"/>
                  </a:cubicBezTo>
                  <a:cubicBezTo>
                    <a:pt x="922" y="2437"/>
                    <a:pt x="535" y="1903"/>
                    <a:pt x="149" y="1338"/>
                  </a:cubicBezTo>
                  <a:cubicBezTo>
                    <a:pt x="119" y="1308"/>
                    <a:pt x="90" y="1279"/>
                    <a:pt x="59" y="1249"/>
                  </a:cubicBezTo>
                  <a:cubicBezTo>
                    <a:pt x="0" y="1130"/>
                    <a:pt x="0" y="1041"/>
                    <a:pt x="90" y="922"/>
                  </a:cubicBezTo>
                  <a:cubicBezTo>
                    <a:pt x="178" y="862"/>
                    <a:pt x="267" y="773"/>
                    <a:pt x="357" y="684"/>
                  </a:cubicBezTo>
                  <a:cubicBezTo>
                    <a:pt x="445" y="654"/>
                    <a:pt x="505" y="654"/>
                    <a:pt x="595" y="713"/>
                  </a:cubicBezTo>
                  <a:cubicBezTo>
                    <a:pt x="714" y="803"/>
                    <a:pt x="833" y="922"/>
                    <a:pt x="922" y="1011"/>
                  </a:cubicBezTo>
                  <a:cubicBezTo>
                    <a:pt x="1130" y="1219"/>
                    <a:pt x="1308" y="1398"/>
                    <a:pt x="1486" y="1575"/>
                  </a:cubicBezTo>
                  <a:cubicBezTo>
                    <a:pt x="1576" y="1665"/>
                    <a:pt x="1636" y="1665"/>
                    <a:pt x="1695" y="1575"/>
                  </a:cubicBezTo>
                  <a:cubicBezTo>
                    <a:pt x="2141" y="1130"/>
                    <a:pt x="2587" y="654"/>
                    <a:pt x="3032" y="208"/>
                  </a:cubicBezTo>
                  <a:cubicBezTo>
                    <a:pt x="3092" y="148"/>
                    <a:pt x="3151" y="119"/>
                    <a:pt x="3211" y="60"/>
                  </a:cubicBezTo>
                  <a:cubicBezTo>
                    <a:pt x="3301" y="0"/>
                    <a:pt x="3389" y="0"/>
                    <a:pt x="3508" y="60"/>
                  </a:cubicBezTo>
                  <a:cubicBezTo>
                    <a:pt x="3598" y="89"/>
                    <a:pt x="3687" y="208"/>
                    <a:pt x="3777" y="298"/>
                  </a:cubicBezTo>
                  <a:cubicBezTo>
                    <a:pt x="3836" y="386"/>
                    <a:pt x="3806" y="476"/>
                    <a:pt x="3746" y="565"/>
                  </a:cubicBezTo>
                  <a:cubicBezTo>
                    <a:pt x="3479" y="892"/>
                    <a:pt x="3241" y="1249"/>
                    <a:pt x="3003" y="1575"/>
                  </a:cubicBezTo>
                  <a:cubicBezTo>
                    <a:pt x="2646" y="2022"/>
                    <a:pt x="2319" y="2497"/>
                    <a:pt x="1962" y="2944"/>
                  </a:cubicBezTo>
                  <a:cubicBezTo>
                    <a:pt x="1874" y="3063"/>
                    <a:pt x="1754" y="3152"/>
                    <a:pt x="1605" y="318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29" name="Freeform 8">
              <a:extLst>
                <a:ext uri="{FF2B5EF4-FFF2-40B4-BE49-F238E27FC236}">
                  <a16:creationId xmlns:a16="http://schemas.microsoft.com/office/drawing/2014/main" id="{69F7163E-17A8-E0AC-FBA5-9C1588225FB7}"/>
                </a:ext>
              </a:extLst>
            </p:cNvPr>
            <p:cNvSpPr>
              <a:spLocks noChangeArrowheads="1"/>
            </p:cNvSpPr>
            <p:nvPr/>
          </p:nvSpPr>
          <p:spPr bwMode="auto">
            <a:xfrm>
              <a:off x="2997200" y="3641725"/>
              <a:ext cx="1381125" cy="1144588"/>
            </a:xfrm>
            <a:custGeom>
              <a:avLst/>
              <a:gdLst>
                <a:gd name="T0" fmla="*/ 1605 w 3837"/>
                <a:gd name="T1" fmla="*/ 3150 h 3181"/>
                <a:gd name="T2" fmla="*/ 1605 w 3837"/>
                <a:gd name="T3" fmla="*/ 3150 h 3181"/>
                <a:gd name="T4" fmla="*/ 1248 w 3837"/>
                <a:gd name="T5" fmla="*/ 2942 h 3181"/>
                <a:gd name="T6" fmla="*/ 178 w 3837"/>
                <a:gd name="T7" fmla="*/ 1426 h 3181"/>
                <a:gd name="T8" fmla="*/ 90 w 3837"/>
                <a:gd name="T9" fmla="*/ 1277 h 3181"/>
                <a:gd name="T10" fmla="*/ 149 w 3837"/>
                <a:gd name="T11" fmla="*/ 920 h 3181"/>
                <a:gd name="T12" fmla="*/ 297 w 3837"/>
                <a:gd name="T13" fmla="*/ 772 h 3181"/>
                <a:gd name="T14" fmla="*/ 654 w 3837"/>
                <a:gd name="T15" fmla="*/ 772 h 3181"/>
                <a:gd name="T16" fmla="*/ 1517 w 3837"/>
                <a:gd name="T17" fmla="*/ 1604 h 3181"/>
                <a:gd name="T18" fmla="*/ 1695 w 3837"/>
                <a:gd name="T19" fmla="*/ 1604 h 3181"/>
                <a:gd name="T20" fmla="*/ 2022 w 3837"/>
                <a:gd name="T21" fmla="*/ 1277 h 3181"/>
                <a:gd name="T22" fmla="*/ 2973 w 3837"/>
                <a:gd name="T23" fmla="*/ 266 h 3181"/>
                <a:gd name="T24" fmla="*/ 3211 w 3837"/>
                <a:gd name="T25" fmla="*/ 58 h 3181"/>
                <a:gd name="T26" fmla="*/ 3449 w 3837"/>
                <a:gd name="T27" fmla="*/ 58 h 3181"/>
                <a:gd name="T28" fmla="*/ 3717 w 3837"/>
                <a:gd name="T29" fmla="*/ 237 h 3181"/>
                <a:gd name="T30" fmla="*/ 3746 w 3837"/>
                <a:gd name="T31" fmla="*/ 563 h 3181"/>
                <a:gd name="T32" fmla="*/ 3063 w 3837"/>
                <a:gd name="T33" fmla="*/ 1515 h 3181"/>
                <a:gd name="T34" fmla="*/ 1933 w 3837"/>
                <a:gd name="T35" fmla="*/ 3002 h 3181"/>
                <a:gd name="T36" fmla="*/ 1605 w 3837"/>
                <a:gd name="T37" fmla="*/ 3150 h 3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7" h="3181">
                  <a:moveTo>
                    <a:pt x="1605" y="3150"/>
                  </a:moveTo>
                  <a:lnTo>
                    <a:pt x="1605" y="3150"/>
                  </a:lnTo>
                  <a:cubicBezTo>
                    <a:pt x="1427" y="3180"/>
                    <a:pt x="1338" y="3061"/>
                    <a:pt x="1248" y="2942"/>
                  </a:cubicBezTo>
                  <a:cubicBezTo>
                    <a:pt x="892" y="2437"/>
                    <a:pt x="535" y="1931"/>
                    <a:pt x="178" y="1426"/>
                  </a:cubicBezTo>
                  <a:cubicBezTo>
                    <a:pt x="149" y="1366"/>
                    <a:pt x="119" y="1337"/>
                    <a:pt x="90" y="1277"/>
                  </a:cubicBezTo>
                  <a:cubicBezTo>
                    <a:pt x="0" y="1128"/>
                    <a:pt x="0" y="1039"/>
                    <a:pt x="149" y="920"/>
                  </a:cubicBezTo>
                  <a:cubicBezTo>
                    <a:pt x="208" y="861"/>
                    <a:pt x="238" y="832"/>
                    <a:pt x="297" y="772"/>
                  </a:cubicBezTo>
                  <a:cubicBezTo>
                    <a:pt x="416" y="653"/>
                    <a:pt x="535" y="653"/>
                    <a:pt x="654" y="772"/>
                  </a:cubicBezTo>
                  <a:cubicBezTo>
                    <a:pt x="952" y="1039"/>
                    <a:pt x="1248" y="1337"/>
                    <a:pt x="1517" y="1604"/>
                  </a:cubicBezTo>
                  <a:cubicBezTo>
                    <a:pt x="1576" y="1664"/>
                    <a:pt x="1636" y="1694"/>
                    <a:pt x="1695" y="1604"/>
                  </a:cubicBezTo>
                  <a:cubicBezTo>
                    <a:pt x="1784" y="1485"/>
                    <a:pt x="1903" y="1396"/>
                    <a:pt x="2022" y="1277"/>
                  </a:cubicBezTo>
                  <a:cubicBezTo>
                    <a:pt x="2348" y="950"/>
                    <a:pt x="2646" y="623"/>
                    <a:pt x="2973" y="266"/>
                  </a:cubicBezTo>
                  <a:cubicBezTo>
                    <a:pt x="3063" y="206"/>
                    <a:pt x="3122" y="118"/>
                    <a:pt x="3211" y="58"/>
                  </a:cubicBezTo>
                  <a:cubicBezTo>
                    <a:pt x="3301" y="0"/>
                    <a:pt x="3360" y="0"/>
                    <a:pt x="3449" y="58"/>
                  </a:cubicBezTo>
                  <a:cubicBezTo>
                    <a:pt x="3539" y="118"/>
                    <a:pt x="3627" y="177"/>
                    <a:pt x="3717" y="237"/>
                  </a:cubicBezTo>
                  <a:cubicBezTo>
                    <a:pt x="3836" y="356"/>
                    <a:pt x="3836" y="444"/>
                    <a:pt x="3746" y="563"/>
                  </a:cubicBezTo>
                  <a:cubicBezTo>
                    <a:pt x="3508" y="891"/>
                    <a:pt x="3301" y="1188"/>
                    <a:pt x="3063" y="1515"/>
                  </a:cubicBezTo>
                  <a:cubicBezTo>
                    <a:pt x="2676" y="1990"/>
                    <a:pt x="2319" y="2496"/>
                    <a:pt x="1933" y="3002"/>
                  </a:cubicBezTo>
                  <a:cubicBezTo>
                    <a:pt x="1843" y="3121"/>
                    <a:pt x="1754" y="3180"/>
                    <a:pt x="1605" y="315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0" name="Freeform 9">
              <a:extLst>
                <a:ext uri="{FF2B5EF4-FFF2-40B4-BE49-F238E27FC236}">
                  <a16:creationId xmlns:a16="http://schemas.microsoft.com/office/drawing/2014/main" id="{B7D7BD1E-5647-4412-C16B-9483046F732E}"/>
                </a:ext>
              </a:extLst>
            </p:cNvPr>
            <p:cNvSpPr>
              <a:spLocks noChangeArrowheads="1"/>
            </p:cNvSpPr>
            <p:nvPr/>
          </p:nvSpPr>
          <p:spPr bwMode="auto">
            <a:xfrm>
              <a:off x="2997200" y="4786313"/>
              <a:ext cx="1370013" cy="1135062"/>
            </a:xfrm>
            <a:custGeom>
              <a:avLst/>
              <a:gdLst>
                <a:gd name="T0" fmla="*/ 1605 w 3807"/>
                <a:gd name="T1" fmla="*/ 3152 h 3153"/>
                <a:gd name="T2" fmla="*/ 1605 w 3807"/>
                <a:gd name="T3" fmla="*/ 3152 h 3153"/>
                <a:gd name="T4" fmla="*/ 1279 w 3807"/>
                <a:gd name="T5" fmla="*/ 2973 h 3153"/>
                <a:gd name="T6" fmla="*/ 297 w 3807"/>
                <a:gd name="T7" fmla="*/ 1576 h 3153"/>
                <a:gd name="T8" fmla="*/ 59 w 3807"/>
                <a:gd name="T9" fmla="*/ 1219 h 3153"/>
                <a:gd name="T10" fmla="*/ 90 w 3807"/>
                <a:gd name="T11" fmla="*/ 922 h 3153"/>
                <a:gd name="T12" fmla="*/ 445 w 3807"/>
                <a:gd name="T13" fmla="*/ 684 h 3153"/>
                <a:gd name="T14" fmla="*/ 743 w 3807"/>
                <a:gd name="T15" fmla="*/ 832 h 3153"/>
                <a:gd name="T16" fmla="*/ 1517 w 3807"/>
                <a:gd name="T17" fmla="*/ 1606 h 3153"/>
                <a:gd name="T18" fmla="*/ 1695 w 3807"/>
                <a:gd name="T19" fmla="*/ 1606 h 3153"/>
                <a:gd name="T20" fmla="*/ 2795 w 3807"/>
                <a:gd name="T21" fmla="*/ 475 h 3153"/>
                <a:gd name="T22" fmla="*/ 3151 w 3807"/>
                <a:gd name="T23" fmla="*/ 89 h 3153"/>
                <a:gd name="T24" fmla="*/ 3479 w 3807"/>
                <a:gd name="T25" fmla="*/ 89 h 3153"/>
                <a:gd name="T26" fmla="*/ 3717 w 3807"/>
                <a:gd name="T27" fmla="*/ 297 h 3153"/>
                <a:gd name="T28" fmla="*/ 3746 w 3807"/>
                <a:gd name="T29" fmla="*/ 594 h 3153"/>
                <a:gd name="T30" fmla="*/ 2170 w 3807"/>
                <a:gd name="T31" fmla="*/ 2676 h 3153"/>
                <a:gd name="T32" fmla="*/ 1874 w 3807"/>
                <a:gd name="T33" fmla="*/ 3062 h 3153"/>
                <a:gd name="T34" fmla="*/ 1605 w 3807"/>
                <a:gd name="T35" fmla="*/ 3152 h 3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07" h="3153">
                  <a:moveTo>
                    <a:pt x="1605" y="3152"/>
                  </a:moveTo>
                  <a:lnTo>
                    <a:pt x="1605" y="3152"/>
                  </a:lnTo>
                  <a:cubicBezTo>
                    <a:pt x="1457" y="3152"/>
                    <a:pt x="1367" y="3092"/>
                    <a:pt x="1279" y="2973"/>
                  </a:cubicBezTo>
                  <a:cubicBezTo>
                    <a:pt x="952" y="2497"/>
                    <a:pt x="624" y="2022"/>
                    <a:pt x="297" y="1576"/>
                  </a:cubicBezTo>
                  <a:cubicBezTo>
                    <a:pt x="238" y="1457"/>
                    <a:pt x="149" y="1338"/>
                    <a:pt x="59" y="1219"/>
                  </a:cubicBezTo>
                  <a:cubicBezTo>
                    <a:pt x="0" y="1130"/>
                    <a:pt x="0" y="1011"/>
                    <a:pt x="90" y="922"/>
                  </a:cubicBezTo>
                  <a:cubicBezTo>
                    <a:pt x="208" y="832"/>
                    <a:pt x="297" y="713"/>
                    <a:pt x="445" y="684"/>
                  </a:cubicBezTo>
                  <a:cubicBezTo>
                    <a:pt x="565" y="654"/>
                    <a:pt x="654" y="744"/>
                    <a:pt x="743" y="832"/>
                  </a:cubicBezTo>
                  <a:cubicBezTo>
                    <a:pt x="1011" y="1070"/>
                    <a:pt x="1279" y="1338"/>
                    <a:pt x="1517" y="1606"/>
                  </a:cubicBezTo>
                  <a:cubicBezTo>
                    <a:pt x="1576" y="1665"/>
                    <a:pt x="1636" y="1665"/>
                    <a:pt x="1695" y="1606"/>
                  </a:cubicBezTo>
                  <a:cubicBezTo>
                    <a:pt x="2051" y="1219"/>
                    <a:pt x="2408" y="863"/>
                    <a:pt x="2795" y="475"/>
                  </a:cubicBezTo>
                  <a:cubicBezTo>
                    <a:pt x="2914" y="327"/>
                    <a:pt x="3032" y="208"/>
                    <a:pt x="3151" y="89"/>
                  </a:cubicBezTo>
                  <a:cubicBezTo>
                    <a:pt x="3270" y="0"/>
                    <a:pt x="3360" y="0"/>
                    <a:pt x="3479" y="89"/>
                  </a:cubicBezTo>
                  <a:cubicBezTo>
                    <a:pt x="3568" y="148"/>
                    <a:pt x="3627" y="208"/>
                    <a:pt x="3717" y="297"/>
                  </a:cubicBezTo>
                  <a:cubicBezTo>
                    <a:pt x="3806" y="387"/>
                    <a:pt x="3806" y="475"/>
                    <a:pt x="3746" y="594"/>
                  </a:cubicBezTo>
                  <a:cubicBezTo>
                    <a:pt x="3211" y="1278"/>
                    <a:pt x="2706" y="1992"/>
                    <a:pt x="2170" y="2676"/>
                  </a:cubicBezTo>
                  <a:cubicBezTo>
                    <a:pt x="2081" y="2825"/>
                    <a:pt x="1993" y="2943"/>
                    <a:pt x="1874" y="3062"/>
                  </a:cubicBezTo>
                  <a:cubicBezTo>
                    <a:pt x="1814" y="3122"/>
                    <a:pt x="1724" y="3152"/>
                    <a:pt x="1605" y="315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1" name="Freeform 10">
              <a:extLst>
                <a:ext uri="{FF2B5EF4-FFF2-40B4-BE49-F238E27FC236}">
                  <a16:creationId xmlns:a16="http://schemas.microsoft.com/office/drawing/2014/main" id="{EF3EA48E-AD0B-F3E2-2AEF-C5B43FE4B1B2}"/>
                </a:ext>
              </a:extLst>
            </p:cNvPr>
            <p:cNvSpPr>
              <a:spLocks noChangeArrowheads="1"/>
            </p:cNvSpPr>
            <p:nvPr/>
          </p:nvSpPr>
          <p:spPr bwMode="auto">
            <a:xfrm>
              <a:off x="4592638" y="4090988"/>
              <a:ext cx="1103312" cy="460375"/>
            </a:xfrm>
            <a:custGeom>
              <a:avLst/>
              <a:gdLst>
                <a:gd name="T0" fmla="*/ 1606 w 3063"/>
                <a:gd name="T1" fmla="*/ 30 h 1280"/>
                <a:gd name="T2" fmla="*/ 1606 w 3063"/>
                <a:gd name="T3" fmla="*/ 30 h 1280"/>
                <a:gd name="T4" fmla="*/ 2914 w 3063"/>
                <a:gd name="T5" fmla="*/ 30 h 1280"/>
                <a:gd name="T6" fmla="*/ 3062 w 3063"/>
                <a:gd name="T7" fmla="*/ 59 h 1280"/>
                <a:gd name="T8" fmla="*/ 2973 w 3063"/>
                <a:gd name="T9" fmla="*/ 179 h 1280"/>
                <a:gd name="T10" fmla="*/ 1993 w 3063"/>
                <a:gd name="T11" fmla="*/ 1160 h 1280"/>
                <a:gd name="T12" fmla="*/ 1725 w 3063"/>
                <a:gd name="T13" fmla="*/ 1279 h 1280"/>
                <a:gd name="T14" fmla="*/ 238 w 3063"/>
                <a:gd name="T15" fmla="*/ 1279 h 1280"/>
                <a:gd name="T16" fmla="*/ 30 w 3063"/>
                <a:gd name="T17" fmla="*/ 1041 h 1280"/>
                <a:gd name="T18" fmla="*/ 30 w 3063"/>
                <a:gd name="T19" fmla="*/ 298 h 1280"/>
                <a:gd name="T20" fmla="*/ 268 w 3063"/>
                <a:gd name="T21" fmla="*/ 30 h 1280"/>
                <a:gd name="T22" fmla="*/ 1606 w 3063"/>
                <a:gd name="T23" fmla="*/ 30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63" h="1280">
                  <a:moveTo>
                    <a:pt x="1606" y="30"/>
                  </a:moveTo>
                  <a:lnTo>
                    <a:pt x="1606" y="30"/>
                  </a:lnTo>
                  <a:cubicBezTo>
                    <a:pt x="2022" y="30"/>
                    <a:pt x="2468" y="30"/>
                    <a:pt x="2914" y="30"/>
                  </a:cubicBezTo>
                  <a:cubicBezTo>
                    <a:pt x="2973" y="30"/>
                    <a:pt x="3032" y="0"/>
                    <a:pt x="3062" y="59"/>
                  </a:cubicBezTo>
                  <a:cubicBezTo>
                    <a:pt x="3062" y="119"/>
                    <a:pt x="3002" y="149"/>
                    <a:pt x="2973" y="179"/>
                  </a:cubicBezTo>
                  <a:cubicBezTo>
                    <a:pt x="2645" y="506"/>
                    <a:pt x="2320" y="833"/>
                    <a:pt x="1993" y="1160"/>
                  </a:cubicBezTo>
                  <a:cubicBezTo>
                    <a:pt x="1903" y="1249"/>
                    <a:pt x="1844" y="1279"/>
                    <a:pt x="1725" y="1279"/>
                  </a:cubicBezTo>
                  <a:cubicBezTo>
                    <a:pt x="1219" y="1279"/>
                    <a:pt x="743" y="1279"/>
                    <a:pt x="238" y="1279"/>
                  </a:cubicBezTo>
                  <a:cubicBezTo>
                    <a:pt x="60" y="1279"/>
                    <a:pt x="0" y="1219"/>
                    <a:pt x="30" y="1041"/>
                  </a:cubicBezTo>
                  <a:cubicBezTo>
                    <a:pt x="30" y="774"/>
                    <a:pt x="30" y="536"/>
                    <a:pt x="30" y="298"/>
                  </a:cubicBezTo>
                  <a:cubicBezTo>
                    <a:pt x="0" y="90"/>
                    <a:pt x="60" y="30"/>
                    <a:pt x="268" y="30"/>
                  </a:cubicBezTo>
                  <a:cubicBezTo>
                    <a:pt x="714" y="30"/>
                    <a:pt x="1160" y="30"/>
                    <a:pt x="1606" y="3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spTree>
    <p:extLst>
      <p:ext uri="{BB962C8B-B14F-4D97-AF65-F5344CB8AC3E}">
        <p14:creationId xmlns:p14="http://schemas.microsoft.com/office/powerpoint/2010/main" val="15097147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529266-0AE6-C327-9CF8-8B1309C8D9F9}"/>
              </a:ext>
            </a:extLst>
          </p:cNvPr>
          <p:cNvSpPr>
            <a:spLocks noGrp="1"/>
          </p:cNvSpPr>
          <p:nvPr>
            <p:ph idx="4294967295"/>
          </p:nvPr>
        </p:nvSpPr>
        <p:spPr>
          <a:xfrm>
            <a:off x="590275" y="1989306"/>
            <a:ext cx="10168128" cy="4209585"/>
          </a:xfrm>
        </p:spPr>
        <p:txBody>
          <a:bodyPr vert="horz" lIns="91440" tIns="45720" rIns="91440" bIns="45720" rtlCol="0" anchor="t">
            <a:normAutofit/>
          </a:bodyPr>
          <a:lstStyle/>
          <a:p>
            <a:pPr marL="0" indent="0">
              <a:spcBef>
                <a:spcPts val="500"/>
              </a:spcBef>
              <a:spcAft>
                <a:spcPts val="500"/>
              </a:spcAft>
              <a:buNone/>
            </a:pPr>
            <a:r>
              <a:rPr lang="en-AU" sz="2400" dirty="0">
                <a:latin typeface="Calibri"/>
                <a:ea typeface="Calibri"/>
                <a:cs typeface="Calibri"/>
              </a:rPr>
              <a:t>On 1 July 2026, the real estate industry became regulated by AUSTRAC for certain services they provide under the </a:t>
            </a:r>
            <a:r>
              <a:rPr lang="en-AU" sz="2400" i="1" dirty="0">
                <a:latin typeface="Calibri"/>
                <a:ea typeface="Calibri"/>
                <a:cs typeface="Calibri"/>
              </a:rPr>
              <a:t>Anti-Money Laundering and Counter-Terrorism Financing Act 2006</a:t>
            </a:r>
            <a:r>
              <a:rPr lang="en-AU" sz="2400" dirty="0">
                <a:latin typeface="Calibri"/>
                <a:ea typeface="Calibri"/>
                <a:cs typeface="Calibri"/>
              </a:rPr>
              <a:t> (the Act). </a:t>
            </a:r>
            <a:endParaRPr lang="en-US" sz="2400" dirty="0">
              <a:latin typeface="Calibri"/>
              <a:ea typeface="Calibri"/>
              <a:cs typeface="Calibri"/>
            </a:endParaRPr>
          </a:p>
          <a:p>
            <a:pPr marL="0" indent="0">
              <a:spcBef>
                <a:spcPts val="500"/>
              </a:spcBef>
              <a:spcAft>
                <a:spcPts val="500"/>
              </a:spcAft>
              <a:buNone/>
            </a:pPr>
            <a:r>
              <a:rPr lang="en-AU" sz="2400" dirty="0">
                <a:latin typeface="Calibri"/>
                <a:ea typeface="Calibri"/>
                <a:cs typeface="Calibri"/>
              </a:rPr>
              <a:t>These reforms help prevent money laundering, terrorism financing and proliferation financing. </a:t>
            </a:r>
          </a:p>
          <a:p>
            <a:pPr marL="0" indent="0">
              <a:spcBef>
                <a:spcPts val="500"/>
              </a:spcBef>
              <a:spcAft>
                <a:spcPts val="500"/>
              </a:spcAft>
              <a:buNone/>
            </a:pPr>
            <a:r>
              <a:rPr lang="en-AU" sz="2400" dirty="0">
                <a:latin typeface="Calibri"/>
                <a:ea typeface="Calibri"/>
                <a:cs typeface="Calibri"/>
              </a:rPr>
              <a:t>These reforms apply to a range of services and industries across Australia including the real estate sector.</a:t>
            </a:r>
          </a:p>
        </p:txBody>
      </p:sp>
      <p:sp>
        <p:nvSpPr>
          <p:cNvPr id="4" name="Slide Number Placeholder 3">
            <a:extLst>
              <a:ext uri="{FF2B5EF4-FFF2-40B4-BE49-F238E27FC236}">
                <a16:creationId xmlns:a16="http://schemas.microsoft.com/office/drawing/2014/main" id="{11B9DE30-9EF9-20D6-57C2-F6FBABCC7A2A}"/>
              </a:ext>
            </a:extLst>
          </p:cNvPr>
          <p:cNvSpPr>
            <a:spLocks noGrp="1"/>
          </p:cNvSpPr>
          <p:nvPr>
            <p:ph type="sldNum" sz="quarter" idx="12"/>
          </p:nvPr>
        </p:nvSpPr>
        <p:spPr/>
        <p:txBody>
          <a:bodyPr/>
          <a:lstStyle/>
          <a:p>
            <a:fld id="{B2DC25EE-239B-4C5F-AAD1-255A7D5F1EE2}" type="slidenum">
              <a:rPr lang="en-US" smtClean="0"/>
              <a:t>7</a:t>
            </a:fld>
            <a:endParaRPr lang="en-US" dirty="0"/>
          </a:p>
        </p:txBody>
      </p:sp>
      <p:sp>
        <p:nvSpPr>
          <p:cNvPr id="2" name="Title 1">
            <a:extLst>
              <a:ext uri="{FF2B5EF4-FFF2-40B4-BE49-F238E27FC236}">
                <a16:creationId xmlns:a16="http://schemas.microsoft.com/office/drawing/2014/main" id="{897B744F-0D16-3C69-573F-AF18D6F3D16D}"/>
              </a:ext>
            </a:extLst>
          </p:cNvPr>
          <p:cNvSpPr>
            <a:spLocks noGrp="1"/>
          </p:cNvSpPr>
          <p:nvPr>
            <p:ph type="title"/>
          </p:nvPr>
        </p:nvSpPr>
        <p:spPr>
          <a:xfrm>
            <a:off x="590275" y="736708"/>
            <a:ext cx="10168128" cy="1179576"/>
          </a:xfrm>
        </p:spPr>
        <p:txBody>
          <a:bodyPr/>
          <a:lstStyle/>
          <a:p>
            <a:r>
              <a:rPr lang="en-AU" dirty="0"/>
              <a:t>Why are we here?</a:t>
            </a:r>
          </a:p>
        </p:txBody>
      </p:sp>
    </p:spTree>
    <p:extLst>
      <p:ext uri="{BB962C8B-B14F-4D97-AF65-F5344CB8AC3E}">
        <p14:creationId xmlns:p14="http://schemas.microsoft.com/office/powerpoint/2010/main" val="2554273672"/>
      </p:ext>
    </p:extLst>
  </p:cSld>
  <p:clrMapOvr>
    <a:masterClrMapping/>
  </p:clrMapOvr>
  <p:transition spd="slow">
    <p:pu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E3A08AF-B902-CB88-83F5-A63E8EDCAAF6}"/>
              </a:ext>
            </a:extLst>
          </p:cNvPr>
          <p:cNvSpPr>
            <a:spLocks noGrp="1"/>
          </p:cNvSpPr>
          <p:nvPr>
            <p:ph idx="1"/>
          </p:nvPr>
        </p:nvSpPr>
        <p:spPr>
          <a:xfrm>
            <a:off x="559308" y="1822142"/>
            <a:ext cx="10512552" cy="4209585"/>
          </a:xfrm>
        </p:spPr>
        <p:txBody>
          <a:bodyPr vert="horz" lIns="91440" tIns="45720" rIns="91440" bIns="45720" rtlCol="0" anchor="t">
            <a:normAutofit/>
          </a:bodyPr>
          <a:lstStyle/>
          <a:p>
            <a:pPr marL="0" indent="0">
              <a:buNone/>
            </a:pPr>
            <a:r>
              <a:rPr lang="en-AU" dirty="0"/>
              <a:t>Customer due diligence</a:t>
            </a:r>
            <a:r>
              <a:rPr lang="en-AU" dirty="0">
                <a:latin typeface="Calibri"/>
                <a:ea typeface="Calibri"/>
                <a:cs typeface="Calibri"/>
              </a:rPr>
              <a:t> is risk-based, meaning the level of due diligence depends on the level of risk associated with the client or transaction.  </a:t>
            </a:r>
            <a:endParaRPr lang="en-US" dirty="0">
              <a:latin typeface="Calibri"/>
              <a:ea typeface="Calibri"/>
              <a:cs typeface="Calibri"/>
            </a:endParaRPr>
          </a:p>
          <a:p>
            <a:pPr marL="0" indent="0">
              <a:buNone/>
            </a:pPr>
            <a:r>
              <a:rPr lang="en-AU" dirty="0">
                <a:latin typeface="Calibri"/>
                <a:ea typeface="Calibri"/>
                <a:cs typeface="Calibri"/>
              </a:rPr>
              <a:t>There are 3 types of </a:t>
            </a:r>
            <a:r>
              <a:rPr lang="en-AU" dirty="0"/>
              <a:t>customer due diligence</a:t>
            </a:r>
            <a:r>
              <a:rPr lang="en-AU" dirty="0">
                <a:latin typeface="Calibri"/>
                <a:ea typeface="Calibri"/>
                <a:cs typeface="Calibri"/>
              </a:rPr>
              <a:t>:</a:t>
            </a:r>
            <a:endParaRPr lang="en-US" dirty="0">
              <a:latin typeface="Calibri"/>
              <a:ea typeface="Calibri"/>
              <a:cs typeface="Calibri"/>
            </a:endParaRPr>
          </a:p>
          <a:p>
            <a:pPr marL="514350" indent="-514350">
              <a:buFont typeface="+mj-lt"/>
              <a:buAutoNum type="arabicPeriod"/>
            </a:pPr>
            <a:r>
              <a:rPr lang="en-AU" dirty="0">
                <a:latin typeface="Calibri"/>
                <a:ea typeface="Calibri"/>
                <a:cs typeface="Calibri"/>
              </a:rPr>
              <a:t>Initial CDD (including simplified CDD).</a:t>
            </a:r>
            <a:endParaRPr lang="en-AU" dirty="0"/>
          </a:p>
          <a:p>
            <a:pPr marL="514350" indent="-514350">
              <a:buAutoNum type="arabicPeriod"/>
            </a:pPr>
            <a:r>
              <a:rPr lang="en-AU" dirty="0">
                <a:latin typeface="Calibri"/>
                <a:ea typeface="Calibri"/>
                <a:cs typeface="Calibri"/>
              </a:rPr>
              <a:t>Ongoing CDD (including simplified CDD).</a:t>
            </a:r>
            <a:endParaRPr lang="en-AU" dirty="0"/>
          </a:p>
          <a:p>
            <a:pPr marL="514350" indent="-514350">
              <a:buFont typeface="+mj-lt"/>
              <a:buAutoNum type="arabicPeriod"/>
            </a:pPr>
            <a:r>
              <a:rPr lang="en-AU" dirty="0">
                <a:latin typeface="Calibri"/>
                <a:ea typeface="Calibri"/>
                <a:cs typeface="Calibri"/>
              </a:rPr>
              <a:t>Enhanced CDD.</a:t>
            </a:r>
            <a:endParaRPr lang="en-AU" dirty="0"/>
          </a:p>
        </p:txBody>
      </p:sp>
      <p:sp>
        <p:nvSpPr>
          <p:cNvPr id="5" name="Slide Number Placeholder 4">
            <a:extLst>
              <a:ext uri="{FF2B5EF4-FFF2-40B4-BE49-F238E27FC236}">
                <a16:creationId xmlns:a16="http://schemas.microsoft.com/office/drawing/2014/main" id="{2BF6CDEA-5156-BF6E-5582-C12E585FE6B9}"/>
              </a:ext>
            </a:extLst>
          </p:cNvPr>
          <p:cNvSpPr>
            <a:spLocks noGrp="1"/>
          </p:cNvSpPr>
          <p:nvPr>
            <p:ph type="sldNum" sz="quarter" idx="12"/>
          </p:nvPr>
        </p:nvSpPr>
        <p:spPr/>
        <p:txBody>
          <a:bodyPr/>
          <a:lstStyle/>
          <a:p>
            <a:fld id="{B2DC25EE-239B-4C5F-AAD1-255A7D5F1EE2}" type="slidenum">
              <a:rPr lang="en-US" smtClean="0"/>
              <a:pPr/>
              <a:t>70</a:t>
            </a:fld>
            <a:endParaRPr lang="en-US" dirty="0"/>
          </a:p>
        </p:txBody>
      </p:sp>
      <p:sp>
        <p:nvSpPr>
          <p:cNvPr id="6" name="Title 5">
            <a:extLst>
              <a:ext uri="{FF2B5EF4-FFF2-40B4-BE49-F238E27FC236}">
                <a16:creationId xmlns:a16="http://schemas.microsoft.com/office/drawing/2014/main" id="{5329464A-32EC-5C69-5144-7ED0347F2F9E}"/>
              </a:ext>
            </a:extLst>
          </p:cNvPr>
          <p:cNvSpPr>
            <a:spLocks noGrp="1"/>
          </p:cNvSpPr>
          <p:nvPr>
            <p:ph type="title"/>
          </p:nvPr>
        </p:nvSpPr>
        <p:spPr>
          <a:xfrm>
            <a:off x="559308" y="724851"/>
            <a:ext cx="10168128" cy="1179576"/>
          </a:xfrm>
        </p:spPr>
        <p:txBody>
          <a:bodyPr>
            <a:normAutofit/>
          </a:bodyPr>
          <a:lstStyle/>
          <a:p>
            <a:r>
              <a:rPr lang="en-AU" dirty="0"/>
              <a:t>The types of customer due diligence (CDD)</a:t>
            </a:r>
          </a:p>
        </p:txBody>
      </p:sp>
    </p:spTree>
    <p:extLst>
      <p:ext uri="{BB962C8B-B14F-4D97-AF65-F5344CB8AC3E}">
        <p14:creationId xmlns:p14="http://schemas.microsoft.com/office/powerpoint/2010/main" val="678156181"/>
      </p:ext>
    </p:extLst>
  </p:cSld>
  <p:clrMapOvr>
    <a:masterClrMapping/>
  </p:clrMapOvr>
  <p:transition spd="slow">
    <p:push/>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271A9A-8F3E-56C4-7740-A0788710EE21}"/>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71</a:t>
            </a:fld>
            <a:endParaRPr lang="en-US" dirty="0">
              <a:solidFill>
                <a:srgbClr val="FFFFFF"/>
              </a:solidFill>
            </a:endParaRPr>
          </a:p>
        </p:txBody>
      </p:sp>
      <p:sp>
        <p:nvSpPr>
          <p:cNvPr id="2" name="Title 1">
            <a:extLst>
              <a:ext uri="{FF2B5EF4-FFF2-40B4-BE49-F238E27FC236}">
                <a16:creationId xmlns:a16="http://schemas.microsoft.com/office/drawing/2014/main" id="{38A658CF-BE36-39FB-5C07-F767A0C1A149}"/>
              </a:ext>
            </a:extLst>
          </p:cNvPr>
          <p:cNvSpPr>
            <a:spLocks noGrp="1"/>
          </p:cNvSpPr>
          <p:nvPr>
            <p:ph type="title"/>
          </p:nvPr>
        </p:nvSpPr>
        <p:spPr>
          <a:xfrm>
            <a:off x="541663" y="769807"/>
            <a:ext cx="5902911" cy="1040702"/>
          </a:xfrm>
        </p:spPr>
        <p:txBody>
          <a:bodyPr anchor="ctr">
            <a:normAutofit fontScale="90000"/>
          </a:bodyPr>
          <a:lstStyle/>
          <a:p>
            <a:r>
              <a:rPr lang="en-AU" sz="3400" dirty="0"/>
              <a:t>1. Initial </a:t>
            </a:r>
            <a:r>
              <a:rPr lang="en-AU" sz="3600" dirty="0"/>
              <a:t>customer due diligence </a:t>
            </a:r>
            <a:endParaRPr lang="en-AU" sz="3400" dirty="0"/>
          </a:p>
        </p:txBody>
      </p:sp>
      <p:sp>
        <p:nvSpPr>
          <p:cNvPr id="3" name="Content Placeholder 2">
            <a:extLst>
              <a:ext uri="{FF2B5EF4-FFF2-40B4-BE49-F238E27FC236}">
                <a16:creationId xmlns:a16="http://schemas.microsoft.com/office/drawing/2014/main" id="{9ABED4C6-D2DF-929D-92E8-AEEA67FED9E8}"/>
              </a:ext>
            </a:extLst>
          </p:cNvPr>
          <p:cNvSpPr>
            <a:spLocks noGrp="1"/>
          </p:cNvSpPr>
          <p:nvPr>
            <p:ph sz="half" idx="1"/>
          </p:nvPr>
        </p:nvSpPr>
        <p:spPr>
          <a:xfrm>
            <a:off x="541663" y="1902791"/>
            <a:ext cx="4252973" cy="4123749"/>
          </a:xfrm>
        </p:spPr>
        <p:txBody>
          <a:bodyPr anchor="t">
            <a:normAutofit/>
          </a:bodyPr>
          <a:lstStyle/>
          <a:p>
            <a:pPr marL="0" indent="0">
              <a:lnSpc>
                <a:spcPct val="100000"/>
              </a:lnSpc>
              <a:spcBef>
                <a:spcPts val="500"/>
              </a:spcBef>
              <a:buNone/>
            </a:pPr>
            <a:r>
              <a:rPr lang="en-AU" sz="1600" dirty="0"/>
              <a:t>Initial CDD is completed at the start of the client relationship, </a:t>
            </a:r>
            <a:r>
              <a:rPr lang="en-AU" sz="1600" b="1" dirty="0"/>
              <a:t>before</a:t>
            </a:r>
            <a:r>
              <a:rPr lang="en-AU" sz="1600" dirty="0"/>
              <a:t> providing services.</a:t>
            </a:r>
            <a:endParaRPr lang="en-US" dirty="0"/>
          </a:p>
          <a:p>
            <a:pPr marL="0" indent="0">
              <a:lnSpc>
                <a:spcPct val="100000"/>
              </a:lnSpc>
              <a:spcBef>
                <a:spcPts val="500"/>
              </a:spcBef>
              <a:buNone/>
            </a:pPr>
            <a:endParaRPr lang="en-AU" sz="1600" dirty="0"/>
          </a:p>
          <a:p>
            <a:pPr marL="0" indent="0">
              <a:lnSpc>
                <a:spcPct val="100000"/>
              </a:lnSpc>
              <a:spcBef>
                <a:spcPts val="500"/>
              </a:spcBef>
              <a:buNone/>
            </a:pPr>
            <a:r>
              <a:rPr lang="en-AU" sz="1600" b="1" dirty="0">
                <a:latin typeface="Calibri"/>
                <a:ea typeface="Calibri"/>
                <a:cs typeface="Calibri"/>
              </a:rPr>
              <a:t>Purpose</a:t>
            </a:r>
            <a:r>
              <a:rPr lang="en-AU" sz="1600" dirty="0">
                <a:latin typeface="Calibri"/>
                <a:ea typeface="Calibri"/>
                <a:cs typeface="Calibri"/>
              </a:rPr>
              <a:t>: to confirm:</a:t>
            </a:r>
          </a:p>
          <a:p>
            <a:pPr marL="514350" indent="-285750">
              <a:lnSpc>
                <a:spcPct val="100000"/>
              </a:lnSpc>
              <a:spcBef>
                <a:spcPts val="500"/>
              </a:spcBef>
            </a:pPr>
            <a:r>
              <a:rPr lang="en-AU" sz="1600" dirty="0"/>
              <a:t>who the client is</a:t>
            </a:r>
          </a:p>
          <a:p>
            <a:pPr marL="514350" indent="-285750">
              <a:lnSpc>
                <a:spcPct val="100000"/>
              </a:lnSpc>
              <a:spcBef>
                <a:spcPts val="500"/>
              </a:spcBef>
            </a:pPr>
            <a:r>
              <a:rPr lang="en-AU" sz="1600" dirty="0"/>
              <a:t>who is involved in the transaction</a:t>
            </a:r>
          </a:p>
          <a:p>
            <a:pPr marL="514350" indent="-285750">
              <a:lnSpc>
                <a:spcPct val="100000"/>
              </a:lnSpc>
              <a:spcBef>
                <a:spcPts val="500"/>
              </a:spcBef>
            </a:pPr>
            <a:r>
              <a:rPr lang="en-AU" sz="1600" dirty="0"/>
              <a:t>whether any risks are present.</a:t>
            </a:r>
          </a:p>
          <a:p>
            <a:pPr marL="0" indent="0">
              <a:lnSpc>
                <a:spcPct val="100000"/>
              </a:lnSpc>
              <a:spcBef>
                <a:spcPts val="500"/>
              </a:spcBef>
              <a:buNone/>
            </a:pPr>
            <a:endParaRPr lang="en-AU" sz="1600" dirty="0"/>
          </a:p>
          <a:p>
            <a:pPr marL="0" indent="0">
              <a:lnSpc>
                <a:spcPct val="100000"/>
              </a:lnSpc>
              <a:spcBef>
                <a:spcPts val="500"/>
              </a:spcBef>
              <a:buNone/>
            </a:pPr>
            <a:r>
              <a:rPr lang="en-AU" sz="1600" dirty="0"/>
              <a:t>Examples:</a:t>
            </a:r>
          </a:p>
          <a:p>
            <a:pPr marL="514350" indent="-285750">
              <a:lnSpc>
                <a:spcPct val="100000"/>
              </a:lnSpc>
              <a:spcBef>
                <a:spcPts val="500"/>
              </a:spcBef>
            </a:pPr>
            <a:r>
              <a:rPr lang="en-AU" sz="1600" dirty="0"/>
              <a:t>collecting identification</a:t>
            </a:r>
          </a:p>
          <a:p>
            <a:pPr marL="514350" indent="-285750">
              <a:lnSpc>
                <a:spcPct val="100000"/>
              </a:lnSpc>
              <a:spcBef>
                <a:spcPts val="500"/>
              </a:spcBef>
            </a:pPr>
            <a:r>
              <a:rPr lang="en-AU" sz="1600" dirty="0"/>
              <a:t>verifying identity</a:t>
            </a:r>
          </a:p>
          <a:p>
            <a:pPr marL="514350" indent="-285750">
              <a:lnSpc>
                <a:spcPct val="100000"/>
              </a:lnSpc>
              <a:spcBef>
                <a:spcPts val="500"/>
              </a:spcBef>
            </a:pPr>
            <a:r>
              <a:rPr lang="en-AU" sz="1600" dirty="0"/>
              <a:t>understanding ownership structures.</a:t>
            </a:r>
          </a:p>
        </p:txBody>
      </p:sp>
      <p:pic>
        <p:nvPicPr>
          <p:cNvPr id="8" name="Picture Placeholder 7">
            <a:extLst>
              <a:ext uri="{FF2B5EF4-FFF2-40B4-BE49-F238E27FC236}">
                <a16:creationId xmlns:a16="http://schemas.microsoft.com/office/drawing/2014/main" id="{E0B8A40D-7BFB-EA68-639E-1FC6C1A23001}"/>
              </a:ext>
            </a:extLst>
          </p:cNvPr>
          <p:cNvPicPr>
            <a:picLocks noGrp="1" noChangeAspect="1"/>
          </p:cNvPicPr>
          <p:nvPr>
            <p:ph type="pic" idx="13"/>
          </p:nvPr>
        </p:nvPicPr>
        <p:blipFill>
          <a:blip r:embed="rId3"/>
          <a:srcRect l="20371" r="20371"/>
          <a:stretch>
            <a:fillRect/>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2011699926"/>
      </p:ext>
    </p:extLst>
  </p:cSld>
  <p:clrMapOvr>
    <a:masterClrMapping/>
  </p:clrMapOvr>
  <p:transition spd="slow">
    <p:push/>
  </p:transition>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25C4C0-D635-1959-2227-D6D754CD266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72</a:t>
            </a:fld>
            <a:endParaRPr lang="en-US" dirty="0">
              <a:solidFill>
                <a:srgbClr val="FFFFFF"/>
              </a:solidFill>
            </a:endParaRPr>
          </a:p>
        </p:txBody>
      </p:sp>
      <p:sp>
        <p:nvSpPr>
          <p:cNvPr id="2" name="Title 1">
            <a:extLst>
              <a:ext uri="{FF2B5EF4-FFF2-40B4-BE49-F238E27FC236}">
                <a16:creationId xmlns:a16="http://schemas.microsoft.com/office/drawing/2014/main" id="{8CE0EA19-9892-FFE6-7241-0980FAD24B0A}"/>
              </a:ext>
            </a:extLst>
          </p:cNvPr>
          <p:cNvSpPr>
            <a:spLocks noGrp="1"/>
          </p:cNvSpPr>
          <p:nvPr>
            <p:ph type="title"/>
          </p:nvPr>
        </p:nvSpPr>
        <p:spPr>
          <a:xfrm>
            <a:off x="541663" y="668933"/>
            <a:ext cx="4978784" cy="1040702"/>
          </a:xfrm>
        </p:spPr>
        <p:txBody>
          <a:bodyPr anchor="b">
            <a:normAutofit fontScale="90000"/>
          </a:bodyPr>
          <a:lstStyle/>
          <a:p>
            <a:r>
              <a:rPr lang="en-AU" sz="3400" dirty="0"/>
              <a:t>Simplified </a:t>
            </a:r>
            <a:r>
              <a:rPr lang="en-AU" sz="3600" dirty="0"/>
              <a:t>customer due diligence </a:t>
            </a:r>
            <a:endParaRPr lang="en-AU" sz="3400" dirty="0"/>
          </a:p>
        </p:txBody>
      </p:sp>
      <p:sp>
        <p:nvSpPr>
          <p:cNvPr id="3" name="Content Placeholder 2">
            <a:extLst>
              <a:ext uri="{FF2B5EF4-FFF2-40B4-BE49-F238E27FC236}">
                <a16:creationId xmlns:a16="http://schemas.microsoft.com/office/drawing/2014/main" id="{7DDD1499-F8CE-E239-7CB4-5724259879D9}"/>
              </a:ext>
            </a:extLst>
          </p:cNvPr>
          <p:cNvSpPr>
            <a:spLocks noGrp="1"/>
          </p:cNvSpPr>
          <p:nvPr>
            <p:ph sz="half" idx="1"/>
          </p:nvPr>
        </p:nvSpPr>
        <p:spPr>
          <a:xfrm>
            <a:off x="541663" y="1797878"/>
            <a:ext cx="4485201" cy="4123749"/>
          </a:xfrm>
        </p:spPr>
        <p:txBody>
          <a:bodyPr vert="horz" lIns="91440" tIns="45720" rIns="91440" bIns="45720" rtlCol="0" anchor="t">
            <a:noAutofit/>
          </a:bodyPr>
          <a:lstStyle/>
          <a:p>
            <a:pPr marL="0" indent="0">
              <a:lnSpc>
                <a:spcPct val="100000"/>
              </a:lnSpc>
              <a:spcBef>
                <a:spcPts val="500"/>
              </a:spcBef>
              <a:buNone/>
            </a:pPr>
            <a:r>
              <a:rPr lang="en-AU" sz="1600" dirty="0">
                <a:latin typeface="Calibri"/>
                <a:ea typeface="Calibri"/>
                <a:cs typeface="Calibri"/>
              </a:rPr>
              <a:t>Simplified CDD may apply where your business has policies in place on how and when you can use this approach.</a:t>
            </a:r>
          </a:p>
          <a:p>
            <a:pPr marL="0" indent="0">
              <a:lnSpc>
                <a:spcPct val="100000"/>
              </a:lnSpc>
              <a:spcBef>
                <a:spcPts val="500"/>
              </a:spcBef>
              <a:buNone/>
            </a:pPr>
            <a:endParaRPr lang="en-AU" sz="1600" dirty="0">
              <a:latin typeface="Calibri"/>
              <a:ea typeface="Calibri"/>
              <a:cs typeface="Calibri"/>
            </a:endParaRPr>
          </a:p>
          <a:p>
            <a:pPr marL="0" indent="0">
              <a:lnSpc>
                <a:spcPct val="100000"/>
              </a:lnSpc>
              <a:spcBef>
                <a:spcPts val="500"/>
              </a:spcBef>
              <a:buNone/>
            </a:pPr>
            <a:r>
              <a:rPr lang="en-AU" sz="1600" b="1" dirty="0">
                <a:latin typeface="Calibri"/>
                <a:ea typeface="Calibri"/>
                <a:cs typeface="Calibri"/>
              </a:rPr>
              <a:t>Purpose</a:t>
            </a:r>
            <a:r>
              <a:rPr lang="en-AU" sz="1600" dirty="0">
                <a:latin typeface="Calibri"/>
                <a:ea typeface="Calibri"/>
                <a:cs typeface="Calibri"/>
              </a:rPr>
              <a:t>: to allow reduced checks where risk is considered low.</a:t>
            </a:r>
          </a:p>
          <a:p>
            <a:pPr marL="0" indent="0">
              <a:lnSpc>
                <a:spcPct val="100000"/>
              </a:lnSpc>
              <a:spcBef>
                <a:spcPts val="500"/>
              </a:spcBef>
              <a:buNone/>
            </a:pPr>
            <a:endParaRPr lang="en-AU" sz="1600" dirty="0">
              <a:latin typeface="Calibri"/>
              <a:ea typeface="Calibri"/>
              <a:cs typeface="Calibri"/>
            </a:endParaRPr>
          </a:p>
          <a:p>
            <a:pPr marL="0" indent="0">
              <a:lnSpc>
                <a:spcPct val="100000"/>
              </a:lnSpc>
              <a:spcBef>
                <a:spcPts val="500"/>
              </a:spcBef>
              <a:buNone/>
            </a:pPr>
            <a:r>
              <a:rPr lang="en-AU" sz="1600" dirty="0">
                <a:latin typeface="Calibri"/>
                <a:ea typeface="Calibri"/>
                <a:cs typeface="Calibri"/>
              </a:rPr>
              <a:t>Examples:</a:t>
            </a:r>
          </a:p>
          <a:p>
            <a:pPr marL="514350" indent="-285750">
              <a:lnSpc>
                <a:spcPct val="100000"/>
              </a:lnSpc>
              <a:spcBef>
                <a:spcPts val="500"/>
              </a:spcBef>
            </a:pPr>
            <a:r>
              <a:rPr lang="en-AU" sz="1600" dirty="0">
                <a:latin typeface="Calibri"/>
                <a:ea typeface="Calibri"/>
                <a:cs typeface="Calibri"/>
              </a:rPr>
              <a:t>lower-risk clients</a:t>
            </a:r>
          </a:p>
          <a:p>
            <a:pPr marL="514350" indent="-285750">
              <a:lnSpc>
                <a:spcPct val="100000"/>
              </a:lnSpc>
              <a:spcBef>
                <a:spcPts val="500"/>
              </a:spcBef>
            </a:pPr>
            <a:r>
              <a:rPr lang="en-AU" sz="1600" dirty="0">
                <a:latin typeface="Calibri"/>
                <a:ea typeface="Calibri"/>
                <a:cs typeface="Calibri"/>
              </a:rPr>
              <a:t>straightforward ownership structures</a:t>
            </a:r>
          </a:p>
          <a:p>
            <a:pPr marL="514350" indent="-285750">
              <a:lnSpc>
                <a:spcPct val="100000"/>
              </a:lnSpc>
              <a:spcBef>
                <a:spcPts val="500"/>
              </a:spcBef>
            </a:pPr>
            <a:r>
              <a:rPr lang="en-AU" sz="1600" dirty="0">
                <a:latin typeface="Calibri"/>
                <a:ea typeface="Calibri"/>
                <a:cs typeface="Calibri"/>
              </a:rPr>
              <a:t>low-risk transactions.</a:t>
            </a:r>
          </a:p>
          <a:p>
            <a:pPr indent="0">
              <a:lnSpc>
                <a:spcPct val="100000"/>
              </a:lnSpc>
              <a:spcBef>
                <a:spcPts val="500"/>
              </a:spcBef>
            </a:pPr>
            <a:endParaRPr lang="en-AU" sz="1600" dirty="0">
              <a:latin typeface="Calibri"/>
              <a:ea typeface="Calibri"/>
              <a:cs typeface="Calibri"/>
            </a:endParaRPr>
          </a:p>
          <a:p>
            <a:pPr marL="0" indent="0">
              <a:lnSpc>
                <a:spcPct val="100000"/>
              </a:lnSpc>
              <a:spcBef>
                <a:spcPts val="500"/>
              </a:spcBef>
              <a:buNone/>
            </a:pPr>
            <a:r>
              <a:rPr lang="en-AU" sz="1600" dirty="0">
                <a:latin typeface="Calibri"/>
                <a:ea typeface="Calibri"/>
                <a:cs typeface="Calibri"/>
              </a:rPr>
              <a:t>Simplified CDD does </a:t>
            </a:r>
            <a:r>
              <a:rPr lang="en-AU" sz="1600" b="1" dirty="0">
                <a:latin typeface="Calibri"/>
                <a:ea typeface="Calibri"/>
                <a:cs typeface="Calibri"/>
              </a:rPr>
              <a:t>not</a:t>
            </a:r>
            <a:r>
              <a:rPr lang="en-AU" sz="1600" dirty="0">
                <a:latin typeface="Calibri"/>
                <a:ea typeface="Calibri"/>
                <a:cs typeface="Calibri"/>
              </a:rPr>
              <a:t> mean no checks. It means applying proportionate checks based on risk.</a:t>
            </a:r>
          </a:p>
        </p:txBody>
      </p:sp>
      <p:pic>
        <p:nvPicPr>
          <p:cNvPr id="9" name="Picture Placeholder 8">
            <a:extLst>
              <a:ext uri="{FF2B5EF4-FFF2-40B4-BE49-F238E27FC236}">
                <a16:creationId xmlns:a16="http://schemas.microsoft.com/office/drawing/2014/main" id="{09DA2139-70CC-DE22-2400-FC7C782BC9C7}"/>
              </a:ext>
            </a:extLst>
          </p:cNvPr>
          <p:cNvPicPr>
            <a:picLocks noGrp="1" noChangeAspect="1"/>
          </p:cNvPicPr>
          <p:nvPr>
            <p:ph type="pic" idx="13"/>
          </p:nvPr>
        </p:nvPicPr>
        <p:blipFill rotWithShape="1">
          <a:blip r:embed="rId3"/>
          <a:srcRect l="17680" r="23056"/>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897060168"/>
      </p:ext>
    </p:extLst>
  </p:cSld>
  <p:clrMapOvr>
    <a:masterClrMapping/>
  </p:clrMapOvr>
  <p:transition spd="slow">
    <p:push/>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7A638F-46B7-111B-7BFB-0B0AE5206B23}"/>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73</a:t>
            </a:fld>
            <a:endParaRPr lang="en-US" dirty="0">
              <a:solidFill>
                <a:srgbClr val="FFFFFF"/>
              </a:solidFill>
            </a:endParaRPr>
          </a:p>
        </p:txBody>
      </p:sp>
      <p:sp>
        <p:nvSpPr>
          <p:cNvPr id="2" name="Title 1">
            <a:extLst>
              <a:ext uri="{FF2B5EF4-FFF2-40B4-BE49-F238E27FC236}">
                <a16:creationId xmlns:a16="http://schemas.microsoft.com/office/drawing/2014/main" id="{026BE827-CC5E-F6A9-3BB4-996F96ED1FB3}"/>
              </a:ext>
            </a:extLst>
          </p:cNvPr>
          <p:cNvSpPr>
            <a:spLocks noGrp="1"/>
          </p:cNvSpPr>
          <p:nvPr>
            <p:ph type="title"/>
          </p:nvPr>
        </p:nvSpPr>
        <p:spPr>
          <a:xfrm>
            <a:off x="541663" y="1059367"/>
            <a:ext cx="4599405" cy="1040702"/>
          </a:xfrm>
        </p:spPr>
        <p:txBody>
          <a:bodyPr anchor="ctr">
            <a:normAutofit fontScale="90000"/>
          </a:bodyPr>
          <a:lstStyle/>
          <a:p>
            <a:r>
              <a:rPr lang="en-AU" sz="3400" dirty="0"/>
              <a:t>2. Ongoing </a:t>
            </a:r>
            <a:r>
              <a:rPr lang="en-AU" sz="3600" dirty="0"/>
              <a:t>customer due diligence </a:t>
            </a:r>
            <a:endParaRPr lang="en-AU" sz="3400" dirty="0"/>
          </a:p>
        </p:txBody>
      </p:sp>
      <p:sp>
        <p:nvSpPr>
          <p:cNvPr id="3" name="Content Placeholder 2">
            <a:extLst>
              <a:ext uri="{FF2B5EF4-FFF2-40B4-BE49-F238E27FC236}">
                <a16:creationId xmlns:a16="http://schemas.microsoft.com/office/drawing/2014/main" id="{0A6B7316-FE35-16DE-57E8-6ED5D864D5CF}"/>
              </a:ext>
            </a:extLst>
          </p:cNvPr>
          <p:cNvSpPr>
            <a:spLocks noGrp="1"/>
          </p:cNvSpPr>
          <p:nvPr>
            <p:ph sz="half" idx="1"/>
          </p:nvPr>
        </p:nvSpPr>
        <p:spPr>
          <a:xfrm>
            <a:off x="541663" y="2172207"/>
            <a:ext cx="4252973" cy="4366705"/>
          </a:xfrm>
        </p:spPr>
        <p:txBody>
          <a:bodyPr anchor="t">
            <a:normAutofit/>
          </a:bodyPr>
          <a:lstStyle/>
          <a:p>
            <a:pPr marL="0" indent="0">
              <a:lnSpc>
                <a:spcPct val="100000"/>
              </a:lnSpc>
              <a:spcBef>
                <a:spcPts val="500"/>
              </a:spcBef>
              <a:buNone/>
            </a:pPr>
            <a:r>
              <a:rPr lang="en-AU" sz="1600" dirty="0"/>
              <a:t>Ongoing CDD involves monitoring the client and transaction over time.</a:t>
            </a:r>
            <a:endParaRPr lang="en-US" dirty="0"/>
          </a:p>
          <a:p>
            <a:pPr marL="0" indent="0">
              <a:lnSpc>
                <a:spcPct val="100000"/>
              </a:lnSpc>
              <a:spcBef>
                <a:spcPts val="500"/>
              </a:spcBef>
              <a:buNone/>
            </a:pPr>
            <a:endParaRPr lang="en-AU" sz="1600" dirty="0"/>
          </a:p>
          <a:p>
            <a:pPr marL="0" indent="0">
              <a:lnSpc>
                <a:spcPct val="100000"/>
              </a:lnSpc>
              <a:spcBef>
                <a:spcPts val="500"/>
              </a:spcBef>
              <a:buNone/>
            </a:pPr>
            <a:r>
              <a:rPr lang="en-AU" sz="1600" b="1" dirty="0">
                <a:latin typeface="Calibri"/>
                <a:ea typeface="Calibri"/>
                <a:cs typeface="Calibri"/>
              </a:rPr>
              <a:t>Purpose</a:t>
            </a:r>
            <a:r>
              <a:rPr lang="en-AU" sz="1600" dirty="0">
                <a:latin typeface="Calibri"/>
                <a:ea typeface="Calibri"/>
                <a:cs typeface="Calibri"/>
              </a:rPr>
              <a:t>: To identify:</a:t>
            </a:r>
          </a:p>
          <a:p>
            <a:pPr marL="514350" indent="-285750">
              <a:lnSpc>
                <a:spcPct val="100000"/>
              </a:lnSpc>
              <a:spcBef>
                <a:spcPts val="500"/>
              </a:spcBef>
            </a:pPr>
            <a:r>
              <a:rPr lang="en-AU" sz="1600" dirty="0"/>
              <a:t>changes in behaviour or ownership</a:t>
            </a:r>
          </a:p>
          <a:p>
            <a:pPr marL="514350" indent="-285750">
              <a:lnSpc>
                <a:spcPct val="100000"/>
              </a:lnSpc>
              <a:spcBef>
                <a:spcPts val="500"/>
              </a:spcBef>
            </a:pPr>
            <a:r>
              <a:rPr lang="en-AU" sz="1600" dirty="0"/>
              <a:t>unusual activity</a:t>
            </a:r>
          </a:p>
          <a:p>
            <a:pPr marL="514350" indent="-285750">
              <a:lnSpc>
                <a:spcPct val="100000"/>
              </a:lnSpc>
              <a:spcBef>
                <a:spcPts val="500"/>
              </a:spcBef>
            </a:pPr>
            <a:r>
              <a:rPr lang="en-AU" sz="1600" dirty="0"/>
              <a:t>increasing levels of risk.</a:t>
            </a:r>
          </a:p>
          <a:p>
            <a:pPr marL="0" indent="0">
              <a:lnSpc>
                <a:spcPct val="100000"/>
              </a:lnSpc>
              <a:spcBef>
                <a:spcPts val="500"/>
              </a:spcBef>
              <a:buNone/>
            </a:pPr>
            <a:endParaRPr lang="en-AU" sz="1600" dirty="0"/>
          </a:p>
          <a:p>
            <a:pPr marL="0" indent="0">
              <a:lnSpc>
                <a:spcPct val="100000"/>
              </a:lnSpc>
              <a:spcBef>
                <a:spcPts val="500"/>
              </a:spcBef>
              <a:buNone/>
            </a:pPr>
            <a:r>
              <a:rPr lang="en-AU" sz="1600" dirty="0"/>
              <a:t>Examples:</a:t>
            </a:r>
          </a:p>
          <a:p>
            <a:pPr marL="514350" indent="-285750">
              <a:lnSpc>
                <a:spcPct val="100000"/>
              </a:lnSpc>
              <a:spcBef>
                <a:spcPts val="500"/>
              </a:spcBef>
            </a:pPr>
            <a:r>
              <a:rPr lang="en-AU" sz="1600" dirty="0"/>
              <a:t>new third parties becoming involved</a:t>
            </a:r>
          </a:p>
          <a:p>
            <a:pPr marL="514350" indent="-285750">
              <a:lnSpc>
                <a:spcPct val="100000"/>
              </a:lnSpc>
              <a:spcBef>
                <a:spcPts val="500"/>
              </a:spcBef>
            </a:pPr>
            <a:r>
              <a:rPr lang="en-AU" sz="1600" dirty="0"/>
              <a:t>changes to payment arrangements</a:t>
            </a:r>
          </a:p>
          <a:p>
            <a:pPr marL="514350" indent="-285750">
              <a:lnSpc>
                <a:spcPct val="100000"/>
              </a:lnSpc>
              <a:spcBef>
                <a:spcPts val="500"/>
              </a:spcBef>
            </a:pPr>
            <a:r>
              <a:rPr lang="en-AU" sz="1600" dirty="0"/>
              <a:t>information that no longer matches earlier discussions.</a:t>
            </a:r>
          </a:p>
        </p:txBody>
      </p:sp>
      <p:pic>
        <p:nvPicPr>
          <p:cNvPr id="14" name="Picture Placeholder 13" descr="Red arrow deviating from a line of white arrows">
            <a:extLst>
              <a:ext uri="{FF2B5EF4-FFF2-40B4-BE49-F238E27FC236}">
                <a16:creationId xmlns:a16="http://schemas.microsoft.com/office/drawing/2014/main" id="{B30C9201-CF02-1C34-20A8-3BA052E58FF8}"/>
              </a:ext>
            </a:extLst>
          </p:cNvPr>
          <p:cNvPicPr>
            <a:picLocks noGrp="1" noChangeAspect="1"/>
          </p:cNvPicPr>
          <p:nvPr>
            <p:ph type="pic" idx="13"/>
          </p:nvPr>
        </p:nvPicPr>
        <p:blipFill>
          <a:blip r:embed="rId3"/>
          <a:srcRect l="10495" r="10495"/>
          <a:stretch>
            <a:fillRect/>
          </a:stretch>
        </p:blipFill>
        <p:spPr/>
      </p:pic>
    </p:spTree>
    <p:extLst>
      <p:ext uri="{BB962C8B-B14F-4D97-AF65-F5344CB8AC3E}">
        <p14:creationId xmlns:p14="http://schemas.microsoft.com/office/powerpoint/2010/main" val="3248501340"/>
      </p:ext>
    </p:extLst>
  </p:cSld>
  <p:clrMapOvr>
    <a:masterClrMapping/>
  </p:clrMapOvr>
  <p:transition spd="slow">
    <p:push/>
  </p:transition>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03178A-58FB-FA05-2CD1-D43641FB49B6}"/>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74</a:t>
            </a:fld>
            <a:endParaRPr lang="en-US" dirty="0"/>
          </a:p>
        </p:txBody>
      </p:sp>
      <p:sp>
        <p:nvSpPr>
          <p:cNvPr id="2" name="Title 1">
            <a:extLst>
              <a:ext uri="{FF2B5EF4-FFF2-40B4-BE49-F238E27FC236}">
                <a16:creationId xmlns:a16="http://schemas.microsoft.com/office/drawing/2014/main" id="{CBAADE07-C1F7-F928-5DDB-4B47EF949031}"/>
              </a:ext>
            </a:extLst>
          </p:cNvPr>
          <p:cNvSpPr>
            <a:spLocks noGrp="1"/>
          </p:cNvSpPr>
          <p:nvPr>
            <p:ph type="title"/>
          </p:nvPr>
        </p:nvSpPr>
        <p:spPr>
          <a:xfrm>
            <a:off x="530509" y="635113"/>
            <a:ext cx="4799762" cy="1040702"/>
          </a:xfrm>
        </p:spPr>
        <p:txBody>
          <a:bodyPr anchor="b">
            <a:normAutofit fontScale="90000"/>
          </a:bodyPr>
          <a:lstStyle/>
          <a:p>
            <a:r>
              <a:rPr lang="en-AU" sz="3200" dirty="0"/>
              <a:t>3. Enhanced customer due diligence (CDD)</a:t>
            </a:r>
          </a:p>
        </p:txBody>
      </p:sp>
      <p:sp>
        <p:nvSpPr>
          <p:cNvPr id="3" name="Content Placeholder 2">
            <a:extLst>
              <a:ext uri="{FF2B5EF4-FFF2-40B4-BE49-F238E27FC236}">
                <a16:creationId xmlns:a16="http://schemas.microsoft.com/office/drawing/2014/main" id="{062FD1D0-5F0F-4D9B-78BD-9CB72EB5529D}"/>
              </a:ext>
            </a:extLst>
          </p:cNvPr>
          <p:cNvSpPr>
            <a:spLocks noGrp="1"/>
          </p:cNvSpPr>
          <p:nvPr>
            <p:ph sz="half" idx="1"/>
          </p:nvPr>
        </p:nvSpPr>
        <p:spPr>
          <a:xfrm>
            <a:off x="530509" y="1797743"/>
            <a:ext cx="5331501" cy="4670401"/>
          </a:xfrm>
        </p:spPr>
        <p:txBody>
          <a:bodyPr anchor="t">
            <a:normAutofit/>
          </a:bodyPr>
          <a:lstStyle/>
          <a:p>
            <a:pPr marL="0" indent="0">
              <a:lnSpc>
                <a:spcPct val="100000"/>
              </a:lnSpc>
              <a:spcBef>
                <a:spcPts val="500"/>
              </a:spcBef>
              <a:spcAft>
                <a:spcPts val="1200"/>
              </a:spcAft>
              <a:buNone/>
            </a:pPr>
            <a:r>
              <a:rPr lang="en-AU" sz="1400" dirty="0">
                <a:latin typeface="Calibri"/>
                <a:ea typeface="Calibri"/>
                <a:cs typeface="Calibri"/>
              </a:rPr>
              <a:t>Enhanced CDD applies where a higher level of ML/TF risk is identified or where there are specific triggers.</a:t>
            </a:r>
          </a:p>
          <a:p>
            <a:pPr marL="0" indent="0">
              <a:lnSpc>
                <a:spcPct val="100000"/>
              </a:lnSpc>
              <a:spcBef>
                <a:spcPts val="500"/>
              </a:spcBef>
              <a:spcAft>
                <a:spcPts val="1200"/>
              </a:spcAft>
              <a:buNone/>
            </a:pPr>
            <a:r>
              <a:rPr lang="en-AU" sz="1400" b="1" dirty="0">
                <a:latin typeface="Calibri"/>
                <a:ea typeface="Calibri"/>
                <a:cs typeface="Calibri"/>
              </a:rPr>
              <a:t>Purpose</a:t>
            </a:r>
            <a:r>
              <a:rPr lang="en-AU" sz="1400" dirty="0">
                <a:latin typeface="Calibri"/>
                <a:ea typeface="Calibri"/>
                <a:cs typeface="Calibri"/>
              </a:rPr>
              <a:t>: To obtain additional information and apply greater scrutiny.</a:t>
            </a:r>
          </a:p>
          <a:p>
            <a:pPr marL="0" indent="0">
              <a:lnSpc>
                <a:spcPct val="100000"/>
              </a:lnSpc>
              <a:spcBef>
                <a:spcPts val="500"/>
              </a:spcBef>
              <a:buNone/>
            </a:pPr>
            <a:r>
              <a:rPr lang="en-AU" sz="1400" dirty="0">
                <a:latin typeface="Calibri"/>
                <a:ea typeface="Calibri"/>
                <a:cs typeface="Calibri"/>
              </a:rPr>
              <a:t>Examples:</a:t>
            </a:r>
          </a:p>
          <a:p>
            <a:pPr marL="514350" indent="-285750">
              <a:lnSpc>
                <a:spcPct val="100000"/>
              </a:lnSpc>
              <a:spcBef>
                <a:spcPts val="500"/>
              </a:spcBef>
            </a:pPr>
            <a:r>
              <a:rPr lang="en-AU" sz="1400" dirty="0">
                <a:latin typeface="Calibri"/>
                <a:ea typeface="Calibri"/>
                <a:cs typeface="Calibri"/>
              </a:rPr>
              <a:t>complex ownership structures</a:t>
            </a:r>
          </a:p>
          <a:p>
            <a:pPr marL="514350" indent="-285750">
              <a:lnSpc>
                <a:spcPct val="100000"/>
              </a:lnSpc>
              <a:spcBef>
                <a:spcPts val="500"/>
              </a:spcBef>
            </a:pPr>
            <a:r>
              <a:rPr lang="en-AU" sz="1400" dirty="0">
                <a:latin typeface="Calibri"/>
                <a:ea typeface="Calibri"/>
                <a:cs typeface="Calibri"/>
              </a:rPr>
              <a:t>high-risk jurisdictions*</a:t>
            </a:r>
          </a:p>
          <a:p>
            <a:pPr marL="514350" indent="-285750">
              <a:lnSpc>
                <a:spcPct val="100000"/>
              </a:lnSpc>
              <a:spcBef>
                <a:spcPts val="500"/>
              </a:spcBef>
            </a:pPr>
            <a:r>
              <a:rPr lang="en-AU" sz="1400" dirty="0">
                <a:latin typeface="Calibri"/>
                <a:ea typeface="Calibri"/>
                <a:cs typeface="Calibri"/>
              </a:rPr>
              <a:t>large or unusual transactions</a:t>
            </a:r>
          </a:p>
          <a:p>
            <a:pPr marL="514350" indent="-285750">
              <a:lnSpc>
                <a:spcPct val="100000"/>
              </a:lnSpc>
              <a:spcBef>
                <a:spcPts val="500"/>
              </a:spcBef>
            </a:pPr>
            <a:r>
              <a:rPr lang="en-AU" sz="1400" dirty="0">
                <a:latin typeface="Calibri"/>
                <a:ea typeface="Calibri"/>
                <a:cs typeface="Calibri"/>
              </a:rPr>
              <a:t>inconsistent or suspicious information</a:t>
            </a:r>
          </a:p>
          <a:p>
            <a:pPr marL="514350" indent="-285750">
              <a:lnSpc>
                <a:spcPct val="100000"/>
              </a:lnSpc>
              <a:spcBef>
                <a:spcPts val="500"/>
              </a:spcBef>
              <a:spcAft>
                <a:spcPts val="1200"/>
              </a:spcAft>
            </a:pPr>
            <a:r>
              <a:rPr lang="en-AU" sz="1400" dirty="0">
                <a:latin typeface="Calibri"/>
                <a:ea typeface="Calibri"/>
                <a:cs typeface="Calibri"/>
              </a:rPr>
              <a:t>dealing with foreign and high-risk domestic politically exposed persons (PEPs)*.</a:t>
            </a:r>
            <a:endParaRPr lang="en-AU" sz="1400" dirty="0"/>
          </a:p>
          <a:p>
            <a:pPr marL="0" indent="0">
              <a:lnSpc>
                <a:spcPct val="100000"/>
              </a:lnSpc>
              <a:spcBef>
                <a:spcPts val="500"/>
              </a:spcBef>
              <a:buNone/>
            </a:pPr>
            <a:r>
              <a:rPr lang="en-AU" sz="1400" dirty="0">
                <a:latin typeface="Calibri"/>
                <a:ea typeface="Calibri"/>
                <a:cs typeface="Calibri"/>
              </a:rPr>
              <a:t>Enhanced CDD may require:</a:t>
            </a:r>
          </a:p>
          <a:p>
            <a:pPr marL="514350" indent="-285750">
              <a:lnSpc>
                <a:spcPct val="100000"/>
              </a:lnSpc>
              <a:spcBef>
                <a:spcPts val="500"/>
              </a:spcBef>
            </a:pPr>
            <a:r>
              <a:rPr lang="en-AU" sz="1400" dirty="0">
                <a:latin typeface="Calibri"/>
                <a:ea typeface="Calibri"/>
                <a:cs typeface="Calibri"/>
              </a:rPr>
              <a:t>additional documentation</a:t>
            </a:r>
          </a:p>
          <a:p>
            <a:pPr marL="514350" indent="-285750">
              <a:lnSpc>
                <a:spcPct val="100000"/>
              </a:lnSpc>
              <a:spcBef>
                <a:spcPts val="500"/>
              </a:spcBef>
            </a:pPr>
            <a:r>
              <a:rPr lang="en-AU" sz="1400" dirty="0">
                <a:latin typeface="Calibri"/>
                <a:ea typeface="Calibri"/>
                <a:cs typeface="Calibri"/>
              </a:rPr>
              <a:t>more detailed questioning</a:t>
            </a:r>
          </a:p>
          <a:p>
            <a:pPr marL="514350" indent="-285750">
              <a:lnSpc>
                <a:spcPct val="100000"/>
              </a:lnSpc>
              <a:spcBef>
                <a:spcPts val="500"/>
              </a:spcBef>
            </a:pPr>
            <a:r>
              <a:rPr lang="en-AU" sz="1400" dirty="0">
                <a:latin typeface="Calibri"/>
                <a:ea typeface="Calibri"/>
                <a:cs typeface="Calibri"/>
              </a:rPr>
              <a:t>escalation within the business.</a:t>
            </a:r>
          </a:p>
        </p:txBody>
      </p:sp>
      <p:sp>
        <p:nvSpPr>
          <p:cNvPr id="5" name="TextBox 4">
            <a:extLst>
              <a:ext uri="{FF2B5EF4-FFF2-40B4-BE49-F238E27FC236}">
                <a16:creationId xmlns:a16="http://schemas.microsoft.com/office/drawing/2014/main" id="{A4A3B5D9-A1A1-78ED-3EBC-CE760B764DCE}"/>
              </a:ext>
            </a:extLst>
          </p:cNvPr>
          <p:cNvSpPr txBox="1"/>
          <p:nvPr/>
        </p:nvSpPr>
        <p:spPr>
          <a:xfrm>
            <a:off x="530509" y="6174574"/>
            <a:ext cx="4130261" cy="415498"/>
          </a:xfrm>
          <a:prstGeom prst="rect">
            <a:avLst/>
          </a:prstGeom>
          <a:noFill/>
        </p:spPr>
        <p:txBody>
          <a:bodyPr wrap="square" lIns="91440" tIns="45720" rIns="91440" bIns="45720" rtlCol="0" anchor="t">
            <a:spAutoFit/>
          </a:bodyPr>
          <a:lstStyle/>
          <a:p>
            <a:r>
              <a:rPr lang="en-AU" sz="1050" dirty="0">
                <a:solidFill>
                  <a:schemeClr val="accent3"/>
                </a:solidFill>
                <a:latin typeface="Calibri"/>
                <a:ea typeface="Calibri"/>
                <a:cs typeface="Calibri"/>
              </a:rPr>
              <a:t>*Note: foreign PEPs and certain people from high-risk jurisdictions must have their source of wealth or source of funds checked.</a:t>
            </a:r>
          </a:p>
        </p:txBody>
      </p:sp>
      <p:pic>
        <p:nvPicPr>
          <p:cNvPr id="9" name="Picture Placeholder 8">
            <a:extLst>
              <a:ext uri="{FF2B5EF4-FFF2-40B4-BE49-F238E27FC236}">
                <a16:creationId xmlns:a16="http://schemas.microsoft.com/office/drawing/2014/main" id="{FA27605B-1BE1-0289-C9C4-442A05FAF310}"/>
              </a:ext>
            </a:extLst>
          </p:cNvPr>
          <p:cNvPicPr>
            <a:picLocks noGrp="1" noChangeAspect="1"/>
          </p:cNvPicPr>
          <p:nvPr>
            <p:ph type="pic" idx="13"/>
          </p:nvPr>
        </p:nvPicPr>
        <p:blipFill rotWithShape="1">
          <a:blip r:embed="rId3"/>
          <a:srcRect l="32868" r="7868"/>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835265667"/>
      </p:ext>
    </p:extLst>
  </p:cSld>
  <p:clrMapOvr>
    <a:masterClrMapping/>
  </p:clrMapOvr>
  <p:transition spd="slow">
    <p:push/>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BF3BA44-CC39-2DDD-B3B9-FF1554E532E5}"/>
              </a:ext>
            </a:extLst>
          </p:cNvPr>
          <p:cNvPicPr>
            <a:picLocks noGrp="1" noChangeAspect="1"/>
          </p:cNvPicPr>
          <p:nvPr>
            <p:ph type="pic" idx="13"/>
          </p:nvPr>
        </p:nvPicPr>
        <p:blipFill>
          <a:blip r:embed="rId3"/>
          <a:srcRect l="3466" r="3466"/>
          <a:stretch/>
        </p:blipFill>
        <p:spPr>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4" name="Slide Number Placeholder 3">
            <a:extLst>
              <a:ext uri="{FF2B5EF4-FFF2-40B4-BE49-F238E27FC236}">
                <a16:creationId xmlns:a16="http://schemas.microsoft.com/office/drawing/2014/main" id="{74DEF777-34BE-A7EA-B5A4-F115190135FD}"/>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75</a:t>
            </a:fld>
            <a:endParaRPr lang="en-US" dirty="0"/>
          </a:p>
        </p:txBody>
      </p:sp>
      <p:sp>
        <p:nvSpPr>
          <p:cNvPr id="2" name="Title 1">
            <a:extLst>
              <a:ext uri="{FF2B5EF4-FFF2-40B4-BE49-F238E27FC236}">
                <a16:creationId xmlns:a16="http://schemas.microsoft.com/office/drawing/2014/main" id="{0DEB0208-73D4-5F92-8311-B120C75C75CA}"/>
              </a:ext>
            </a:extLst>
          </p:cNvPr>
          <p:cNvSpPr>
            <a:spLocks noGrp="1"/>
          </p:cNvSpPr>
          <p:nvPr>
            <p:ph type="title"/>
          </p:nvPr>
        </p:nvSpPr>
        <p:spPr>
          <a:xfrm>
            <a:off x="585650" y="286701"/>
            <a:ext cx="5820354" cy="2314465"/>
          </a:xfrm>
        </p:spPr>
        <p:txBody>
          <a:bodyPr anchor="b">
            <a:normAutofit/>
          </a:bodyPr>
          <a:lstStyle/>
          <a:p>
            <a:r>
              <a:rPr lang="en-AU" sz="3300" b="1" dirty="0">
                <a:latin typeface="Arial"/>
                <a:cs typeface="Arial"/>
              </a:rPr>
              <a:t>Activity</a:t>
            </a:r>
            <a:br>
              <a:rPr lang="en-AU" sz="3300" dirty="0">
                <a:latin typeface="Arial"/>
                <a:cs typeface="Arial"/>
              </a:rPr>
            </a:br>
            <a:r>
              <a:rPr lang="en-AU" sz="3300" dirty="0">
                <a:latin typeface="Arial"/>
                <a:cs typeface="Arial"/>
              </a:rPr>
              <a:t>Completing initial customer due diligence (CDD)</a:t>
            </a:r>
          </a:p>
        </p:txBody>
      </p:sp>
      <p:sp>
        <p:nvSpPr>
          <p:cNvPr id="3" name="Content Placeholder 2">
            <a:extLst>
              <a:ext uri="{FF2B5EF4-FFF2-40B4-BE49-F238E27FC236}">
                <a16:creationId xmlns:a16="http://schemas.microsoft.com/office/drawing/2014/main" id="{CA5A9F96-B91E-091E-D6AB-C425E61014CE}"/>
              </a:ext>
            </a:extLst>
          </p:cNvPr>
          <p:cNvSpPr>
            <a:spLocks noGrp="1"/>
          </p:cNvSpPr>
          <p:nvPr>
            <p:ph idx="4294967295"/>
          </p:nvPr>
        </p:nvSpPr>
        <p:spPr>
          <a:xfrm>
            <a:off x="585650" y="2814320"/>
            <a:ext cx="4598113" cy="3611563"/>
          </a:xfrm>
        </p:spPr>
        <p:txBody>
          <a:bodyPr vert="horz" lIns="91440" tIns="45720" rIns="91440" bIns="45720" rtlCol="0" anchor="t">
            <a:normAutofit/>
          </a:bodyPr>
          <a:lstStyle/>
          <a:p>
            <a:pPr marL="0" indent="0">
              <a:lnSpc>
                <a:spcPct val="100000"/>
              </a:lnSpc>
              <a:buNone/>
            </a:pPr>
            <a:r>
              <a:rPr lang="en-AU" sz="1600" dirty="0">
                <a:solidFill>
                  <a:schemeClr val="bg1"/>
                </a:solidFill>
                <a:latin typeface="Calibri"/>
                <a:ea typeface="Calibri"/>
                <a:cs typeface="Calibri"/>
              </a:rPr>
              <a:t>In this activity, you’ll complete an initial CDD assessment for a residential property buyer.</a:t>
            </a:r>
          </a:p>
          <a:p>
            <a:pPr marL="0" indent="0">
              <a:lnSpc>
                <a:spcPct val="100000"/>
              </a:lnSpc>
              <a:buNone/>
            </a:pPr>
            <a:r>
              <a:rPr lang="en-AU" sz="1600" dirty="0">
                <a:solidFill>
                  <a:schemeClr val="bg1"/>
                </a:solidFill>
                <a:latin typeface="Calibri"/>
                <a:ea typeface="Calibri"/>
                <a:cs typeface="Calibri"/>
              </a:rPr>
              <a:t>The activity is designed to help you understand:</a:t>
            </a:r>
          </a:p>
          <a:p>
            <a:pPr>
              <a:lnSpc>
                <a:spcPct val="100000"/>
              </a:lnSpc>
            </a:pPr>
            <a:r>
              <a:rPr lang="en-AU" sz="1600" dirty="0">
                <a:solidFill>
                  <a:schemeClr val="bg1"/>
                </a:solidFill>
                <a:latin typeface="Calibri"/>
                <a:ea typeface="Calibri"/>
                <a:cs typeface="Calibri"/>
              </a:rPr>
              <a:t>what information needs to be collected</a:t>
            </a:r>
          </a:p>
          <a:p>
            <a:pPr>
              <a:lnSpc>
                <a:spcPct val="100000"/>
              </a:lnSpc>
            </a:pPr>
            <a:r>
              <a:rPr lang="en-AU" sz="1600" dirty="0">
                <a:solidFill>
                  <a:schemeClr val="bg1"/>
                </a:solidFill>
                <a:latin typeface="Calibri"/>
                <a:ea typeface="Calibri"/>
                <a:cs typeface="Calibri"/>
              </a:rPr>
              <a:t>how initial CDD works in practice</a:t>
            </a:r>
          </a:p>
          <a:p>
            <a:pPr>
              <a:lnSpc>
                <a:spcPct val="100000"/>
              </a:lnSpc>
            </a:pPr>
            <a:r>
              <a:rPr lang="en-AU" sz="1600" dirty="0">
                <a:solidFill>
                  <a:schemeClr val="bg1"/>
                </a:solidFill>
                <a:latin typeface="Calibri"/>
                <a:ea typeface="Calibri"/>
                <a:cs typeface="Calibri"/>
              </a:rPr>
              <a:t>how risk ratings are determined</a:t>
            </a:r>
          </a:p>
          <a:p>
            <a:pPr>
              <a:lnSpc>
                <a:spcPct val="100000"/>
              </a:lnSpc>
            </a:pPr>
            <a:r>
              <a:rPr lang="en-AU" sz="1600" dirty="0">
                <a:solidFill>
                  <a:schemeClr val="bg1"/>
                </a:solidFill>
                <a:latin typeface="Calibri"/>
                <a:ea typeface="Calibri"/>
                <a:cs typeface="Calibri"/>
              </a:rPr>
              <a:t>when escalation is — and isn’t — required.</a:t>
            </a:r>
          </a:p>
        </p:txBody>
      </p:sp>
    </p:spTree>
    <p:extLst>
      <p:ext uri="{BB962C8B-B14F-4D97-AF65-F5344CB8AC3E}">
        <p14:creationId xmlns:p14="http://schemas.microsoft.com/office/powerpoint/2010/main" val="4115577218"/>
      </p:ext>
    </p:extLst>
  </p:cSld>
  <p:clrMapOvr>
    <a:masterClrMapping/>
  </p:clrMapOvr>
  <p:transition spd="slow">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875E5-874D-2110-DB4F-83DD9A26215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303EDB0-B7A4-8432-74A3-66021C755460}"/>
              </a:ext>
            </a:extLst>
          </p:cNvPr>
          <p:cNvSpPr>
            <a:spLocks noGrp="1"/>
          </p:cNvSpPr>
          <p:nvPr>
            <p:ph type="sldNum" sz="quarter" idx="12"/>
          </p:nvPr>
        </p:nvSpPr>
        <p:spPr/>
        <p:txBody>
          <a:bodyPr/>
          <a:lstStyle/>
          <a:p>
            <a:fld id="{B2DC25EE-239B-4C5F-AAD1-255A7D5F1EE2}" type="slidenum">
              <a:rPr lang="en-US" smtClean="0"/>
              <a:t>76</a:t>
            </a:fld>
            <a:endParaRPr lang="en-US" dirty="0"/>
          </a:p>
        </p:txBody>
      </p:sp>
      <p:sp>
        <p:nvSpPr>
          <p:cNvPr id="13" name="TextBox 12">
            <a:extLst>
              <a:ext uri="{FF2B5EF4-FFF2-40B4-BE49-F238E27FC236}">
                <a16:creationId xmlns:a16="http://schemas.microsoft.com/office/drawing/2014/main" id="{9B790AED-A827-4271-9794-7E31014B4C41}"/>
              </a:ext>
            </a:extLst>
          </p:cNvPr>
          <p:cNvSpPr txBox="1"/>
          <p:nvPr/>
        </p:nvSpPr>
        <p:spPr>
          <a:xfrm>
            <a:off x="1227101" y="2320648"/>
            <a:ext cx="4598316" cy="3917097"/>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14" name="Rectangle 13">
            <a:extLst>
              <a:ext uri="{FF2B5EF4-FFF2-40B4-BE49-F238E27FC236}">
                <a16:creationId xmlns:a16="http://schemas.microsoft.com/office/drawing/2014/main" id="{319A9D65-0854-CA87-90E4-BCB4E2E16C95}"/>
              </a:ext>
            </a:extLst>
          </p:cNvPr>
          <p:cNvSpPr/>
          <p:nvPr/>
        </p:nvSpPr>
        <p:spPr>
          <a:xfrm>
            <a:off x="1524973" y="2923727"/>
            <a:ext cx="4161898" cy="2092881"/>
          </a:xfrm>
          <a:prstGeom prst="rect">
            <a:avLst/>
          </a:prstGeom>
        </p:spPr>
        <p:txBody>
          <a:bodyPr wrap="square">
            <a:spAutoFit/>
          </a:bodyPr>
          <a:lstStyle/>
          <a:p>
            <a:r>
              <a:rPr lang="en-AU" sz="1600" dirty="0">
                <a:latin typeface="Calibri" panose="020F0502020204030204" pitchFamily="34" charset="0"/>
                <a:ea typeface="Calibri" panose="020F0502020204030204" pitchFamily="34" charset="0"/>
                <a:cs typeface="Calibri" panose="020F0502020204030204" pitchFamily="34" charset="0"/>
              </a:rPr>
              <a:t>We’re intentionally doing this from a first principles approach so you can better understand:</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the key components of CDD</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how risk assessments are made</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what information needs to be collected and verified</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when escalation may be required.</a:t>
            </a:r>
          </a:p>
        </p:txBody>
      </p:sp>
      <p:grpSp>
        <p:nvGrpSpPr>
          <p:cNvPr id="15" name="Group 14">
            <a:extLst>
              <a:ext uri="{FF2B5EF4-FFF2-40B4-BE49-F238E27FC236}">
                <a16:creationId xmlns:a16="http://schemas.microsoft.com/office/drawing/2014/main" id="{2A03F754-7C00-DD32-BF65-AB6497341D7B}"/>
              </a:ext>
            </a:extLst>
          </p:cNvPr>
          <p:cNvGrpSpPr/>
          <p:nvPr/>
        </p:nvGrpSpPr>
        <p:grpSpPr>
          <a:xfrm>
            <a:off x="1227101" y="857533"/>
            <a:ext cx="4598316" cy="648072"/>
            <a:chOff x="7392144" y="1626582"/>
            <a:chExt cx="3803578" cy="648072"/>
          </a:xfrm>
          <a:solidFill>
            <a:srgbClr val="007A7C">
              <a:alpha val="74902"/>
            </a:srgbClr>
          </a:solidFill>
        </p:grpSpPr>
        <p:sp>
          <p:nvSpPr>
            <p:cNvPr id="16" name="Rectangle 15">
              <a:extLst>
                <a:ext uri="{FF2B5EF4-FFF2-40B4-BE49-F238E27FC236}">
                  <a16:creationId xmlns:a16="http://schemas.microsoft.com/office/drawing/2014/main" id="{D92DC821-9709-EF99-2259-0F4F84F3EBEA}"/>
                </a:ext>
              </a:extLst>
            </p:cNvPr>
            <p:cNvSpPr/>
            <p:nvPr/>
          </p:nvSpPr>
          <p:spPr>
            <a:xfrm>
              <a:off x="7392144" y="1626582"/>
              <a:ext cx="380357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4B11110B-7A91-23B2-5A9D-9BD93AF13F0B}"/>
                </a:ext>
              </a:extLst>
            </p:cNvPr>
            <p:cNvSpPr/>
            <p:nvPr/>
          </p:nvSpPr>
          <p:spPr>
            <a:xfrm>
              <a:off x="7912999" y="1694384"/>
              <a:ext cx="2893658" cy="461665"/>
            </a:xfrm>
            <a:prstGeom prst="rect">
              <a:avLst/>
            </a:prstGeom>
            <a:noFill/>
          </p:spPr>
          <p:txBody>
            <a:bodyPr wrap="square">
              <a:spAutoFit/>
            </a:bodyPr>
            <a:lstStyle/>
            <a:p>
              <a:pPr algn="ctr">
                <a:spcAft>
                  <a:spcPts val="1200"/>
                </a:spcAft>
              </a:pPr>
              <a:r>
                <a:rPr lang="en-AU" sz="2400" b="1" dirty="0">
                  <a:solidFill>
                    <a:schemeClr val="bg1"/>
                  </a:solidFill>
                  <a:latin typeface="Calibri" panose="020F0502020204030204" pitchFamily="34" charset="0"/>
                  <a:ea typeface="Calibri" panose="020F0502020204030204" pitchFamily="34" charset="0"/>
                  <a:cs typeface="Calibri" panose="020F0502020204030204" pitchFamily="34" charset="0"/>
                </a:rPr>
                <a:t>First principles approach</a:t>
              </a:r>
            </a:p>
          </p:txBody>
        </p:sp>
      </p:grpSp>
      <p:sp>
        <p:nvSpPr>
          <p:cNvPr id="21" name="TextBox 20">
            <a:extLst>
              <a:ext uri="{FF2B5EF4-FFF2-40B4-BE49-F238E27FC236}">
                <a16:creationId xmlns:a16="http://schemas.microsoft.com/office/drawing/2014/main" id="{2307505E-D074-67CD-DA30-77EB61142978}"/>
              </a:ext>
            </a:extLst>
          </p:cNvPr>
          <p:cNvSpPr txBox="1"/>
          <p:nvPr/>
        </p:nvSpPr>
        <p:spPr>
          <a:xfrm>
            <a:off x="6068291" y="2320648"/>
            <a:ext cx="4598316" cy="3917097"/>
          </a:xfrm>
          <a:prstGeom prst="rect">
            <a:avLst/>
          </a:prstGeom>
          <a:solidFill>
            <a:srgbClr val="007A7C">
              <a:alpha val="25098"/>
            </a:srgbClr>
          </a:solidFill>
        </p:spPr>
        <p:txBody>
          <a:bodyPr wrap="square" tIns="720000" bIns="9000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000" b="1" i="0" u="none" strike="noStrike" kern="0" cap="none" spc="0" normalizeH="0" baseline="0" noProof="0" dirty="0">
              <a:ln>
                <a:noFill/>
              </a:ln>
              <a:solidFill>
                <a:srgbClr val="007A7C"/>
              </a:solidFill>
              <a:effectLst/>
              <a:uLnTx/>
              <a:uFillTx/>
            </a:endParaRPr>
          </a:p>
        </p:txBody>
      </p:sp>
      <p:sp>
        <p:nvSpPr>
          <p:cNvPr id="22" name="Rectangle 21">
            <a:extLst>
              <a:ext uri="{FF2B5EF4-FFF2-40B4-BE49-F238E27FC236}">
                <a16:creationId xmlns:a16="http://schemas.microsoft.com/office/drawing/2014/main" id="{00737C61-418D-E71D-7E29-E9154E5E961A}"/>
              </a:ext>
            </a:extLst>
          </p:cNvPr>
          <p:cNvSpPr/>
          <p:nvPr/>
        </p:nvSpPr>
        <p:spPr>
          <a:xfrm>
            <a:off x="6311795" y="2923727"/>
            <a:ext cx="4107872" cy="3046988"/>
          </a:xfrm>
          <a:prstGeom prst="rect">
            <a:avLst/>
          </a:prstGeom>
        </p:spPr>
        <p:txBody>
          <a:bodyPr wrap="square">
            <a:spAutoFit/>
          </a:bodyPr>
          <a:lstStyle/>
          <a:p>
            <a:r>
              <a:rPr lang="en-AU" sz="1600" dirty="0">
                <a:latin typeface="Calibri" panose="020F0502020204030204" pitchFamily="34" charset="0"/>
                <a:ea typeface="Calibri" panose="020F0502020204030204" pitchFamily="34" charset="0"/>
                <a:cs typeface="Calibri" panose="020F0502020204030204" pitchFamily="34" charset="0"/>
              </a:rPr>
              <a:t>In practice, many real estate agencies may use:</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digital regulatory technology software/platforms</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automated ID verification tools</a:t>
            </a:r>
          </a:p>
          <a:p>
            <a:pPr marL="285750" indent="-285750">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integrated onboarding systems’</a:t>
            </a:r>
          </a:p>
          <a:p>
            <a:endParaRPr lang="en-AU" sz="1600" dirty="0">
              <a:latin typeface="Calibri" panose="020F0502020204030204" pitchFamily="34" charset="0"/>
              <a:ea typeface="Calibri" panose="020F0502020204030204" pitchFamily="34" charset="0"/>
              <a:cs typeface="Calibri" panose="020F0502020204030204" pitchFamily="34" charset="0"/>
            </a:endParaRPr>
          </a:p>
          <a:p>
            <a:r>
              <a:rPr lang="en-AU" sz="1600" dirty="0">
                <a:latin typeface="Calibri" panose="020F0502020204030204" pitchFamily="34" charset="0"/>
                <a:ea typeface="Calibri" panose="020F0502020204030204" pitchFamily="34" charset="0"/>
                <a:cs typeface="Calibri" panose="020F0502020204030204" pitchFamily="34" charset="0"/>
              </a:rPr>
              <a:t>Whilst these systems can streamline much of the process and significantly reduce the time required once the onboarding information has been collected from the client, it’s still your responsibility to ensure these processes happen.</a:t>
            </a:r>
          </a:p>
        </p:txBody>
      </p:sp>
      <p:grpSp>
        <p:nvGrpSpPr>
          <p:cNvPr id="23" name="Group 22">
            <a:extLst>
              <a:ext uri="{FF2B5EF4-FFF2-40B4-BE49-F238E27FC236}">
                <a16:creationId xmlns:a16="http://schemas.microsoft.com/office/drawing/2014/main" id="{2F0BBD99-8D64-3435-A618-0E1AB9010623}"/>
              </a:ext>
            </a:extLst>
          </p:cNvPr>
          <p:cNvGrpSpPr/>
          <p:nvPr/>
        </p:nvGrpSpPr>
        <p:grpSpPr>
          <a:xfrm>
            <a:off x="6068291" y="857533"/>
            <a:ext cx="4598316" cy="648072"/>
            <a:chOff x="7392144" y="1626582"/>
            <a:chExt cx="3803578" cy="648072"/>
          </a:xfrm>
          <a:solidFill>
            <a:srgbClr val="007A7C">
              <a:alpha val="74902"/>
            </a:srgbClr>
          </a:solidFill>
        </p:grpSpPr>
        <p:sp>
          <p:nvSpPr>
            <p:cNvPr id="24" name="Rectangle 23">
              <a:extLst>
                <a:ext uri="{FF2B5EF4-FFF2-40B4-BE49-F238E27FC236}">
                  <a16:creationId xmlns:a16="http://schemas.microsoft.com/office/drawing/2014/main" id="{5919D807-6E94-DE7D-8699-0B409FAC94E2}"/>
                </a:ext>
              </a:extLst>
            </p:cNvPr>
            <p:cNvSpPr/>
            <p:nvPr/>
          </p:nvSpPr>
          <p:spPr>
            <a:xfrm>
              <a:off x="7392144" y="1626582"/>
              <a:ext cx="380357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24">
              <a:extLst>
                <a:ext uri="{FF2B5EF4-FFF2-40B4-BE49-F238E27FC236}">
                  <a16:creationId xmlns:a16="http://schemas.microsoft.com/office/drawing/2014/main" id="{F36CCCCA-DCBA-72E7-10DE-992213699698}"/>
                </a:ext>
              </a:extLst>
            </p:cNvPr>
            <p:cNvSpPr/>
            <p:nvPr/>
          </p:nvSpPr>
          <p:spPr>
            <a:xfrm>
              <a:off x="7816394" y="1694384"/>
              <a:ext cx="2796248" cy="461665"/>
            </a:xfrm>
            <a:prstGeom prst="rect">
              <a:avLst/>
            </a:prstGeom>
            <a:noFill/>
          </p:spPr>
          <p:txBody>
            <a:bodyPr wrap="square">
              <a:spAutoFit/>
            </a:bodyPr>
            <a:lstStyle/>
            <a:p>
              <a:pPr algn="ctr">
                <a:spcAft>
                  <a:spcPts val="1200"/>
                </a:spcAft>
              </a:pPr>
              <a:r>
                <a:rPr lang="en-AU" sz="2400" b="1" dirty="0">
                  <a:solidFill>
                    <a:schemeClr val="bg1"/>
                  </a:solidFill>
                  <a:latin typeface="Calibri" panose="020F0502020204030204" pitchFamily="34" charset="0"/>
                  <a:ea typeface="Calibri" panose="020F0502020204030204" pitchFamily="34" charset="0"/>
                  <a:cs typeface="Calibri" panose="020F0502020204030204" pitchFamily="34" charset="0"/>
                </a:rPr>
                <a:t>Important context</a:t>
              </a:r>
            </a:p>
          </p:txBody>
        </p:sp>
      </p:grpSp>
      <p:grpSp>
        <p:nvGrpSpPr>
          <p:cNvPr id="37" name="Group 36">
            <a:extLst>
              <a:ext uri="{FF2B5EF4-FFF2-40B4-BE49-F238E27FC236}">
                <a16:creationId xmlns:a16="http://schemas.microsoft.com/office/drawing/2014/main" id="{0F7F08EE-39B8-1C6B-CBD5-579777B6ACEA}"/>
              </a:ext>
            </a:extLst>
          </p:cNvPr>
          <p:cNvGrpSpPr>
            <a:grpSpLocks noChangeAspect="1"/>
          </p:cNvGrpSpPr>
          <p:nvPr/>
        </p:nvGrpSpPr>
        <p:grpSpPr>
          <a:xfrm>
            <a:off x="2914532" y="1626566"/>
            <a:ext cx="1223453" cy="1221764"/>
            <a:chOff x="1658938" y="369888"/>
            <a:chExt cx="6899275" cy="6889750"/>
          </a:xfrm>
          <a:solidFill>
            <a:srgbClr val="007A7C"/>
          </a:solidFill>
        </p:grpSpPr>
        <p:sp>
          <p:nvSpPr>
            <p:cNvPr id="38" name="Freeform 1">
              <a:extLst>
                <a:ext uri="{FF2B5EF4-FFF2-40B4-BE49-F238E27FC236}">
                  <a16:creationId xmlns:a16="http://schemas.microsoft.com/office/drawing/2014/main" id="{DCACC163-03C7-E99C-3A36-61604D70F4DB}"/>
                </a:ext>
              </a:extLst>
            </p:cNvPr>
            <p:cNvSpPr>
              <a:spLocks noChangeArrowheads="1"/>
            </p:cNvSpPr>
            <p:nvPr/>
          </p:nvSpPr>
          <p:spPr bwMode="auto">
            <a:xfrm>
              <a:off x="1658938" y="369888"/>
              <a:ext cx="6899275" cy="6889750"/>
            </a:xfrm>
            <a:custGeom>
              <a:avLst/>
              <a:gdLst>
                <a:gd name="T0" fmla="*/ 10555 w 19166"/>
                <a:gd name="T1" fmla="*/ 19137 h 19138"/>
                <a:gd name="T2" fmla="*/ 10555 w 19166"/>
                <a:gd name="T3" fmla="*/ 19137 h 19138"/>
                <a:gd name="T4" fmla="*/ 3500 w 19166"/>
                <a:gd name="T5" fmla="*/ 16999 h 19138"/>
                <a:gd name="T6" fmla="*/ 0 w 19166"/>
                <a:gd name="T7" fmla="*/ 9666 h 19138"/>
                <a:gd name="T8" fmla="*/ 2140 w 19166"/>
                <a:gd name="T9" fmla="*/ 3639 h 19138"/>
                <a:gd name="T10" fmla="*/ 10166 w 19166"/>
                <a:gd name="T11" fmla="*/ 195 h 19138"/>
                <a:gd name="T12" fmla="*/ 15693 w 19166"/>
                <a:gd name="T13" fmla="*/ 2445 h 19138"/>
                <a:gd name="T14" fmla="*/ 18971 w 19166"/>
                <a:gd name="T15" fmla="*/ 10304 h 19138"/>
                <a:gd name="T16" fmla="*/ 16749 w 19166"/>
                <a:gd name="T17" fmla="*/ 15776 h 19138"/>
                <a:gd name="T18" fmla="*/ 10555 w 19166"/>
                <a:gd name="T19" fmla="*/ 19137 h 19138"/>
                <a:gd name="T20" fmla="*/ 9555 w 19166"/>
                <a:gd name="T21" fmla="*/ 17276 h 19138"/>
                <a:gd name="T22" fmla="*/ 9555 w 19166"/>
                <a:gd name="T23" fmla="*/ 17276 h 19138"/>
                <a:gd name="T24" fmla="*/ 15332 w 19166"/>
                <a:gd name="T25" fmla="*/ 14554 h 19138"/>
                <a:gd name="T26" fmla="*/ 17138 w 19166"/>
                <a:gd name="T27" fmla="*/ 9638 h 19138"/>
                <a:gd name="T28" fmla="*/ 14916 w 19166"/>
                <a:gd name="T29" fmla="*/ 4305 h 19138"/>
                <a:gd name="T30" fmla="*/ 9583 w 19166"/>
                <a:gd name="T31" fmla="*/ 2028 h 19138"/>
                <a:gd name="T32" fmla="*/ 3584 w 19166"/>
                <a:gd name="T33" fmla="*/ 4861 h 19138"/>
                <a:gd name="T34" fmla="*/ 1890 w 19166"/>
                <a:gd name="T35" fmla="*/ 9305 h 19138"/>
                <a:gd name="T36" fmla="*/ 4695 w 19166"/>
                <a:gd name="T37" fmla="*/ 15526 h 19138"/>
                <a:gd name="T38" fmla="*/ 9555 w 19166"/>
                <a:gd name="T39" fmla="*/ 17276 h 19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66" h="19138">
                  <a:moveTo>
                    <a:pt x="10555" y="19137"/>
                  </a:moveTo>
                  <a:lnTo>
                    <a:pt x="10555" y="19137"/>
                  </a:lnTo>
                  <a:cubicBezTo>
                    <a:pt x="7250" y="19137"/>
                    <a:pt x="5251" y="18443"/>
                    <a:pt x="3500" y="16999"/>
                  </a:cubicBezTo>
                  <a:cubicBezTo>
                    <a:pt x="1195" y="15110"/>
                    <a:pt x="29" y="12637"/>
                    <a:pt x="0" y="9666"/>
                  </a:cubicBezTo>
                  <a:cubicBezTo>
                    <a:pt x="0" y="7416"/>
                    <a:pt x="695" y="5389"/>
                    <a:pt x="2140" y="3639"/>
                  </a:cubicBezTo>
                  <a:cubicBezTo>
                    <a:pt x="4223" y="1139"/>
                    <a:pt x="6945" y="0"/>
                    <a:pt x="10166" y="195"/>
                  </a:cubicBezTo>
                  <a:cubicBezTo>
                    <a:pt x="12249" y="306"/>
                    <a:pt x="14110" y="1083"/>
                    <a:pt x="15693" y="2445"/>
                  </a:cubicBezTo>
                  <a:cubicBezTo>
                    <a:pt x="18082" y="4500"/>
                    <a:pt x="19165" y="7167"/>
                    <a:pt x="18971" y="10304"/>
                  </a:cubicBezTo>
                  <a:cubicBezTo>
                    <a:pt x="18860" y="12387"/>
                    <a:pt x="18110" y="14221"/>
                    <a:pt x="16749" y="15776"/>
                  </a:cubicBezTo>
                  <a:cubicBezTo>
                    <a:pt x="14860" y="17999"/>
                    <a:pt x="12444" y="19110"/>
                    <a:pt x="10555" y="19137"/>
                  </a:cubicBezTo>
                  <a:close/>
                  <a:moveTo>
                    <a:pt x="9555" y="17276"/>
                  </a:moveTo>
                  <a:lnTo>
                    <a:pt x="9555" y="17276"/>
                  </a:lnTo>
                  <a:cubicBezTo>
                    <a:pt x="11832" y="17192"/>
                    <a:pt x="13805" y="16332"/>
                    <a:pt x="15332" y="14554"/>
                  </a:cubicBezTo>
                  <a:cubicBezTo>
                    <a:pt x="16526" y="13138"/>
                    <a:pt x="17138" y="11471"/>
                    <a:pt x="17138" y="9638"/>
                  </a:cubicBezTo>
                  <a:cubicBezTo>
                    <a:pt x="17138" y="7583"/>
                    <a:pt x="16388" y="5778"/>
                    <a:pt x="14916" y="4305"/>
                  </a:cubicBezTo>
                  <a:cubicBezTo>
                    <a:pt x="13471" y="2833"/>
                    <a:pt x="11666" y="2028"/>
                    <a:pt x="9583" y="2028"/>
                  </a:cubicBezTo>
                  <a:cubicBezTo>
                    <a:pt x="7167" y="2028"/>
                    <a:pt x="5139" y="3001"/>
                    <a:pt x="3584" y="4861"/>
                  </a:cubicBezTo>
                  <a:cubicBezTo>
                    <a:pt x="2528" y="6139"/>
                    <a:pt x="1945" y="7638"/>
                    <a:pt x="1890" y="9305"/>
                  </a:cubicBezTo>
                  <a:cubicBezTo>
                    <a:pt x="1806" y="11804"/>
                    <a:pt x="2750" y="13915"/>
                    <a:pt x="4695" y="15526"/>
                  </a:cubicBezTo>
                  <a:cubicBezTo>
                    <a:pt x="6083" y="16693"/>
                    <a:pt x="7695" y="17221"/>
                    <a:pt x="9555" y="1727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39" name="Freeform 2">
              <a:extLst>
                <a:ext uri="{FF2B5EF4-FFF2-40B4-BE49-F238E27FC236}">
                  <a16:creationId xmlns:a16="http://schemas.microsoft.com/office/drawing/2014/main" id="{5394699A-4253-F6DE-6ECA-C590E19803D0}"/>
                </a:ext>
              </a:extLst>
            </p:cNvPr>
            <p:cNvSpPr>
              <a:spLocks noChangeAspect="1" noChangeArrowheads="1"/>
            </p:cNvSpPr>
            <p:nvPr/>
          </p:nvSpPr>
          <p:spPr bwMode="auto">
            <a:xfrm>
              <a:off x="3219450" y="2198688"/>
              <a:ext cx="3749675" cy="3300412"/>
            </a:xfrm>
            <a:custGeom>
              <a:avLst/>
              <a:gdLst>
                <a:gd name="T0" fmla="*/ 28 w 10416"/>
                <a:gd name="T1" fmla="*/ 4610 h 9167"/>
                <a:gd name="T2" fmla="*/ 28 w 10416"/>
                <a:gd name="T3" fmla="*/ 4610 h 9167"/>
                <a:gd name="T4" fmla="*/ 250 w 10416"/>
                <a:gd name="T5" fmla="*/ 4028 h 9167"/>
                <a:gd name="T6" fmla="*/ 1028 w 10416"/>
                <a:gd name="T7" fmla="*/ 3056 h 9167"/>
                <a:gd name="T8" fmla="*/ 1416 w 10416"/>
                <a:gd name="T9" fmla="*/ 2667 h 9167"/>
                <a:gd name="T10" fmla="*/ 2000 w 10416"/>
                <a:gd name="T11" fmla="*/ 2723 h 9167"/>
                <a:gd name="T12" fmla="*/ 2889 w 10416"/>
                <a:gd name="T13" fmla="*/ 3555 h 9167"/>
                <a:gd name="T14" fmla="*/ 4083 w 10416"/>
                <a:gd name="T15" fmla="*/ 4665 h 9167"/>
                <a:gd name="T16" fmla="*/ 4388 w 10416"/>
                <a:gd name="T17" fmla="*/ 4888 h 9167"/>
                <a:gd name="T18" fmla="*/ 4527 w 10416"/>
                <a:gd name="T19" fmla="*/ 4888 h 9167"/>
                <a:gd name="T20" fmla="*/ 5582 w 10416"/>
                <a:gd name="T21" fmla="*/ 3528 h 9167"/>
                <a:gd name="T22" fmla="*/ 6637 w 10416"/>
                <a:gd name="T23" fmla="*/ 2111 h 9167"/>
                <a:gd name="T24" fmla="*/ 7748 w 10416"/>
                <a:gd name="T25" fmla="*/ 695 h 9167"/>
                <a:gd name="T26" fmla="*/ 8110 w 10416"/>
                <a:gd name="T27" fmla="*/ 222 h 9167"/>
                <a:gd name="T28" fmla="*/ 8804 w 10416"/>
                <a:gd name="T29" fmla="*/ 140 h 9167"/>
                <a:gd name="T30" fmla="*/ 9165 w 10416"/>
                <a:gd name="T31" fmla="*/ 445 h 9167"/>
                <a:gd name="T32" fmla="*/ 10081 w 10416"/>
                <a:gd name="T33" fmla="*/ 1222 h 9167"/>
                <a:gd name="T34" fmla="*/ 10221 w 10416"/>
                <a:gd name="T35" fmla="*/ 2278 h 9167"/>
                <a:gd name="T36" fmla="*/ 9332 w 10416"/>
                <a:gd name="T37" fmla="*/ 3389 h 9167"/>
                <a:gd name="T38" fmla="*/ 8331 w 10416"/>
                <a:gd name="T39" fmla="*/ 4665 h 9167"/>
                <a:gd name="T40" fmla="*/ 7526 w 10416"/>
                <a:gd name="T41" fmla="*/ 5638 h 9167"/>
                <a:gd name="T42" fmla="*/ 6693 w 10416"/>
                <a:gd name="T43" fmla="*/ 6665 h 9167"/>
                <a:gd name="T44" fmla="*/ 6110 w 10416"/>
                <a:gd name="T45" fmla="*/ 7360 h 9167"/>
                <a:gd name="T46" fmla="*/ 5332 w 10416"/>
                <a:gd name="T47" fmla="*/ 8360 h 9167"/>
                <a:gd name="T48" fmla="*/ 4667 w 10416"/>
                <a:gd name="T49" fmla="*/ 9054 h 9167"/>
                <a:gd name="T50" fmla="*/ 4166 w 10416"/>
                <a:gd name="T51" fmla="*/ 8998 h 9167"/>
                <a:gd name="T52" fmla="*/ 3083 w 10416"/>
                <a:gd name="T53" fmla="*/ 7999 h 9167"/>
                <a:gd name="T54" fmla="*/ 1916 w 10416"/>
                <a:gd name="T55" fmla="*/ 6805 h 9167"/>
                <a:gd name="T56" fmla="*/ 277 w 10416"/>
                <a:gd name="T57" fmla="*/ 5221 h 9167"/>
                <a:gd name="T58" fmla="*/ 28 w 10416"/>
                <a:gd name="T59" fmla="*/ 4610 h 9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16" h="9167">
                  <a:moveTo>
                    <a:pt x="28" y="4610"/>
                  </a:moveTo>
                  <a:lnTo>
                    <a:pt x="28" y="4610"/>
                  </a:lnTo>
                  <a:cubicBezTo>
                    <a:pt x="0" y="4389"/>
                    <a:pt x="111" y="4194"/>
                    <a:pt x="250" y="4028"/>
                  </a:cubicBezTo>
                  <a:cubicBezTo>
                    <a:pt x="500" y="3723"/>
                    <a:pt x="749" y="3389"/>
                    <a:pt x="1028" y="3056"/>
                  </a:cubicBezTo>
                  <a:cubicBezTo>
                    <a:pt x="1139" y="2917"/>
                    <a:pt x="1277" y="2778"/>
                    <a:pt x="1416" y="2667"/>
                  </a:cubicBezTo>
                  <a:cubicBezTo>
                    <a:pt x="1500" y="2584"/>
                    <a:pt x="1889" y="2611"/>
                    <a:pt x="2000" y="2723"/>
                  </a:cubicBezTo>
                  <a:cubicBezTo>
                    <a:pt x="2277" y="3000"/>
                    <a:pt x="2583" y="3278"/>
                    <a:pt x="2889" y="3555"/>
                  </a:cubicBezTo>
                  <a:cubicBezTo>
                    <a:pt x="3277" y="3917"/>
                    <a:pt x="3694" y="4278"/>
                    <a:pt x="4083" y="4665"/>
                  </a:cubicBezTo>
                  <a:cubicBezTo>
                    <a:pt x="4166" y="4749"/>
                    <a:pt x="4305" y="4805"/>
                    <a:pt x="4388" y="4888"/>
                  </a:cubicBezTo>
                  <a:cubicBezTo>
                    <a:pt x="4444" y="4944"/>
                    <a:pt x="4472" y="4944"/>
                    <a:pt x="4527" y="4888"/>
                  </a:cubicBezTo>
                  <a:cubicBezTo>
                    <a:pt x="4860" y="4417"/>
                    <a:pt x="5221" y="4000"/>
                    <a:pt x="5582" y="3528"/>
                  </a:cubicBezTo>
                  <a:cubicBezTo>
                    <a:pt x="5915" y="3056"/>
                    <a:pt x="6304" y="2584"/>
                    <a:pt x="6637" y="2111"/>
                  </a:cubicBezTo>
                  <a:cubicBezTo>
                    <a:pt x="6999" y="1639"/>
                    <a:pt x="7360" y="1167"/>
                    <a:pt x="7748" y="695"/>
                  </a:cubicBezTo>
                  <a:cubicBezTo>
                    <a:pt x="7859" y="528"/>
                    <a:pt x="7970" y="362"/>
                    <a:pt x="8110" y="222"/>
                  </a:cubicBezTo>
                  <a:cubicBezTo>
                    <a:pt x="8276" y="84"/>
                    <a:pt x="8665" y="0"/>
                    <a:pt x="8804" y="140"/>
                  </a:cubicBezTo>
                  <a:cubicBezTo>
                    <a:pt x="8915" y="251"/>
                    <a:pt x="9054" y="333"/>
                    <a:pt x="9165" y="445"/>
                  </a:cubicBezTo>
                  <a:cubicBezTo>
                    <a:pt x="9471" y="695"/>
                    <a:pt x="9748" y="1000"/>
                    <a:pt x="10081" y="1222"/>
                  </a:cubicBezTo>
                  <a:cubicBezTo>
                    <a:pt x="10360" y="1473"/>
                    <a:pt x="10415" y="1972"/>
                    <a:pt x="10221" y="2278"/>
                  </a:cubicBezTo>
                  <a:cubicBezTo>
                    <a:pt x="9943" y="2667"/>
                    <a:pt x="9637" y="3000"/>
                    <a:pt x="9332" y="3389"/>
                  </a:cubicBezTo>
                  <a:cubicBezTo>
                    <a:pt x="8999" y="3806"/>
                    <a:pt x="8693" y="4250"/>
                    <a:pt x="8331" y="4665"/>
                  </a:cubicBezTo>
                  <a:cubicBezTo>
                    <a:pt x="8054" y="4971"/>
                    <a:pt x="7804" y="5305"/>
                    <a:pt x="7526" y="5638"/>
                  </a:cubicBezTo>
                  <a:cubicBezTo>
                    <a:pt x="7249" y="5971"/>
                    <a:pt x="6970" y="6304"/>
                    <a:pt x="6693" y="6665"/>
                  </a:cubicBezTo>
                  <a:cubicBezTo>
                    <a:pt x="6526" y="6916"/>
                    <a:pt x="6304" y="7138"/>
                    <a:pt x="6110" y="7360"/>
                  </a:cubicBezTo>
                  <a:cubicBezTo>
                    <a:pt x="5859" y="7694"/>
                    <a:pt x="5610" y="8055"/>
                    <a:pt x="5332" y="8360"/>
                  </a:cubicBezTo>
                  <a:cubicBezTo>
                    <a:pt x="5111" y="8582"/>
                    <a:pt x="4971" y="8887"/>
                    <a:pt x="4667" y="9054"/>
                  </a:cubicBezTo>
                  <a:cubicBezTo>
                    <a:pt x="4472" y="9166"/>
                    <a:pt x="4277" y="9110"/>
                    <a:pt x="4166" y="8998"/>
                  </a:cubicBezTo>
                  <a:cubicBezTo>
                    <a:pt x="3778" y="8694"/>
                    <a:pt x="3444" y="8332"/>
                    <a:pt x="3083" y="7999"/>
                  </a:cubicBezTo>
                  <a:cubicBezTo>
                    <a:pt x="2694" y="7583"/>
                    <a:pt x="2333" y="7193"/>
                    <a:pt x="1916" y="6805"/>
                  </a:cubicBezTo>
                  <a:cubicBezTo>
                    <a:pt x="1333" y="6304"/>
                    <a:pt x="833" y="5749"/>
                    <a:pt x="277" y="5221"/>
                  </a:cubicBezTo>
                  <a:cubicBezTo>
                    <a:pt x="111" y="5055"/>
                    <a:pt x="0" y="4860"/>
                    <a:pt x="28" y="461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40" name="Group 39">
            <a:extLst>
              <a:ext uri="{FF2B5EF4-FFF2-40B4-BE49-F238E27FC236}">
                <a16:creationId xmlns:a16="http://schemas.microsoft.com/office/drawing/2014/main" id="{0A8B17ED-CEA2-1E3E-34FB-23FBE85A755B}"/>
              </a:ext>
            </a:extLst>
          </p:cNvPr>
          <p:cNvGrpSpPr>
            <a:grpSpLocks noChangeAspect="1"/>
          </p:cNvGrpSpPr>
          <p:nvPr/>
        </p:nvGrpSpPr>
        <p:grpSpPr>
          <a:xfrm>
            <a:off x="7684784" y="1626768"/>
            <a:ext cx="1173314" cy="1175796"/>
            <a:chOff x="2497138" y="1196975"/>
            <a:chExt cx="5254625" cy="5265738"/>
          </a:xfrm>
          <a:solidFill>
            <a:srgbClr val="007A7C"/>
          </a:solidFill>
        </p:grpSpPr>
        <p:sp>
          <p:nvSpPr>
            <p:cNvPr id="41" name="Freeform 1">
              <a:extLst>
                <a:ext uri="{FF2B5EF4-FFF2-40B4-BE49-F238E27FC236}">
                  <a16:creationId xmlns:a16="http://schemas.microsoft.com/office/drawing/2014/main" id="{AC0AACA5-300E-70ED-163A-6DEB1DF55871}"/>
                </a:ext>
              </a:extLst>
            </p:cNvPr>
            <p:cNvSpPr>
              <a:spLocks noChangeArrowheads="1"/>
            </p:cNvSpPr>
            <p:nvPr/>
          </p:nvSpPr>
          <p:spPr bwMode="auto">
            <a:xfrm>
              <a:off x="2497138" y="1196975"/>
              <a:ext cx="5254625" cy="5265738"/>
            </a:xfrm>
            <a:custGeom>
              <a:avLst/>
              <a:gdLst>
                <a:gd name="T0" fmla="*/ 7780 w 14594"/>
                <a:gd name="T1" fmla="*/ 14624 h 14625"/>
                <a:gd name="T2" fmla="*/ 7780 w 14594"/>
                <a:gd name="T3" fmla="*/ 14624 h 14625"/>
                <a:gd name="T4" fmla="*/ 6781 w 14594"/>
                <a:gd name="T5" fmla="*/ 14624 h 14625"/>
                <a:gd name="T6" fmla="*/ 6625 w 14594"/>
                <a:gd name="T7" fmla="*/ 14561 h 14625"/>
                <a:gd name="T8" fmla="*/ 4781 w 14594"/>
                <a:gd name="T9" fmla="*/ 14155 h 14625"/>
                <a:gd name="T10" fmla="*/ 3375 w 14594"/>
                <a:gd name="T11" fmla="*/ 13468 h 14625"/>
                <a:gd name="T12" fmla="*/ 2281 w 14594"/>
                <a:gd name="T13" fmla="*/ 12593 h 14625"/>
                <a:gd name="T14" fmla="*/ 938 w 14594"/>
                <a:gd name="T15" fmla="*/ 10874 h 14625"/>
                <a:gd name="T16" fmla="*/ 188 w 14594"/>
                <a:gd name="T17" fmla="*/ 8968 h 14625"/>
                <a:gd name="T18" fmla="*/ 31 w 14594"/>
                <a:gd name="T19" fmla="*/ 7874 h 14625"/>
                <a:gd name="T20" fmla="*/ 0 w 14594"/>
                <a:gd name="T21" fmla="*/ 6844 h 14625"/>
                <a:gd name="T22" fmla="*/ 188 w 14594"/>
                <a:gd name="T23" fmla="*/ 5594 h 14625"/>
                <a:gd name="T24" fmla="*/ 1469 w 14594"/>
                <a:gd name="T25" fmla="*/ 2906 h 14625"/>
                <a:gd name="T26" fmla="*/ 2375 w 14594"/>
                <a:gd name="T27" fmla="*/ 1937 h 14625"/>
                <a:gd name="T28" fmla="*/ 4188 w 14594"/>
                <a:gd name="T29" fmla="*/ 719 h 14625"/>
                <a:gd name="T30" fmla="*/ 6094 w 14594"/>
                <a:gd name="T31" fmla="*/ 125 h 14625"/>
                <a:gd name="T32" fmla="*/ 7780 w 14594"/>
                <a:gd name="T33" fmla="*/ 31 h 14625"/>
                <a:gd name="T34" fmla="*/ 9718 w 14594"/>
                <a:gd name="T35" fmla="*/ 437 h 14625"/>
                <a:gd name="T36" fmla="*/ 11718 w 14594"/>
                <a:gd name="T37" fmla="*/ 1531 h 14625"/>
                <a:gd name="T38" fmla="*/ 12780 w 14594"/>
                <a:gd name="T39" fmla="*/ 2562 h 14625"/>
                <a:gd name="T40" fmla="*/ 13874 w 14594"/>
                <a:gd name="T41" fmla="*/ 4187 h 14625"/>
                <a:gd name="T42" fmla="*/ 14499 w 14594"/>
                <a:gd name="T43" fmla="*/ 6156 h 14625"/>
                <a:gd name="T44" fmla="*/ 14562 w 14594"/>
                <a:gd name="T45" fmla="*/ 7655 h 14625"/>
                <a:gd name="T46" fmla="*/ 14437 w 14594"/>
                <a:gd name="T47" fmla="*/ 8811 h 14625"/>
                <a:gd name="T48" fmla="*/ 13749 w 14594"/>
                <a:gd name="T49" fmla="*/ 10655 h 14625"/>
                <a:gd name="T50" fmla="*/ 12905 w 14594"/>
                <a:gd name="T51" fmla="*/ 11936 h 14625"/>
                <a:gd name="T52" fmla="*/ 11312 w 14594"/>
                <a:gd name="T53" fmla="*/ 13405 h 14625"/>
                <a:gd name="T54" fmla="*/ 8624 w 14594"/>
                <a:gd name="T55" fmla="*/ 14499 h 14625"/>
                <a:gd name="T56" fmla="*/ 7812 w 14594"/>
                <a:gd name="T57" fmla="*/ 14593 h 14625"/>
                <a:gd name="T58" fmla="*/ 7780 w 14594"/>
                <a:gd name="T59" fmla="*/ 14624 h 14625"/>
                <a:gd name="T60" fmla="*/ 7281 w 14594"/>
                <a:gd name="T61" fmla="*/ 1437 h 14625"/>
                <a:gd name="T62" fmla="*/ 7281 w 14594"/>
                <a:gd name="T63" fmla="*/ 1437 h 14625"/>
                <a:gd name="T64" fmla="*/ 1406 w 14594"/>
                <a:gd name="T65" fmla="*/ 7187 h 14625"/>
                <a:gd name="T66" fmla="*/ 7188 w 14594"/>
                <a:gd name="T67" fmla="*/ 13218 h 14625"/>
                <a:gd name="T68" fmla="*/ 13187 w 14594"/>
                <a:gd name="T69" fmla="*/ 7467 h 14625"/>
                <a:gd name="T70" fmla="*/ 7281 w 14594"/>
                <a:gd name="T71" fmla="*/ 1437 h 1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594" h="14625">
                  <a:moveTo>
                    <a:pt x="7780" y="14624"/>
                  </a:moveTo>
                  <a:lnTo>
                    <a:pt x="7780" y="14624"/>
                  </a:lnTo>
                  <a:cubicBezTo>
                    <a:pt x="7436" y="14624"/>
                    <a:pt x="7125" y="14624"/>
                    <a:pt x="6781" y="14624"/>
                  </a:cubicBezTo>
                  <a:cubicBezTo>
                    <a:pt x="6750" y="14593"/>
                    <a:pt x="6688" y="14561"/>
                    <a:pt x="6625" y="14561"/>
                  </a:cubicBezTo>
                  <a:cubicBezTo>
                    <a:pt x="6000" y="14561"/>
                    <a:pt x="5375" y="14374"/>
                    <a:pt x="4781" y="14155"/>
                  </a:cubicBezTo>
                  <a:cubicBezTo>
                    <a:pt x="4281" y="13999"/>
                    <a:pt x="3812" y="13749"/>
                    <a:pt x="3375" y="13468"/>
                  </a:cubicBezTo>
                  <a:cubicBezTo>
                    <a:pt x="2969" y="13218"/>
                    <a:pt x="2625" y="12936"/>
                    <a:pt x="2281" y="12593"/>
                  </a:cubicBezTo>
                  <a:cubicBezTo>
                    <a:pt x="1750" y="12093"/>
                    <a:pt x="1281" y="11530"/>
                    <a:pt x="938" y="10874"/>
                  </a:cubicBezTo>
                  <a:cubicBezTo>
                    <a:pt x="594" y="10280"/>
                    <a:pt x="344" y="9624"/>
                    <a:pt x="188" y="8968"/>
                  </a:cubicBezTo>
                  <a:cubicBezTo>
                    <a:pt x="94" y="8624"/>
                    <a:pt x="63" y="8249"/>
                    <a:pt x="31" y="7874"/>
                  </a:cubicBezTo>
                  <a:cubicBezTo>
                    <a:pt x="0" y="7530"/>
                    <a:pt x="0" y="7187"/>
                    <a:pt x="0" y="6844"/>
                  </a:cubicBezTo>
                  <a:cubicBezTo>
                    <a:pt x="31" y="6437"/>
                    <a:pt x="94" y="6000"/>
                    <a:pt x="188" y="5594"/>
                  </a:cubicBezTo>
                  <a:cubicBezTo>
                    <a:pt x="438" y="4625"/>
                    <a:pt x="875" y="3719"/>
                    <a:pt x="1469" y="2906"/>
                  </a:cubicBezTo>
                  <a:cubicBezTo>
                    <a:pt x="1750" y="2562"/>
                    <a:pt x="2031" y="2250"/>
                    <a:pt x="2375" y="1937"/>
                  </a:cubicBezTo>
                  <a:cubicBezTo>
                    <a:pt x="2906" y="1437"/>
                    <a:pt x="3531" y="1031"/>
                    <a:pt x="4188" y="719"/>
                  </a:cubicBezTo>
                  <a:cubicBezTo>
                    <a:pt x="4781" y="437"/>
                    <a:pt x="5438" y="250"/>
                    <a:pt x="6094" y="125"/>
                  </a:cubicBezTo>
                  <a:cubicBezTo>
                    <a:pt x="6656" y="31"/>
                    <a:pt x="7219" y="0"/>
                    <a:pt x="7780" y="31"/>
                  </a:cubicBezTo>
                  <a:cubicBezTo>
                    <a:pt x="8437" y="94"/>
                    <a:pt x="9093" y="219"/>
                    <a:pt x="9718" y="437"/>
                  </a:cubicBezTo>
                  <a:cubicBezTo>
                    <a:pt x="10468" y="719"/>
                    <a:pt x="11124" y="1062"/>
                    <a:pt x="11718" y="1531"/>
                  </a:cubicBezTo>
                  <a:cubicBezTo>
                    <a:pt x="12124" y="1844"/>
                    <a:pt x="12468" y="2187"/>
                    <a:pt x="12780" y="2562"/>
                  </a:cubicBezTo>
                  <a:cubicBezTo>
                    <a:pt x="13218" y="3062"/>
                    <a:pt x="13593" y="3594"/>
                    <a:pt x="13874" y="4187"/>
                  </a:cubicBezTo>
                  <a:cubicBezTo>
                    <a:pt x="14187" y="4812"/>
                    <a:pt x="14374" y="5469"/>
                    <a:pt x="14499" y="6156"/>
                  </a:cubicBezTo>
                  <a:cubicBezTo>
                    <a:pt x="14562" y="6656"/>
                    <a:pt x="14593" y="7156"/>
                    <a:pt x="14562" y="7655"/>
                  </a:cubicBezTo>
                  <a:cubicBezTo>
                    <a:pt x="14562" y="8030"/>
                    <a:pt x="14499" y="8405"/>
                    <a:pt x="14437" y="8811"/>
                  </a:cubicBezTo>
                  <a:cubicBezTo>
                    <a:pt x="14280" y="9436"/>
                    <a:pt x="14062" y="10061"/>
                    <a:pt x="13749" y="10655"/>
                  </a:cubicBezTo>
                  <a:cubicBezTo>
                    <a:pt x="13530" y="11124"/>
                    <a:pt x="13249" y="11561"/>
                    <a:pt x="12905" y="11936"/>
                  </a:cubicBezTo>
                  <a:cubicBezTo>
                    <a:pt x="12437" y="12499"/>
                    <a:pt x="11905" y="12999"/>
                    <a:pt x="11312" y="13405"/>
                  </a:cubicBezTo>
                  <a:cubicBezTo>
                    <a:pt x="10468" y="13936"/>
                    <a:pt x="9593" y="14311"/>
                    <a:pt x="8624" y="14499"/>
                  </a:cubicBezTo>
                  <a:cubicBezTo>
                    <a:pt x="8343" y="14530"/>
                    <a:pt x="8093" y="14561"/>
                    <a:pt x="7812" y="14593"/>
                  </a:cubicBezTo>
                  <a:cubicBezTo>
                    <a:pt x="7812" y="14593"/>
                    <a:pt x="7780" y="14593"/>
                    <a:pt x="7780" y="14624"/>
                  </a:cubicBezTo>
                  <a:close/>
                  <a:moveTo>
                    <a:pt x="7281" y="1437"/>
                  </a:moveTo>
                  <a:lnTo>
                    <a:pt x="7281" y="1437"/>
                  </a:lnTo>
                  <a:cubicBezTo>
                    <a:pt x="4094" y="1406"/>
                    <a:pt x="1438" y="4094"/>
                    <a:pt x="1406" y="7187"/>
                  </a:cubicBezTo>
                  <a:cubicBezTo>
                    <a:pt x="1375" y="10561"/>
                    <a:pt x="4063" y="13186"/>
                    <a:pt x="7188" y="13218"/>
                  </a:cubicBezTo>
                  <a:cubicBezTo>
                    <a:pt x="10530" y="13249"/>
                    <a:pt x="13093" y="10561"/>
                    <a:pt x="13187" y="7467"/>
                  </a:cubicBezTo>
                  <a:cubicBezTo>
                    <a:pt x="13249" y="4094"/>
                    <a:pt x="10499" y="1406"/>
                    <a:pt x="7281" y="1437"/>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2" name="Freeform 2">
              <a:extLst>
                <a:ext uri="{FF2B5EF4-FFF2-40B4-BE49-F238E27FC236}">
                  <a16:creationId xmlns:a16="http://schemas.microsoft.com/office/drawing/2014/main" id="{12B44001-1404-A707-D5D0-5DBB4783AAAB}"/>
                </a:ext>
              </a:extLst>
            </p:cNvPr>
            <p:cNvSpPr>
              <a:spLocks noChangeArrowheads="1"/>
            </p:cNvSpPr>
            <p:nvPr/>
          </p:nvSpPr>
          <p:spPr bwMode="auto">
            <a:xfrm>
              <a:off x="4702175" y="2174875"/>
              <a:ext cx="844550" cy="2216150"/>
            </a:xfrm>
            <a:custGeom>
              <a:avLst/>
              <a:gdLst>
                <a:gd name="T0" fmla="*/ 1156 w 2344"/>
                <a:gd name="T1" fmla="*/ 31 h 6156"/>
                <a:gd name="T2" fmla="*/ 1156 w 2344"/>
                <a:gd name="T3" fmla="*/ 31 h 6156"/>
                <a:gd name="T4" fmla="*/ 1749 w 2344"/>
                <a:gd name="T5" fmla="*/ 31 h 6156"/>
                <a:gd name="T6" fmla="*/ 2312 w 2344"/>
                <a:gd name="T7" fmla="*/ 687 h 6156"/>
                <a:gd name="T8" fmla="*/ 2249 w 2344"/>
                <a:gd name="T9" fmla="*/ 1281 h 6156"/>
                <a:gd name="T10" fmla="*/ 2155 w 2344"/>
                <a:gd name="T11" fmla="*/ 2093 h 6156"/>
                <a:gd name="T12" fmla="*/ 2093 w 2344"/>
                <a:gd name="T13" fmla="*/ 2812 h 6156"/>
                <a:gd name="T14" fmla="*/ 1999 w 2344"/>
                <a:gd name="T15" fmla="*/ 3781 h 6156"/>
                <a:gd name="T16" fmla="*/ 1905 w 2344"/>
                <a:gd name="T17" fmla="*/ 4748 h 6156"/>
                <a:gd name="T18" fmla="*/ 1812 w 2344"/>
                <a:gd name="T19" fmla="*/ 5842 h 6156"/>
                <a:gd name="T20" fmla="*/ 1530 w 2344"/>
                <a:gd name="T21" fmla="*/ 6124 h 6156"/>
                <a:gd name="T22" fmla="*/ 813 w 2344"/>
                <a:gd name="T23" fmla="*/ 6124 h 6156"/>
                <a:gd name="T24" fmla="*/ 500 w 2344"/>
                <a:gd name="T25" fmla="*/ 5749 h 6156"/>
                <a:gd name="T26" fmla="*/ 375 w 2344"/>
                <a:gd name="T27" fmla="*/ 4468 h 6156"/>
                <a:gd name="T28" fmla="*/ 281 w 2344"/>
                <a:gd name="T29" fmla="*/ 3468 h 6156"/>
                <a:gd name="T30" fmla="*/ 188 w 2344"/>
                <a:gd name="T31" fmla="*/ 2343 h 6156"/>
                <a:gd name="T32" fmla="*/ 125 w 2344"/>
                <a:gd name="T33" fmla="*/ 1812 h 6156"/>
                <a:gd name="T34" fmla="*/ 63 w 2344"/>
                <a:gd name="T35" fmla="*/ 1062 h 6156"/>
                <a:gd name="T36" fmla="*/ 31 w 2344"/>
                <a:gd name="T37" fmla="*/ 437 h 6156"/>
                <a:gd name="T38" fmla="*/ 563 w 2344"/>
                <a:gd name="T39" fmla="*/ 31 h 6156"/>
                <a:gd name="T40" fmla="*/ 1156 w 2344"/>
                <a:gd name="T41" fmla="*/ 31 h 6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44" h="6156">
                  <a:moveTo>
                    <a:pt x="1156" y="31"/>
                  </a:moveTo>
                  <a:lnTo>
                    <a:pt x="1156" y="31"/>
                  </a:lnTo>
                  <a:cubicBezTo>
                    <a:pt x="1374" y="31"/>
                    <a:pt x="1562" y="0"/>
                    <a:pt x="1749" y="31"/>
                  </a:cubicBezTo>
                  <a:cubicBezTo>
                    <a:pt x="2187" y="31"/>
                    <a:pt x="2343" y="312"/>
                    <a:pt x="2312" y="687"/>
                  </a:cubicBezTo>
                  <a:cubicBezTo>
                    <a:pt x="2280" y="875"/>
                    <a:pt x="2280" y="1093"/>
                    <a:pt x="2249" y="1281"/>
                  </a:cubicBezTo>
                  <a:cubicBezTo>
                    <a:pt x="2218" y="1562"/>
                    <a:pt x="2187" y="1812"/>
                    <a:pt x="2155" y="2093"/>
                  </a:cubicBezTo>
                  <a:cubicBezTo>
                    <a:pt x="2155" y="2312"/>
                    <a:pt x="2124" y="2562"/>
                    <a:pt x="2093" y="2812"/>
                  </a:cubicBezTo>
                  <a:cubicBezTo>
                    <a:pt x="2062" y="3125"/>
                    <a:pt x="2030" y="3468"/>
                    <a:pt x="1999" y="3781"/>
                  </a:cubicBezTo>
                  <a:cubicBezTo>
                    <a:pt x="1968" y="4125"/>
                    <a:pt x="1937" y="4437"/>
                    <a:pt x="1905" y="4748"/>
                  </a:cubicBezTo>
                  <a:cubicBezTo>
                    <a:pt x="1874" y="5124"/>
                    <a:pt x="1843" y="5499"/>
                    <a:pt x="1812" y="5842"/>
                  </a:cubicBezTo>
                  <a:cubicBezTo>
                    <a:pt x="1780" y="6030"/>
                    <a:pt x="1687" y="6124"/>
                    <a:pt x="1530" y="6124"/>
                  </a:cubicBezTo>
                  <a:cubicBezTo>
                    <a:pt x="1280" y="6155"/>
                    <a:pt x="1063" y="6155"/>
                    <a:pt x="813" y="6124"/>
                  </a:cubicBezTo>
                  <a:cubicBezTo>
                    <a:pt x="594" y="6124"/>
                    <a:pt x="531" y="5999"/>
                    <a:pt x="500" y="5749"/>
                  </a:cubicBezTo>
                  <a:cubicBezTo>
                    <a:pt x="469" y="5311"/>
                    <a:pt x="438" y="4874"/>
                    <a:pt x="375" y="4468"/>
                  </a:cubicBezTo>
                  <a:cubicBezTo>
                    <a:pt x="344" y="4125"/>
                    <a:pt x="313" y="3812"/>
                    <a:pt x="281" y="3468"/>
                  </a:cubicBezTo>
                  <a:cubicBezTo>
                    <a:pt x="250" y="3093"/>
                    <a:pt x="219" y="2718"/>
                    <a:pt x="188" y="2343"/>
                  </a:cubicBezTo>
                  <a:cubicBezTo>
                    <a:pt x="156" y="2187"/>
                    <a:pt x="125" y="2000"/>
                    <a:pt x="125" y="1812"/>
                  </a:cubicBezTo>
                  <a:cubicBezTo>
                    <a:pt x="94" y="1562"/>
                    <a:pt x="63" y="1312"/>
                    <a:pt x="63" y="1062"/>
                  </a:cubicBezTo>
                  <a:cubicBezTo>
                    <a:pt x="31" y="875"/>
                    <a:pt x="0" y="656"/>
                    <a:pt x="31" y="437"/>
                  </a:cubicBezTo>
                  <a:cubicBezTo>
                    <a:pt x="94" y="187"/>
                    <a:pt x="281" y="31"/>
                    <a:pt x="563" y="31"/>
                  </a:cubicBezTo>
                  <a:cubicBezTo>
                    <a:pt x="781" y="31"/>
                    <a:pt x="969" y="31"/>
                    <a:pt x="1156" y="3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43" name="Freeform 3">
              <a:extLst>
                <a:ext uri="{FF2B5EF4-FFF2-40B4-BE49-F238E27FC236}">
                  <a16:creationId xmlns:a16="http://schemas.microsoft.com/office/drawing/2014/main" id="{D12EC43A-257C-F1CE-2B8A-BF1975BEF1C4}"/>
                </a:ext>
              </a:extLst>
            </p:cNvPr>
            <p:cNvSpPr>
              <a:spLocks noChangeArrowheads="1"/>
            </p:cNvSpPr>
            <p:nvPr/>
          </p:nvSpPr>
          <p:spPr bwMode="auto">
            <a:xfrm>
              <a:off x="4667250" y="4605338"/>
              <a:ext cx="900113" cy="889000"/>
            </a:xfrm>
            <a:custGeom>
              <a:avLst/>
              <a:gdLst>
                <a:gd name="T0" fmla="*/ 2468 w 2500"/>
                <a:gd name="T1" fmla="*/ 1250 h 2469"/>
                <a:gd name="T2" fmla="*/ 2468 w 2500"/>
                <a:gd name="T3" fmla="*/ 1250 h 2469"/>
                <a:gd name="T4" fmla="*/ 1219 w 2500"/>
                <a:gd name="T5" fmla="*/ 2437 h 2469"/>
                <a:gd name="T6" fmla="*/ 32 w 2500"/>
                <a:gd name="T7" fmla="*/ 1156 h 2469"/>
                <a:gd name="T8" fmla="*/ 1281 w 2500"/>
                <a:gd name="T9" fmla="*/ 0 h 2469"/>
                <a:gd name="T10" fmla="*/ 2468 w 2500"/>
                <a:gd name="T11" fmla="*/ 1250 h 2469"/>
              </a:gdLst>
              <a:ahLst/>
              <a:cxnLst>
                <a:cxn ang="0">
                  <a:pos x="T0" y="T1"/>
                </a:cxn>
                <a:cxn ang="0">
                  <a:pos x="T2" y="T3"/>
                </a:cxn>
                <a:cxn ang="0">
                  <a:pos x="T4" y="T5"/>
                </a:cxn>
                <a:cxn ang="0">
                  <a:pos x="T6" y="T7"/>
                </a:cxn>
                <a:cxn ang="0">
                  <a:pos x="T8" y="T9"/>
                </a:cxn>
                <a:cxn ang="0">
                  <a:pos x="T10" y="T11"/>
                </a:cxn>
              </a:cxnLst>
              <a:rect l="0" t="0" r="r" b="b"/>
              <a:pathLst>
                <a:path w="2500" h="2469">
                  <a:moveTo>
                    <a:pt x="2468" y="1250"/>
                  </a:moveTo>
                  <a:lnTo>
                    <a:pt x="2468" y="1250"/>
                  </a:lnTo>
                  <a:cubicBezTo>
                    <a:pt x="2499" y="1843"/>
                    <a:pt x="1937" y="2468"/>
                    <a:pt x="1219" y="2437"/>
                  </a:cubicBezTo>
                  <a:cubicBezTo>
                    <a:pt x="625" y="2437"/>
                    <a:pt x="0" y="1906"/>
                    <a:pt x="32" y="1156"/>
                  </a:cubicBezTo>
                  <a:cubicBezTo>
                    <a:pt x="63" y="593"/>
                    <a:pt x="563" y="0"/>
                    <a:pt x="1281" y="0"/>
                  </a:cubicBezTo>
                  <a:cubicBezTo>
                    <a:pt x="1937" y="0"/>
                    <a:pt x="2499" y="562"/>
                    <a:pt x="2468" y="125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Tree>
    <p:extLst>
      <p:ext uri="{BB962C8B-B14F-4D97-AF65-F5344CB8AC3E}">
        <p14:creationId xmlns:p14="http://schemas.microsoft.com/office/powerpoint/2010/main" val="1591157361"/>
      </p:ext>
    </p:extLst>
  </p:cSld>
  <p:clrMapOvr>
    <a:masterClrMapping/>
  </p:clrMapOvr>
  <p:transition spd="slow">
    <p:pu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8BA0F1E-1705-A37F-E895-037820B2E6F0}"/>
              </a:ext>
            </a:extLst>
          </p:cNvPr>
          <p:cNvSpPr>
            <a:spLocks noGrp="1"/>
          </p:cNvSpPr>
          <p:nvPr>
            <p:ph idx="1"/>
          </p:nvPr>
        </p:nvSpPr>
        <p:spPr>
          <a:xfrm>
            <a:off x="566928" y="1865376"/>
            <a:ext cx="10329672" cy="4209585"/>
          </a:xfrm>
        </p:spPr>
        <p:txBody>
          <a:bodyPr vert="horz" lIns="91440" tIns="45720" rIns="91440" bIns="45720" rtlCol="0" anchor="t">
            <a:normAutofit/>
          </a:bodyPr>
          <a:lstStyle/>
          <a:p>
            <a:pPr marL="0" indent="0">
              <a:buNone/>
            </a:pPr>
            <a:r>
              <a:rPr lang="en-AU" dirty="0">
                <a:latin typeface="Calibri"/>
                <a:ea typeface="Calibri"/>
                <a:cs typeface="Calibri"/>
              </a:rPr>
              <a:t>The sample forms used in this activity have been adapted from the forms available in AUSTRAC’s real estate program starter kits. </a:t>
            </a:r>
            <a:endParaRPr lang="en-US" dirty="0">
              <a:latin typeface="Calibri"/>
              <a:ea typeface="Calibri"/>
              <a:cs typeface="Calibri"/>
            </a:endParaRPr>
          </a:p>
          <a:p>
            <a:pPr marL="0" indent="0">
              <a:buNone/>
            </a:pPr>
            <a:r>
              <a:rPr lang="en-AU" dirty="0">
                <a:latin typeface="Calibri"/>
                <a:ea typeface="Calibri"/>
                <a:cs typeface="Calibri"/>
              </a:rPr>
              <a:t>You can refer to the kits for further valuable information and guidance.</a:t>
            </a:r>
            <a:endParaRPr lang="en-AU" dirty="0"/>
          </a:p>
        </p:txBody>
      </p:sp>
      <p:sp>
        <p:nvSpPr>
          <p:cNvPr id="5" name="Slide Number Placeholder 4">
            <a:extLst>
              <a:ext uri="{FF2B5EF4-FFF2-40B4-BE49-F238E27FC236}">
                <a16:creationId xmlns:a16="http://schemas.microsoft.com/office/drawing/2014/main" id="{7BDA02B1-9895-557B-FF11-CE5C9F9FF450}"/>
              </a:ext>
            </a:extLst>
          </p:cNvPr>
          <p:cNvSpPr>
            <a:spLocks noGrp="1"/>
          </p:cNvSpPr>
          <p:nvPr>
            <p:ph type="sldNum" sz="quarter" idx="12"/>
          </p:nvPr>
        </p:nvSpPr>
        <p:spPr/>
        <p:txBody>
          <a:bodyPr/>
          <a:lstStyle/>
          <a:p>
            <a:fld id="{B2DC25EE-239B-4C5F-AAD1-255A7D5F1EE2}" type="slidenum">
              <a:rPr lang="en-US" smtClean="0"/>
              <a:t>77</a:t>
            </a:fld>
            <a:endParaRPr lang="en-US" dirty="0"/>
          </a:p>
        </p:txBody>
      </p:sp>
      <p:sp>
        <p:nvSpPr>
          <p:cNvPr id="6" name="Title 5">
            <a:extLst>
              <a:ext uri="{FF2B5EF4-FFF2-40B4-BE49-F238E27FC236}">
                <a16:creationId xmlns:a16="http://schemas.microsoft.com/office/drawing/2014/main" id="{A80E816C-A51E-C32D-0DE2-E2AC3CB0C0EE}"/>
              </a:ext>
            </a:extLst>
          </p:cNvPr>
          <p:cNvSpPr>
            <a:spLocks noGrp="1"/>
          </p:cNvSpPr>
          <p:nvPr>
            <p:ph type="title"/>
          </p:nvPr>
        </p:nvSpPr>
        <p:spPr>
          <a:xfrm>
            <a:off x="566928" y="685800"/>
            <a:ext cx="10168128" cy="1179576"/>
          </a:xfrm>
        </p:spPr>
        <p:txBody>
          <a:bodyPr/>
          <a:lstStyle/>
          <a:p>
            <a:r>
              <a:rPr lang="en-AU" dirty="0">
                <a:latin typeface="Arial"/>
                <a:cs typeface="Arial"/>
              </a:rPr>
              <a:t>Real estate program starter kit</a:t>
            </a:r>
          </a:p>
        </p:txBody>
      </p:sp>
    </p:spTree>
    <p:extLst>
      <p:ext uri="{BB962C8B-B14F-4D97-AF65-F5344CB8AC3E}">
        <p14:creationId xmlns:p14="http://schemas.microsoft.com/office/powerpoint/2010/main" val="1116703518"/>
      </p:ext>
    </p:extLst>
  </p:cSld>
  <p:clrMapOvr>
    <a:masterClrMapping/>
  </p:clrMapOvr>
  <p:transition spd="slow">
    <p:push/>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4B042F8-9A64-E0FC-329B-FA08D7077626}"/>
              </a:ext>
            </a:extLst>
          </p:cNvPr>
          <p:cNvSpPr>
            <a:spLocks noGrp="1"/>
          </p:cNvSpPr>
          <p:nvPr>
            <p:ph type="pic" idx="13"/>
          </p:nvPr>
        </p:nvSpPr>
        <p:spPr/>
        <p:txBody>
          <a:bodyPr/>
          <a:lstStyle/>
          <a:p>
            <a:endParaRPr lang="en-US" dirty="0"/>
          </a:p>
        </p:txBody>
      </p:sp>
      <p:pic>
        <p:nvPicPr>
          <p:cNvPr id="9" name="Picture 8">
            <a:extLst>
              <a:ext uri="{FF2B5EF4-FFF2-40B4-BE49-F238E27FC236}">
                <a16:creationId xmlns:a16="http://schemas.microsoft.com/office/drawing/2014/main" id="{6CD9840C-4779-3494-A6C1-580F0A607A63}"/>
              </a:ext>
            </a:extLst>
          </p:cNvPr>
          <p:cNvPicPr>
            <a:picLocks noChangeAspect="1"/>
          </p:cNvPicPr>
          <p:nvPr/>
        </p:nvPicPr>
        <p:blipFill>
          <a:blip r:embed="rId3"/>
          <a:stretch>
            <a:fillRect/>
          </a:stretch>
        </p:blipFill>
        <p:spPr>
          <a:xfrm>
            <a:off x="8088223" y="778989"/>
            <a:ext cx="3746939" cy="5465602"/>
          </a:xfrm>
          <a:prstGeom prst="rect">
            <a:avLst/>
          </a:prstGeom>
        </p:spPr>
      </p:pic>
      <p:sp>
        <p:nvSpPr>
          <p:cNvPr id="4" name="Slide Number Placeholder 3">
            <a:extLst>
              <a:ext uri="{FF2B5EF4-FFF2-40B4-BE49-F238E27FC236}">
                <a16:creationId xmlns:a16="http://schemas.microsoft.com/office/drawing/2014/main" id="{C4CF737F-1E26-4C51-7168-EBFDFFB39546}"/>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78</a:t>
            </a:fld>
            <a:endParaRPr lang="en-US" dirty="0"/>
          </a:p>
        </p:txBody>
      </p:sp>
      <p:sp>
        <p:nvSpPr>
          <p:cNvPr id="2" name="Title 1">
            <a:extLst>
              <a:ext uri="{FF2B5EF4-FFF2-40B4-BE49-F238E27FC236}">
                <a16:creationId xmlns:a16="http://schemas.microsoft.com/office/drawing/2014/main" id="{D2979DD4-F181-6425-5784-C40A1893BD02}"/>
              </a:ext>
            </a:extLst>
          </p:cNvPr>
          <p:cNvSpPr>
            <a:spLocks noGrp="1"/>
          </p:cNvSpPr>
          <p:nvPr>
            <p:ph type="title"/>
          </p:nvPr>
        </p:nvSpPr>
        <p:spPr>
          <a:xfrm>
            <a:off x="536799" y="551368"/>
            <a:ext cx="4252973" cy="1040702"/>
          </a:xfrm>
        </p:spPr>
        <p:txBody>
          <a:bodyPr>
            <a:normAutofit/>
          </a:bodyPr>
          <a:lstStyle/>
          <a:p>
            <a:r>
              <a:rPr lang="en-AU" sz="3400" dirty="0"/>
              <a:t>Scenario</a:t>
            </a:r>
          </a:p>
        </p:txBody>
      </p:sp>
      <p:sp>
        <p:nvSpPr>
          <p:cNvPr id="3" name="Content Placeholder 2">
            <a:extLst>
              <a:ext uri="{FF2B5EF4-FFF2-40B4-BE49-F238E27FC236}">
                <a16:creationId xmlns:a16="http://schemas.microsoft.com/office/drawing/2014/main" id="{3878B8B2-28C0-94A2-3E81-845FCE353B7F}"/>
              </a:ext>
            </a:extLst>
          </p:cNvPr>
          <p:cNvSpPr>
            <a:spLocks noGrp="1"/>
          </p:cNvSpPr>
          <p:nvPr>
            <p:ph sz="half" idx="1"/>
          </p:nvPr>
        </p:nvSpPr>
        <p:spPr>
          <a:xfrm>
            <a:off x="536799" y="1758349"/>
            <a:ext cx="5343571" cy="4123749"/>
          </a:xfrm>
        </p:spPr>
        <p:txBody>
          <a:bodyPr vert="horz" lIns="91440" tIns="45720" rIns="91440" bIns="45720" rtlCol="0" anchor="t">
            <a:noAutofit/>
          </a:bodyPr>
          <a:lstStyle/>
          <a:p>
            <a:pPr marL="0" indent="0">
              <a:lnSpc>
                <a:spcPct val="100000"/>
              </a:lnSpc>
              <a:spcBef>
                <a:spcPts val="500"/>
              </a:spcBef>
              <a:buNone/>
            </a:pPr>
            <a:r>
              <a:rPr lang="en-AU" sz="1800" dirty="0">
                <a:latin typeface="Calibri"/>
                <a:ea typeface="Calibri"/>
                <a:cs typeface="Calibri"/>
              </a:rPr>
              <a:t>You’re the selling agent for a residential property.</a:t>
            </a:r>
            <a:endParaRPr lang="en-US" sz="1800" dirty="0">
              <a:latin typeface="Calibri"/>
              <a:ea typeface="Calibri"/>
              <a:cs typeface="Calibri"/>
            </a:endParaRPr>
          </a:p>
          <a:p>
            <a:pPr marL="0" indent="0">
              <a:lnSpc>
                <a:spcPct val="100000"/>
              </a:lnSpc>
              <a:spcBef>
                <a:spcPts val="500"/>
              </a:spcBef>
              <a:buNone/>
            </a:pPr>
            <a:endParaRPr lang="en-AU" sz="1800" dirty="0"/>
          </a:p>
          <a:p>
            <a:pPr marL="0" indent="0">
              <a:lnSpc>
                <a:spcPct val="100000"/>
              </a:lnSpc>
              <a:spcBef>
                <a:spcPts val="500"/>
              </a:spcBef>
              <a:buNone/>
            </a:pPr>
            <a:r>
              <a:rPr lang="en-AU" sz="1800" dirty="0">
                <a:latin typeface="Calibri"/>
                <a:ea typeface="Calibri"/>
                <a:cs typeface="Calibri"/>
              </a:rPr>
              <a:t>A buyer, Andrew Smith, has made a successful off-market offer of $1 million and contracts have been exchanged.</a:t>
            </a:r>
          </a:p>
          <a:p>
            <a:pPr marL="0" indent="0">
              <a:lnSpc>
                <a:spcPct val="100000"/>
              </a:lnSpc>
              <a:spcBef>
                <a:spcPts val="500"/>
              </a:spcBef>
              <a:buNone/>
            </a:pPr>
            <a:endParaRPr lang="en-AU" sz="1800" dirty="0"/>
          </a:p>
          <a:p>
            <a:pPr marL="0" indent="0">
              <a:lnSpc>
                <a:spcPct val="100000"/>
              </a:lnSpc>
              <a:spcBef>
                <a:spcPts val="500"/>
              </a:spcBef>
              <a:buNone/>
            </a:pPr>
            <a:r>
              <a:rPr lang="en-AU" sz="1800" dirty="0">
                <a:latin typeface="Calibri"/>
                <a:ea typeface="Calibri"/>
                <a:cs typeface="Calibri"/>
              </a:rPr>
              <a:t>Andrew has provided a:</a:t>
            </a:r>
          </a:p>
          <a:p>
            <a:pPr marL="1085850" indent="-285750">
              <a:lnSpc>
                <a:spcPct val="100000"/>
              </a:lnSpc>
              <a:spcBef>
                <a:spcPts val="500"/>
              </a:spcBef>
            </a:pPr>
            <a:r>
              <a:rPr lang="en-AU" sz="1800" dirty="0">
                <a:latin typeface="Calibri"/>
                <a:ea typeface="Calibri"/>
                <a:cs typeface="Calibri"/>
              </a:rPr>
              <a:t>completed onboarding form</a:t>
            </a:r>
          </a:p>
          <a:p>
            <a:pPr marL="1085850" indent="-285750">
              <a:lnSpc>
                <a:spcPct val="100000"/>
              </a:lnSpc>
              <a:spcBef>
                <a:spcPts val="500"/>
              </a:spcBef>
            </a:pPr>
            <a:r>
              <a:rPr lang="en-AU" sz="1800" dirty="0">
                <a:latin typeface="Calibri"/>
                <a:ea typeface="Calibri"/>
                <a:cs typeface="Calibri"/>
              </a:rPr>
              <a:t>driver licence for identity verification.</a:t>
            </a:r>
          </a:p>
          <a:p>
            <a:pPr marL="0" indent="0">
              <a:lnSpc>
                <a:spcPct val="100000"/>
              </a:lnSpc>
              <a:spcBef>
                <a:spcPts val="500"/>
              </a:spcBef>
              <a:buNone/>
            </a:pPr>
            <a:endParaRPr lang="en-AU" sz="1800" dirty="0"/>
          </a:p>
          <a:p>
            <a:pPr marL="0" indent="0">
              <a:lnSpc>
                <a:spcPct val="100000"/>
              </a:lnSpc>
              <a:spcBef>
                <a:spcPts val="500"/>
              </a:spcBef>
              <a:buNone/>
            </a:pPr>
            <a:r>
              <a:rPr lang="en-AU" sz="1800" dirty="0">
                <a:latin typeface="Calibri"/>
                <a:ea typeface="Calibri"/>
                <a:cs typeface="Calibri"/>
              </a:rPr>
              <a:t>You must now complete the initial customer due diligence form.</a:t>
            </a:r>
          </a:p>
        </p:txBody>
      </p:sp>
      <p:pic>
        <p:nvPicPr>
          <p:cNvPr id="7" name="Picture 6">
            <a:extLst>
              <a:ext uri="{FF2B5EF4-FFF2-40B4-BE49-F238E27FC236}">
                <a16:creationId xmlns:a16="http://schemas.microsoft.com/office/drawing/2014/main" id="{226130CE-EB63-2957-31FF-F430011B3F7A}"/>
              </a:ext>
            </a:extLst>
          </p:cNvPr>
          <p:cNvPicPr>
            <a:picLocks noChangeAspect="1"/>
          </p:cNvPicPr>
          <p:nvPr/>
        </p:nvPicPr>
        <p:blipFill>
          <a:blip r:embed="rId4"/>
          <a:srcRect l="4086" t="25824" r="-4715" b="23060"/>
          <a:stretch>
            <a:fillRect/>
          </a:stretch>
        </p:blipFill>
        <p:spPr>
          <a:xfrm rot="21170865">
            <a:off x="6167504" y="4082677"/>
            <a:ext cx="3162501" cy="2268184"/>
          </a:xfrm>
          <a:prstGeom prst="rect">
            <a:avLst/>
          </a:prstGeom>
        </p:spPr>
      </p:pic>
    </p:spTree>
    <p:extLst>
      <p:ext uri="{BB962C8B-B14F-4D97-AF65-F5344CB8AC3E}">
        <p14:creationId xmlns:p14="http://schemas.microsoft.com/office/powerpoint/2010/main" val="2338762357"/>
      </p:ext>
    </p:extLst>
  </p:cSld>
  <p:clrMapOvr>
    <a:masterClrMapping/>
  </p:clrMapOvr>
  <p:transition spd="slow">
    <p:push/>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Picture Placeholder 4">
            <a:extLst>
              <a:ext uri="{FF2B5EF4-FFF2-40B4-BE49-F238E27FC236}">
                <a16:creationId xmlns:a16="http://schemas.microsoft.com/office/drawing/2014/main" id="{0EB89929-426C-B84F-389D-ABD812C7A3C1}"/>
              </a:ext>
            </a:extLst>
          </p:cNvPr>
          <p:cNvSpPr>
            <a:spLocks noGrp="1"/>
          </p:cNvSpPr>
          <p:nvPr>
            <p:ph type="pic" idx="13"/>
          </p:nvPr>
        </p:nvSpPr>
        <p:spPr>
          <a:xfrm>
            <a:off x="5032067" y="0"/>
            <a:ext cx="7225531" cy="6858000"/>
          </a:xfrm>
        </p:spPr>
        <p:txBody>
          <a:bodyPr/>
          <a:lstStyle/>
          <a:p>
            <a:endParaRPr lang="en-US" dirty="0"/>
          </a:p>
        </p:txBody>
      </p:sp>
      <p:sp>
        <p:nvSpPr>
          <p:cNvPr id="4" name="Slide Number Placeholder 3">
            <a:extLst>
              <a:ext uri="{FF2B5EF4-FFF2-40B4-BE49-F238E27FC236}">
                <a16:creationId xmlns:a16="http://schemas.microsoft.com/office/drawing/2014/main" id="{560E1D19-0525-2BAD-7344-E500682FE49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79</a:t>
            </a:fld>
            <a:endParaRPr lang="en-US" dirty="0">
              <a:solidFill>
                <a:srgbClr val="FFFFFF"/>
              </a:solidFill>
            </a:endParaRPr>
          </a:p>
        </p:txBody>
      </p:sp>
      <p:sp>
        <p:nvSpPr>
          <p:cNvPr id="2" name="Title 1">
            <a:extLst>
              <a:ext uri="{FF2B5EF4-FFF2-40B4-BE49-F238E27FC236}">
                <a16:creationId xmlns:a16="http://schemas.microsoft.com/office/drawing/2014/main" id="{ABF29DDE-0326-AD5F-DDD2-C7EAA22F5520}"/>
              </a:ext>
            </a:extLst>
          </p:cNvPr>
          <p:cNvSpPr>
            <a:spLocks noGrp="1"/>
          </p:cNvSpPr>
          <p:nvPr>
            <p:ph type="title"/>
          </p:nvPr>
        </p:nvSpPr>
        <p:spPr>
          <a:xfrm>
            <a:off x="541663" y="541409"/>
            <a:ext cx="4252973" cy="1040702"/>
          </a:xfrm>
        </p:spPr>
        <p:txBody>
          <a:bodyPr anchor="b">
            <a:normAutofit/>
          </a:bodyPr>
          <a:lstStyle/>
          <a:p>
            <a:r>
              <a:rPr lang="en-AU" sz="3400" dirty="0"/>
              <a:t>Step 1 – Risk rating</a:t>
            </a:r>
          </a:p>
        </p:txBody>
      </p:sp>
      <p:sp>
        <p:nvSpPr>
          <p:cNvPr id="3" name="Content Placeholder 2">
            <a:extLst>
              <a:ext uri="{FF2B5EF4-FFF2-40B4-BE49-F238E27FC236}">
                <a16:creationId xmlns:a16="http://schemas.microsoft.com/office/drawing/2014/main" id="{00A147DE-D6C6-5C2D-F9F8-C16513559238}"/>
              </a:ext>
            </a:extLst>
          </p:cNvPr>
          <p:cNvSpPr>
            <a:spLocks noGrp="1"/>
          </p:cNvSpPr>
          <p:nvPr>
            <p:ph sz="half" idx="1"/>
          </p:nvPr>
        </p:nvSpPr>
        <p:spPr>
          <a:xfrm>
            <a:off x="541663" y="1783195"/>
            <a:ext cx="4807734" cy="4123749"/>
          </a:xfrm>
        </p:spPr>
        <p:txBody>
          <a:bodyPr anchor="t">
            <a:noAutofit/>
          </a:bodyPr>
          <a:lstStyle/>
          <a:p>
            <a:pPr marL="0" indent="0">
              <a:lnSpc>
                <a:spcPct val="100000"/>
              </a:lnSpc>
              <a:spcBef>
                <a:spcPts val="500"/>
              </a:spcBef>
              <a:buNone/>
            </a:pPr>
            <a:r>
              <a:rPr lang="en-AU" sz="1600" dirty="0">
                <a:latin typeface="Calibri"/>
                <a:ea typeface="Calibri"/>
                <a:cs typeface="Calibri"/>
              </a:rPr>
              <a:t>Review the onboarding information and complete the ML/TF risk rating section.</a:t>
            </a:r>
            <a:endParaRPr lang="en-US" sz="1600" dirty="0">
              <a:latin typeface="Calibri"/>
              <a:ea typeface="Calibri"/>
              <a:cs typeface="Calibri"/>
            </a:endParaRPr>
          </a:p>
          <a:p>
            <a:pPr marL="0" indent="0">
              <a:lnSpc>
                <a:spcPct val="100000"/>
              </a:lnSpc>
              <a:spcBef>
                <a:spcPts val="500"/>
              </a:spcBef>
              <a:buNone/>
            </a:pPr>
            <a:endParaRPr lang="en-AU" sz="1600" dirty="0"/>
          </a:p>
          <a:p>
            <a:pPr marL="0" indent="0">
              <a:lnSpc>
                <a:spcPct val="100000"/>
              </a:lnSpc>
              <a:spcBef>
                <a:spcPts val="500"/>
              </a:spcBef>
              <a:buNone/>
            </a:pPr>
            <a:r>
              <a:rPr lang="en-AU" sz="1600" dirty="0">
                <a:latin typeface="Calibri"/>
                <a:ea typeface="Calibri"/>
                <a:cs typeface="Calibri"/>
              </a:rPr>
              <a:t>Consider:</a:t>
            </a:r>
          </a:p>
          <a:p>
            <a:pPr marL="400050" indent="-171450">
              <a:lnSpc>
                <a:spcPct val="100000"/>
              </a:lnSpc>
              <a:spcBef>
                <a:spcPts val="500"/>
              </a:spcBef>
            </a:pPr>
            <a:r>
              <a:rPr lang="en-AU" sz="1600" dirty="0">
                <a:latin typeface="Calibri"/>
                <a:ea typeface="Calibri"/>
                <a:cs typeface="Calibri"/>
              </a:rPr>
              <a:t>Is the property high value and purchased without a mortgage?</a:t>
            </a:r>
          </a:p>
          <a:p>
            <a:pPr marL="400050" indent="-171450">
              <a:lnSpc>
                <a:spcPct val="100000"/>
              </a:lnSpc>
              <a:spcBef>
                <a:spcPts val="500"/>
              </a:spcBef>
            </a:pPr>
            <a:r>
              <a:rPr lang="en-AU" sz="1600" dirty="0">
                <a:latin typeface="Calibri"/>
                <a:ea typeface="Calibri"/>
                <a:cs typeface="Calibri"/>
              </a:rPr>
              <a:t>Is cash or cryptocurrency involved?</a:t>
            </a:r>
          </a:p>
          <a:p>
            <a:pPr marL="400050" indent="-171450">
              <a:lnSpc>
                <a:spcPct val="100000"/>
              </a:lnSpc>
              <a:spcBef>
                <a:spcPts val="500"/>
              </a:spcBef>
            </a:pPr>
            <a:r>
              <a:rPr lang="en-AU" sz="1600" dirty="0">
                <a:latin typeface="Calibri"/>
                <a:ea typeface="Calibri"/>
                <a:cs typeface="Calibri"/>
              </a:rPr>
              <a:t>Are there unusual transaction patterns?</a:t>
            </a:r>
          </a:p>
          <a:p>
            <a:pPr marL="400050" indent="-171450">
              <a:lnSpc>
                <a:spcPct val="100000"/>
              </a:lnSpc>
              <a:spcBef>
                <a:spcPts val="500"/>
              </a:spcBef>
            </a:pPr>
            <a:r>
              <a:rPr lang="en-AU" sz="1600" dirty="0">
                <a:latin typeface="Calibri"/>
                <a:ea typeface="Calibri"/>
                <a:cs typeface="Calibri"/>
              </a:rPr>
              <a:t>Is there any criminal or suspicious behaviour?</a:t>
            </a:r>
          </a:p>
          <a:p>
            <a:pPr marL="400050" indent="-171450">
              <a:lnSpc>
                <a:spcPct val="100000"/>
              </a:lnSpc>
              <a:spcBef>
                <a:spcPts val="500"/>
              </a:spcBef>
            </a:pPr>
            <a:r>
              <a:rPr lang="en-AU" sz="1600" dirty="0">
                <a:latin typeface="Calibri"/>
                <a:ea typeface="Calibri"/>
                <a:cs typeface="Calibri"/>
              </a:rPr>
              <a:t>Are there any country, delivery channel or PEP risks?</a:t>
            </a:r>
          </a:p>
          <a:p>
            <a:pPr indent="0">
              <a:lnSpc>
                <a:spcPct val="100000"/>
              </a:lnSpc>
              <a:spcBef>
                <a:spcPts val="500"/>
              </a:spcBef>
            </a:pPr>
            <a:endParaRPr lang="en-AU" sz="1600" dirty="0"/>
          </a:p>
          <a:p>
            <a:pPr marL="0" indent="0">
              <a:lnSpc>
                <a:spcPct val="100000"/>
              </a:lnSpc>
              <a:spcBef>
                <a:spcPts val="500"/>
              </a:spcBef>
              <a:buNone/>
            </a:pPr>
            <a:r>
              <a:rPr lang="en-AU" sz="1600" dirty="0">
                <a:latin typeface="Calibri"/>
                <a:ea typeface="Calibri"/>
                <a:cs typeface="Calibri"/>
              </a:rPr>
              <a:t>Record:</a:t>
            </a:r>
          </a:p>
          <a:p>
            <a:pPr marL="400050" indent="-171450">
              <a:lnSpc>
                <a:spcPct val="100000"/>
              </a:lnSpc>
              <a:spcBef>
                <a:spcPts val="500"/>
              </a:spcBef>
            </a:pPr>
            <a:r>
              <a:rPr lang="en-AU" sz="1600" dirty="0">
                <a:latin typeface="Calibri"/>
                <a:ea typeface="Calibri"/>
                <a:cs typeface="Calibri"/>
              </a:rPr>
              <a:t>Yes or No answers.</a:t>
            </a:r>
          </a:p>
          <a:p>
            <a:pPr marL="400050" indent="-171450">
              <a:lnSpc>
                <a:spcPct val="100000"/>
              </a:lnSpc>
              <a:spcBef>
                <a:spcPts val="500"/>
              </a:spcBef>
            </a:pPr>
            <a:r>
              <a:rPr lang="en-AU" sz="1600" dirty="0">
                <a:latin typeface="Calibri"/>
                <a:ea typeface="Calibri"/>
                <a:cs typeface="Calibri"/>
              </a:rPr>
              <a:t>Initial ML/TF risk rating.</a:t>
            </a:r>
          </a:p>
        </p:txBody>
      </p:sp>
      <p:sp>
        <p:nvSpPr>
          <p:cNvPr id="11" name="TextBox 10">
            <a:extLst>
              <a:ext uri="{FF2B5EF4-FFF2-40B4-BE49-F238E27FC236}">
                <a16:creationId xmlns:a16="http://schemas.microsoft.com/office/drawing/2014/main" id="{C1CEC448-93FF-09D3-328E-26D674AC6B35}"/>
              </a:ext>
            </a:extLst>
          </p:cNvPr>
          <p:cNvSpPr txBox="1"/>
          <p:nvPr/>
        </p:nvSpPr>
        <p:spPr>
          <a:xfrm>
            <a:off x="10951286" y="877094"/>
            <a:ext cx="914400" cy="369332"/>
          </a:xfrm>
          <a:prstGeom prst="rect">
            <a:avLst/>
          </a:prstGeom>
          <a:noFill/>
        </p:spPr>
        <p:txBody>
          <a:bodyPr wrap="square" rtlCol="0">
            <a:spAutoFit/>
          </a:bodyPr>
          <a:lstStyle/>
          <a:p>
            <a:pPr algn="ctr"/>
            <a:r>
              <a:rPr lang="en-AU" dirty="0">
                <a:solidFill>
                  <a:schemeClr val="accent6"/>
                </a:solidFill>
              </a:rPr>
              <a:t>2min</a:t>
            </a:r>
          </a:p>
        </p:txBody>
      </p:sp>
      <p:pic>
        <p:nvPicPr>
          <p:cNvPr id="13" name="Graphic 12" descr="Stopwatch 33% with solid fill">
            <a:extLst>
              <a:ext uri="{FF2B5EF4-FFF2-40B4-BE49-F238E27FC236}">
                <a16:creationId xmlns:a16="http://schemas.microsoft.com/office/drawing/2014/main" id="{D3D01353-CA49-E450-8A38-B96DD4C1E1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41050" y="74620"/>
            <a:ext cx="914400" cy="914400"/>
          </a:xfrm>
          <a:prstGeom prst="rect">
            <a:avLst/>
          </a:prstGeom>
        </p:spPr>
      </p:pic>
      <p:pic>
        <p:nvPicPr>
          <p:cNvPr id="10" name="Picture 9">
            <a:extLst>
              <a:ext uri="{FF2B5EF4-FFF2-40B4-BE49-F238E27FC236}">
                <a16:creationId xmlns:a16="http://schemas.microsoft.com/office/drawing/2014/main" id="{C3DF7865-61DF-4AA3-584A-DBA9D3FF62AF}"/>
              </a:ext>
            </a:extLst>
          </p:cNvPr>
          <p:cNvPicPr>
            <a:picLocks noChangeAspect="1"/>
          </p:cNvPicPr>
          <p:nvPr/>
        </p:nvPicPr>
        <p:blipFill>
          <a:blip r:embed="rId4"/>
          <a:srcRect b="14445"/>
          <a:stretch>
            <a:fillRect/>
          </a:stretch>
        </p:blipFill>
        <p:spPr>
          <a:xfrm>
            <a:off x="7615438" y="1246426"/>
            <a:ext cx="3494522" cy="4924307"/>
          </a:xfrm>
          <a:prstGeom prst="rect">
            <a:avLst/>
          </a:prstGeom>
        </p:spPr>
      </p:pic>
    </p:spTree>
    <p:extLst>
      <p:ext uri="{BB962C8B-B14F-4D97-AF65-F5344CB8AC3E}">
        <p14:creationId xmlns:p14="http://schemas.microsoft.com/office/powerpoint/2010/main" val="495706846"/>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36EBD-D72E-EFAB-969B-C0E1EE850F81}"/>
              </a:ext>
            </a:extLst>
          </p:cNvPr>
          <p:cNvSpPr>
            <a:spLocks noGrp="1"/>
          </p:cNvSpPr>
          <p:nvPr>
            <p:ph type="title"/>
          </p:nvPr>
        </p:nvSpPr>
        <p:spPr>
          <a:xfrm>
            <a:off x="868680" y="2574036"/>
            <a:ext cx="3099816" cy="1709928"/>
          </a:xfrm>
        </p:spPr>
        <p:txBody>
          <a:bodyPr vert="horz" lIns="91440" tIns="45720" rIns="91440" bIns="45720" rtlCol="0" anchor="ctr">
            <a:noAutofit/>
          </a:bodyPr>
          <a:lstStyle/>
          <a:p>
            <a:r>
              <a:rPr lang="en-US" sz="4400" dirty="0"/>
              <a:t>Why AML/CTF matters</a:t>
            </a:r>
          </a:p>
        </p:txBody>
      </p:sp>
      <p:sp>
        <p:nvSpPr>
          <p:cNvPr id="4" name="Slide Number Placeholder 3">
            <a:extLst>
              <a:ext uri="{FF2B5EF4-FFF2-40B4-BE49-F238E27FC236}">
                <a16:creationId xmlns:a16="http://schemas.microsoft.com/office/drawing/2014/main" id="{85EF7CB8-C975-C495-EF7A-F9D2B02EFEB2}"/>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B2DC25EE-239B-4C5F-AAD1-255A7D5F1EE2}" type="slidenum">
              <a:rPr lang="en-US" smtClean="0">
                <a:solidFill>
                  <a:schemeClr val="tx2">
                    <a:lumMod val="50000"/>
                    <a:lumOff val="50000"/>
                  </a:schemeClr>
                </a:solidFill>
              </a:rPr>
              <a:pPr defTabSz="914400">
                <a:spcAft>
                  <a:spcPts val="600"/>
                </a:spcAft>
              </a:pPr>
              <a:t>8</a:t>
            </a:fld>
            <a:endParaRPr lang="en-US" dirty="0">
              <a:solidFill>
                <a:schemeClr val="tx2">
                  <a:lumMod val="50000"/>
                  <a:lumOff val="50000"/>
                </a:schemeClr>
              </a:solidFill>
            </a:endParaRPr>
          </a:p>
        </p:txBody>
      </p:sp>
      <p:pic>
        <p:nvPicPr>
          <p:cNvPr id="3" name="Online Media 2" title="About AUSTRAC">
            <a:hlinkClick r:id="" action="ppaction://media"/>
            <a:extLst>
              <a:ext uri="{FF2B5EF4-FFF2-40B4-BE49-F238E27FC236}">
                <a16:creationId xmlns:a16="http://schemas.microsoft.com/office/drawing/2014/main" id="{1661C7FC-1EB0-7D24-245A-4E6903911266}"/>
              </a:ext>
            </a:extLst>
          </p:cNvPr>
          <p:cNvPicPr>
            <a:picLocks noRot="1" noChangeAspect="1"/>
          </p:cNvPicPr>
          <p:nvPr>
            <a:videoFile r:link="rId1"/>
          </p:nvPr>
        </p:nvPicPr>
        <p:blipFill>
          <a:blip r:embed="rId3"/>
          <a:stretch>
            <a:fillRect/>
          </a:stretch>
        </p:blipFill>
        <p:spPr>
          <a:xfrm>
            <a:off x="3703320" y="1380259"/>
            <a:ext cx="7620000" cy="4305300"/>
          </a:xfrm>
          <a:prstGeom prst="rect">
            <a:avLst/>
          </a:prstGeom>
        </p:spPr>
      </p:pic>
      <p:sp>
        <p:nvSpPr>
          <p:cNvPr id="5" name="TextBox 4">
            <a:extLst>
              <a:ext uri="{FF2B5EF4-FFF2-40B4-BE49-F238E27FC236}">
                <a16:creationId xmlns:a16="http://schemas.microsoft.com/office/drawing/2014/main" id="{5573D89B-142D-D49B-4FA1-6A5975301E16}"/>
              </a:ext>
            </a:extLst>
          </p:cNvPr>
          <p:cNvSpPr txBox="1"/>
          <p:nvPr/>
        </p:nvSpPr>
        <p:spPr>
          <a:xfrm>
            <a:off x="5083884" y="5882455"/>
            <a:ext cx="6239436" cy="276999"/>
          </a:xfrm>
          <a:prstGeom prst="rect">
            <a:avLst/>
          </a:prstGeom>
          <a:noFill/>
        </p:spPr>
        <p:txBody>
          <a:bodyPr wrap="square" rtlCol="0">
            <a:spAutoFit/>
          </a:bodyPr>
          <a:lstStyle/>
          <a:p>
            <a:pPr algn="r"/>
            <a:r>
              <a:rPr lang="en-AU" sz="1200" dirty="0">
                <a:solidFill>
                  <a:schemeClr val="accent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https://www.youtube.com/watch?v=GUYEUFLh3Bs</a:t>
            </a:r>
            <a:endParaRPr lang="en-AU" sz="1200"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34009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A72C95-4E17-5176-1693-21783CB6A70C}"/>
            </a:ext>
          </a:extLst>
        </p:cNvPr>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76956D26-801B-55E5-E59B-45ABA3DAFA0F}"/>
              </a:ext>
            </a:extLst>
          </p:cNvPr>
          <p:cNvSpPr>
            <a:spLocks noGrp="1"/>
          </p:cNvSpPr>
          <p:nvPr>
            <p:ph type="pic" idx="13"/>
          </p:nvPr>
        </p:nvSpPr>
        <p:spPr>
          <a:xfrm>
            <a:off x="5032067" y="0"/>
            <a:ext cx="7225531" cy="6858000"/>
          </a:xfrm>
        </p:spPr>
        <p:txBody>
          <a:bodyPr/>
          <a:lstStyle/>
          <a:p>
            <a:endParaRPr lang="en-US" dirty="0"/>
          </a:p>
        </p:txBody>
      </p:sp>
      <p:sp>
        <p:nvSpPr>
          <p:cNvPr id="4" name="Slide Number Placeholder 3">
            <a:extLst>
              <a:ext uri="{FF2B5EF4-FFF2-40B4-BE49-F238E27FC236}">
                <a16:creationId xmlns:a16="http://schemas.microsoft.com/office/drawing/2014/main" id="{FB8784FC-F19F-CCC0-02FC-F645EFEDF8D4}"/>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80</a:t>
            </a:fld>
            <a:endParaRPr lang="en-US" dirty="0">
              <a:solidFill>
                <a:srgbClr val="FFFFFF"/>
              </a:solidFill>
            </a:endParaRPr>
          </a:p>
        </p:txBody>
      </p:sp>
      <p:sp>
        <p:nvSpPr>
          <p:cNvPr id="2" name="Title 1">
            <a:extLst>
              <a:ext uri="{FF2B5EF4-FFF2-40B4-BE49-F238E27FC236}">
                <a16:creationId xmlns:a16="http://schemas.microsoft.com/office/drawing/2014/main" id="{5D5C46BD-BB44-5BE2-D19E-CDC130C3F48B}"/>
              </a:ext>
            </a:extLst>
          </p:cNvPr>
          <p:cNvSpPr>
            <a:spLocks noGrp="1"/>
          </p:cNvSpPr>
          <p:nvPr>
            <p:ph type="title"/>
          </p:nvPr>
        </p:nvSpPr>
        <p:spPr>
          <a:xfrm>
            <a:off x="541663" y="989020"/>
            <a:ext cx="4490404" cy="1040702"/>
          </a:xfrm>
        </p:spPr>
        <p:txBody>
          <a:bodyPr vert="horz" lIns="91440" tIns="45720" rIns="91440" bIns="45720" rtlCol="0" anchor="b">
            <a:noAutofit/>
          </a:bodyPr>
          <a:lstStyle/>
          <a:p>
            <a:r>
              <a:rPr lang="en-AU" sz="3200" dirty="0">
                <a:latin typeface="Arial"/>
                <a:cs typeface="Arial"/>
              </a:rPr>
              <a:t>Step 2 – Identity verification</a:t>
            </a:r>
            <a:endParaRPr lang="en-US" sz="3200" dirty="0"/>
          </a:p>
        </p:txBody>
      </p:sp>
      <p:sp>
        <p:nvSpPr>
          <p:cNvPr id="3" name="Content Placeholder 2">
            <a:extLst>
              <a:ext uri="{FF2B5EF4-FFF2-40B4-BE49-F238E27FC236}">
                <a16:creationId xmlns:a16="http://schemas.microsoft.com/office/drawing/2014/main" id="{FA66E397-5848-F3A0-BEF6-E831C177875A}"/>
              </a:ext>
            </a:extLst>
          </p:cNvPr>
          <p:cNvSpPr>
            <a:spLocks noGrp="1"/>
          </p:cNvSpPr>
          <p:nvPr>
            <p:ph sz="half" idx="1"/>
          </p:nvPr>
        </p:nvSpPr>
        <p:spPr>
          <a:xfrm>
            <a:off x="541663" y="2232601"/>
            <a:ext cx="4771001" cy="4123749"/>
          </a:xfrm>
        </p:spPr>
        <p:txBody>
          <a:bodyPr anchor="t">
            <a:noAutofit/>
          </a:bodyPr>
          <a:lstStyle/>
          <a:p>
            <a:pPr marL="0" indent="0">
              <a:lnSpc>
                <a:spcPct val="100000"/>
              </a:lnSpc>
              <a:spcBef>
                <a:spcPts val="500"/>
              </a:spcBef>
              <a:buNone/>
            </a:pPr>
            <a:r>
              <a:rPr lang="en-AU" sz="1600" dirty="0">
                <a:latin typeface="Calibri"/>
                <a:ea typeface="Calibri"/>
                <a:cs typeface="Calibri"/>
              </a:rPr>
              <a:t>Use the onboarding form and mock driver licence to complete the identity section.</a:t>
            </a:r>
            <a:endParaRPr lang="en-US" sz="1600" dirty="0">
              <a:latin typeface="Calibri"/>
              <a:ea typeface="Calibri"/>
              <a:cs typeface="Calibri"/>
            </a:endParaRPr>
          </a:p>
          <a:p>
            <a:pPr marL="0" indent="0">
              <a:lnSpc>
                <a:spcPct val="100000"/>
              </a:lnSpc>
              <a:spcBef>
                <a:spcPts val="500"/>
              </a:spcBef>
              <a:buNone/>
            </a:pPr>
            <a:endParaRPr lang="en-AU" sz="1600" dirty="0"/>
          </a:p>
          <a:p>
            <a:pPr marL="0" indent="0">
              <a:lnSpc>
                <a:spcPct val="100000"/>
              </a:lnSpc>
              <a:spcBef>
                <a:spcPts val="500"/>
              </a:spcBef>
              <a:buNone/>
            </a:pPr>
            <a:r>
              <a:rPr lang="en-AU" sz="1600" dirty="0">
                <a:latin typeface="Calibri"/>
                <a:ea typeface="Calibri"/>
                <a:cs typeface="Calibri"/>
              </a:rPr>
              <a:t>Check:</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Does the ID match the onboarding form?</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Does the photo appear to match the customer?</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Are there any discrepancies?</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Does the document appear valid?</a:t>
            </a:r>
            <a:endParaRPr lang="en-US" sz="1600" dirty="0">
              <a:latin typeface="Calibri"/>
              <a:ea typeface="Calibri"/>
              <a:cs typeface="Calibri"/>
            </a:endParaRPr>
          </a:p>
          <a:p>
            <a:pPr marL="0" indent="0">
              <a:lnSpc>
                <a:spcPct val="100000"/>
              </a:lnSpc>
              <a:spcBef>
                <a:spcPts val="500"/>
              </a:spcBef>
              <a:buNone/>
            </a:pPr>
            <a:r>
              <a:rPr lang="en-AU" sz="1600" dirty="0">
                <a:latin typeface="Calibri"/>
                <a:ea typeface="Calibri"/>
                <a:cs typeface="Calibri"/>
              </a:rPr>
              <a:t>Record:</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document type</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unique identifier</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expiry date</a:t>
            </a:r>
            <a:endParaRPr lang="en-US" sz="1600" dirty="0">
              <a:latin typeface="Calibri"/>
              <a:ea typeface="Calibri"/>
              <a:cs typeface="Calibri"/>
            </a:endParaRPr>
          </a:p>
          <a:p>
            <a:pPr marL="514350" indent="-285750">
              <a:lnSpc>
                <a:spcPct val="100000"/>
              </a:lnSpc>
              <a:spcBef>
                <a:spcPts val="500"/>
              </a:spcBef>
            </a:pPr>
            <a:r>
              <a:rPr lang="en-AU" sz="1600" dirty="0">
                <a:latin typeface="Calibri"/>
                <a:ea typeface="Calibri"/>
                <a:cs typeface="Calibri"/>
              </a:rPr>
              <a:t>any concerns identified.</a:t>
            </a:r>
            <a:endParaRPr lang="en-AU" sz="1600" dirty="0"/>
          </a:p>
        </p:txBody>
      </p:sp>
      <p:pic>
        <p:nvPicPr>
          <p:cNvPr id="8" name="Picture 7">
            <a:extLst>
              <a:ext uri="{FF2B5EF4-FFF2-40B4-BE49-F238E27FC236}">
                <a16:creationId xmlns:a16="http://schemas.microsoft.com/office/drawing/2014/main" id="{9AED1F2E-EF34-188E-4E0B-A057B29471E3}"/>
              </a:ext>
            </a:extLst>
          </p:cNvPr>
          <p:cNvPicPr>
            <a:picLocks noChangeAspect="1"/>
          </p:cNvPicPr>
          <p:nvPr/>
        </p:nvPicPr>
        <p:blipFill>
          <a:blip r:embed="rId3"/>
          <a:srcRect b="15188"/>
          <a:stretch>
            <a:fillRect/>
          </a:stretch>
        </p:blipFill>
        <p:spPr>
          <a:xfrm>
            <a:off x="7621919" y="1303020"/>
            <a:ext cx="3519794" cy="4916805"/>
          </a:xfrm>
          <a:prstGeom prst="rect">
            <a:avLst/>
          </a:prstGeom>
        </p:spPr>
      </p:pic>
      <p:sp>
        <p:nvSpPr>
          <p:cNvPr id="13" name="TextBox 12">
            <a:extLst>
              <a:ext uri="{FF2B5EF4-FFF2-40B4-BE49-F238E27FC236}">
                <a16:creationId xmlns:a16="http://schemas.microsoft.com/office/drawing/2014/main" id="{2F4281B4-6979-7C0E-6011-2375BD114D9B}"/>
              </a:ext>
            </a:extLst>
          </p:cNvPr>
          <p:cNvSpPr txBox="1"/>
          <p:nvPr/>
        </p:nvSpPr>
        <p:spPr>
          <a:xfrm>
            <a:off x="10951286" y="877094"/>
            <a:ext cx="914400" cy="369332"/>
          </a:xfrm>
          <a:prstGeom prst="rect">
            <a:avLst/>
          </a:prstGeom>
          <a:noFill/>
        </p:spPr>
        <p:txBody>
          <a:bodyPr wrap="square" rtlCol="0">
            <a:spAutoFit/>
          </a:bodyPr>
          <a:lstStyle/>
          <a:p>
            <a:pPr algn="ctr"/>
            <a:r>
              <a:rPr lang="en-AU" dirty="0">
                <a:solidFill>
                  <a:schemeClr val="accent6"/>
                </a:solidFill>
              </a:rPr>
              <a:t>2min</a:t>
            </a:r>
          </a:p>
        </p:txBody>
      </p:sp>
      <p:pic>
        <p:nvPicPr>
          <p:cNvPr id="15" name="Graphic 14" descr="Stopwatch 33% with solid fill">
            <a:extLst>
              <a:ext uri="{FF2B5EF4-FFF2-40B4-BE49-F238E27FC236}">
                <a16:creationId xmlns:a16="http://schemas.microsoft.com/office/drawing/2014/main" id="{FD214A47-EEBE-9D87-97EB-26FB5BF8B8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41050" y="74620"/>
            <a:ext cx="914400" cy="914400"/>
          </a:xfrm>
          <a:prstGeom prst="rect">
            <a:avLst/>
          </a:prstGeom>
        </p:spPr>
      </p:pic>
    </p:spTree>
    <p:extLst>
      <p:ext uri="{BB962C8B-B14F-4D97-AF65-F5344CB8AC3E}">
        <p14:creationId xmlns:p14="http://schemas.microsoft.com/office/powerpoint/2010/main" val="1513679566"/>
      </p:ext>
    </p:extLst>
  </p:cSld>
  <p:clrMapOvr>
    <a:masterClrMapping/>
  </p:clrMapOvr>
  <p:transition spd="slow">
    <p:push/>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05FD8C-B1A8-3E36-FF78-77F152FF70C8}"/>
              </a:ext>
            </a:extLst>
          </p:cNvPr>
          <p:cNvSpPr>
            <a:spLocks noGrp="1"/>
          </p:cNvSpPr>
          <p:nvPr>
            <p:ph idx="1"/>
          </p:nvPr>
        </p:nvSpPr>
        <p:spPr>
          <a:xfrm>
            <a:off x="559308" y="2260884"/>
            <a:ext cx="10168128" cy="4209585"/>
          </a:xfrm>
        </p:spPr>
        <p:txBody>
          <a:bodyPr vert="horz" lIns="91440" tIns="45720" rIns="91440" bIns="45720" rtlCol="0" anchor="t">
            <a:normAutofit/>
          </a:bodyPr>
          <a:lstStyle/>
          <a:p>
            <a:pPr marL="0" indent="0">
              <a:buNone/>
            </a:pPr>
            <a:r>
              <a:rPr lang="en-AU" dirty="0">
                <a:latin typeface="Calibri"/>
                <a:ea typeface="Calibri"/>
                <a:cs typeface="Calibri"/>
              </a:rPr>
              <a:t>Did you notice that address on the driver licence doesn’t match the onboarding form?</a:t>
            </a:r>
            <a:endParaRPr lang="en-US" dirty="0"/>
          </a:p>
        </p:txBody>
      </p:sp>
      <p:sp>
        <p:nvSpPr>
          <p:cNvPr id="4" name="Slide Number Placeholder 3">
            <a:extLst>
              <a:ext uri="{FF2B5EF4-FFF2-40B4-BE49-F238E27FC236}">
                <a16:creationId xmlns:a16="http://schemas.microsoft.com/office/drawing/2014/main" id="{1B2835BD-DC86-D722-3058-A1A9BBD7D3F1}"/>
              </a:ext>
            </a:extLst>
          </p:cNvPr>
          <p:cNvSpPr>
            <a:spLocks noGrp="1"/>
          </p:cNvSpPr>
          <p:nvPr>
            <p:ph type="sldNum" sz="quarter" idx="12"/>
          </p:nvPr>
        </p:nvSpPr>
        <p:spPr/>
        <p:txBody>
          <a:bodyPr/>
          <a:lstStyle/>
          <a:p>
            <a:fld id="{B2DC25EE-239B-4C5F-AAD1-255A7D5F1EE2}" type="slidenum">
              <a:rPr lang="en-US" smtClean="0"/>
              <a:t>81</a:t>
            </a:fld>
            <a:endParaRPr lang="en-US" dirty="0"/>
          </a:p>
        </p:txBody>
      </p:sp>
      <p:sp>
        <p:nvSpPr>
          <p:cNvPr id="2" name="Title 1">
            <a:extLst>
              <a:ext uri="{FF2B5EF4-FFF2-40B4-BE49-F238E27FC236}">
                <a16:creationId xmlns:a16="http://schemas.microsoft.com/office/drawing/2014/main" id="{5AB90118-D557-2898-6AB5-C99CA3DA2F8E}"/>
              </a:ext>
            </a:extLst>
          </p:cNvPr>
          <p:cNvSpPr>
            <a:spLocks noGrp="1"/>
          </p:cNvSpPr>
          <p:nvPr>
            <p:ph type="title"/>
          </p:nvPr>
        </p:nvSpPr>
        <p:spPr>
          <a:xfrm>
            <a:off x="559308" y="712726"/>
            <a:ext cx="10168128" cy="1179576"/>
          </a:xfrm>
        </p:spPr>
        <p:txBody>
          <a:bodyPr/>
          <a:lstStyle/>
          <a:p>
            <a:r>
              <a:rPr lang="en-AU" dirty="0"/>
              <a:t>Do the address details match?</a:t>
            </a:r>
          </a:p>
        </p:txBody>
      </p:sp>
      <p:sp>
        <p:nvSpPr>
          <p:cNvPr id="5" name="Content Placeholder 2">
            <a:extLst>
              <a:ext uri="{FF2B5EF4-FFF2-40B4-BE49-F238E27FC236}">
                <a16:creationId xmlns:a16="http://schemas.microsoft.com/office/drawing/2014/main" id="{0DCACE6B-9CFD-AA44-D435-5233B3F966A5}"/>
              </a:ext>
            </a:extLst>
          </p:cNvPr>
          <p:cNvSpPr txBox="1">
            <a:spLocks/>
          </p:cNvSpPr>
          <p:nvPr/>
        </p:nvSpPr>
        <p:spPr>
          <a:xfrm>
            <a:off x="1001995" y="3406330"/>
            <a:ext cx="9725441" cy="1559369"/>
          </a:xfrm>
          <a:prstGeom prst="rect">
            <a:avLst/>
          </a:prstGeom>
        </p:spPr>
        <p:txBody>
          <a:bodyPr vert="horz" lIns="91440" tIns="45720" rIns="91440" bIns="45720" rtlCol="0" anchor="t">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2200" i="1" dirty="0">
                <a:solidFill>
                  <a:schemeClr val="bg1"/>
                </a:solidFill>
                <a:latin typeface="Calibri"/>
                <a:ea typeface="Calibri"/>
                <a:cs typeface="Calibri"/>
              </a:rPr>
              <a:t>Andrew explains this is just a silly mistake as he was travelling to Sydney that day so had Sydney on his mind when he filled out the form in a hurry.  He confirms his address is as per his driver licence. Andrew provides a recent utility bill to verify his address matches his driver licence and you’re satisfied this resolves the inconsistency.</a:t>
            </a:r>
          </a:p>
        </p:txBody>
      </p:sp>
    </p:spTree>
    <p:extLst>
      <p:ext uri="{BB962C8B-B14F-4D97-AF65-F5344CB8AC3E}">
        <p14:creationId xmlns:p14="http://schemas.microsoft.com/office/powerpoint/2010/main" val="23071524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EA709-93AB-D812-7783-B85A5B810E2F}"/>
            </a:ext>
          </a:extLst>
        </p:cNvPr>
        <p:cNvGrpSpPr/>
        <p:nvPr/>
      </p:nvGrpSpPr>
      <p:grpSpPr>
        <a:xfrm>
          <a:off x="0" y="0"/>
          <a:ext cx="0" cy="0"/>
          <a:chOff x="0" y="0"/>
          <a:chExt cx="0" cy="0"/>
        </a:xfrm>
      </p:grpSpPr>
      <p:sp>
        <p:nvSpPr>
          <p:cNvPr id="19" name="Picture Placeholder 8">
            <a:extLst>
              <a:ext uri="{FF2B5EF4-FFF2-40B4-BE49-F238E27FC236}">
                <a16:creationId xmlns:a16="http://schemas.microsoft.com/office/drawing/2014/main" id="{6CD6E980-E6C5-5FC7-1A7E-C728017F603B}"/>
              </a:ext>
            </a:extLst>
          </p:cNvPr>
          <p:cNvSpPr>
            <a:spLocks noGrp="1"/>
          </p:cNvSpPr>
          <p:nvPr>
            <p:ph type="pic" idx="13"/>
          </p:nvPr>
        </p:nvSpPr>
        <p:spPr>
          <a:xfrm>
            <a:off x="5032067" y="0"/>
            <a:ext cx="7225531" cy="6858000"/>
          </a:xfrm>
        </p:spPr>
        <p:txBody>
          <a:bodyPr/>
          <a:lstStyle/>
          <a:p>
            <a:endParaRPr lang="en-US" dirty="0"/>
          </a:p>
        </p:txBody>
      </p:sp>
      <p:sp>
        <p:nvSpPr>
          <p:cNvPr id="4" name="Slide Number Placeholder 3">
            <a:extLst>
              <a:ext uri="{FF2B5EF4-FFF2-40B4-BE49-F238E27FC236}">
                <a16:creationId xmlns:a16="http://schemas.microsoft.com/office/drawing/2014/main" id="{654D5442-BFC3-DEAF-39F2-3290CA46E429}"/>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82</a:t>
            </a:fld>
            <a:endParaRPr lang="en-US" dirty="0">
              <a:solidFill>
                <a:srgbClr val="FFFFFF"/>
              </a:solidFill>
            </a:endParaRPr>
          </a:p>
        </p:txBody>
      </p:sp>
      <p:sp>
        <p:nvSpPr>
          <p:cNvPr id="2" name="Title 1">
            <a:extLst>
              <a:ext uri="{FF2B5EF4-FFF2-40B4-BE49-F238E27FC236}">
                <a16:creationId xmlns:a16="http://schemas.microsoft.com/office/drawing/2014/main" id="{A722F580-E297-E219-3E57-A0A6573F29E4}"/>
              </a:ext>
            </a:extLst>
          </p:cNvPr>
          <p:cNvSpPr>
            <a:spLocks noGrp="1"/>
          </p:cNvSpPr>
          <p:nvPr>
            <p:ph type="title"/>
          </p:nvPr>
        </p:nvSpPr>
        <p:spPr>
          <a:xfrm>
            <a:off x="541663" y="3208462"/>
            <a:ext cx="4252973" cy="1040702"/>
          </a:xfrm>
        </p:spPr>
        <p:txBody>
          <a:bodyPr vert="horz" lIns="91440" tIns="45720" rIns="91440" bIns="45720" rtlCol="0" anchor="b">
            <a:noAutofit/>
          </a:bodyPr>
          <a:lstStyle/>
          <a:p>
            <a:r>
              <a:rPr lang="en-AU" sz="3200" dirty="0">
                <a:latin typeface="Arial"/>
                <a:cs typeface="Arial"/>
              </a:rPr>
              <a:t>Step 3 – </a:t>
            </a:r>
            <a:br>
              <a:rPr lang="en-AU" sz="3200" dirty="0">
                <a:latin typeface="Arial"/>
                <a:cs typeface="Arial"/>
              </a:rPr>
            </a:br>
            <a:r>
              <a:rPr lang="en-US" sz="3200" dirty="0">
                <a:latin typeface="Arial"/>
                <a:cs typeface="Arial"/>
              </a:rPr>
              <a:t>Sanctions and politically exposed person (PEP) checks</a:t>
            </a:r>
            <a:endParaRPr lang="en-US" sz="3200" dirty="0"/>
          </a:p>
        </p:txBody>
      </p:sp>
      <p:sp>
        <p:nvSpPr>
          <p:cNvPr id="5" name="TextBox 4">
            <a:extLst>
              <a:ext uri="{FF2B5EF4-FFF2-40B4-BE49-F238E27FC236}">
                <a16:creationId xmlns:a16="http://schemas.microsoft.com/office/drawing/2014/main" id="{B30AFB02-98E0-FE4E-468D-1E4F0E6BD2D6}"/>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accent6"/>
                </a:solidFill>
              </a:rPr>
              <a:t>2min</a:t>
            </a:r>
          </a:p>
        </p:txBody>
      </p:sp>
      <p:pic>
        <p:nvPicPr>
          <p:cNvPr id="12" name="Graphic 11" descr="Stopwatch 33% with solid fill">
            <a:extLst>
              <a:ext uri="{FF2B5EF4-FFF2-40B4-BE49-F238E27FC236}">
                <a16:creationId xmlns:a16="http://schemas.microsoft.com/office/drawing/2014/main" id="{68BA9B43-E8E8-A818-51BB-9A82320411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96600" y="136525"/>
            <a:ext cx="914400" cy="914400"/>
          </a:xfrm>
          <a:prstGeom prst="rect">
            <a:avLst/>
          </a:prstGeom>
        </p:spPr>
      </p:pic>
      <p:pic>
        <p:nvPicPr>
          <p:cNvPr id="18" name="Picture 17">
            <a:extLst>
              <a:ext uri="{FF2B5EF4-FFF2-40B4-BE49-F238E27FC236}">
                <a16:creationId xmlns:a16="http://schemas.microsoft.com/office/drawing/2014/main" id="{A217BF6B-983A-BEE3-09EC-FD04D4AAD0AF}"/>
              </a:ext>
            </a:extLst>
          </p:cNvPr>
          <p:cNvPicPr>
            <a:picLocks noChangeAspect="1"/>
          </p:cNvPicPr>
          <p:nvPr/>
        </p:nvPicPr>
        <p:blipFill>
          <a:blip r:embed="rId4"/>
          <a:srcRect b="13711"/>
          <a:stretch>
            <a:fillRect/>
          </a:stretch>
        </p:blipFill>
        <p:spPr>
          <a:xfrm>
            <a:off x="7685850" y="1286671"/>
            <a:ext cx="3386010" cy="4812274"/>
          </a:xfrm>
          <a:prstGeom prst="rect">
            <a:avLst/>
          </a:prstGeom>
        </p:spPr>
      </p:pic>
    </p:spTree>
    <p:extLst>
      <p:ext uri="{BB962C8B-B14F-4D97-AF65-F5344CB8AC3E}">
        <p14:creationId xmlns:p14="http://schemas.microsoft.com/office/powerpoint/2010/main" val="822250808"/>
      </p:ext>
    </p:extLst>
  </p:cSld>
  <p:clrMapOvr>
    <a:masterClrMapping/>
  </p:clrMapOvr>
  <p:transition spd="slow">
    <p:push/>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5149-41E5-A73A-414C-0AC8DA72FBE1}"/>
              </a:ext>
            </a:extLst>
          </p:cNvPr>
          <p:cNvSpPr>
            <a:spLocks noGrp="1"/>
          </p:cNvSpPr>
          <p:nvPr>
            <p:ph type="title"/>
          </p:nvPr>
        </p:nvSpPr>
        <p:spPr>
          <a:xfrm>
            <a:off x="528828" y="703362"/>
            <a:ext cx="10168128" cy="1179576"/>
          </a:xfrm>
        </p:spPr>
        <p:txBody>
          <a:bodyPr>
            <a:normAutofit/>
          </a:bodyPr>
          <a:lstStyle/>
          <a:p>
            <a:r>
              <a:rPr lang="en-AU" dirty="0"/>
              <a:t>What is politically exposed person (PEP)?</a:t>
            </a:r>
          </a:p>
        </p:txBody>
      </p:sp>
      <p:sp>
        <p:nvSpPr>
          <p:cNvPr id="3" name="Content Placeholder 2">
            <a:extLst>
              <a:ext uri="{FF2B5EF4-FFF2-40B4-BE49-F238E27FC236}">
                <a16:creationId xmlns:a16="http://schemas.microsoft.com/office/drawing/2014/main" id="{C2332562-C65E-9682-AD4A-F622E707818F}"/>
              </a:ext>
            </a:extLst>
          </p:cNvPr>
          <p:cNvSpPr>
            <a:spLocks noGrp="1"/>
          </p:cNvSpPr>
          <p:nvPr>
            <p:ph idx="4294967295"/>
          </p:nvPr>
        </p:nvSpPr>
        <p:spPr>
          <a:xfrm>
            <a:off x="528828" y="1882938"/>
            <a:ext cx="10383012" cy="3694176"/>
          </a:xfrm>
        </p:spPr>
        <p:txBody>
          <a:bodyPr>
            <a:normAutofit/>
          </a:bodyPr>
          <a:lstStyle/>
          <a:p>
            <a:pPr marL="0" indent="0">
              <a:buNone/>
            </a:pPr>
            <a:r>
              <a:rPr lang="en-AU" dirty="0"/>
              <a:t>A politically exposed person (PEP) is someone who holds — or has previously held — a prominent public position that may place them at higher risk of corruption, bribery or misuse of public funds.</a:t>
            </a:r>
          </a:p>
          <a:p>
            <a:endParaRPr lang="en-AU" dirty="0"/>
          </a:p>
          <a:p>
            <a:pPr marL="0" indent="0">
              <a:buNone/>
            </a:pPr>
            <a:r>
              <a:rPr lang="en-AU" dirty="0"/>
              <a:t>Because of this increased risk, AML/CTF laws require additional scrutiny and due diligence when dealing with PEPs.</a:t>
            </a:r>
          </a:p>
        </p:txBody>
      </p:sp>
      <p:sp>
        <p:nvSpPr>
          <p:cNvPr id="4" name="Slide Number Placeholder 3">
            <a:extLst>
              <a:ext uri="{FF2B5EF4-FFF2-40B4-BE49-F238E27FC236}">
                <a16:creationId xmlns:a16="http://schemas.microsoft.com/office/drawing/2014/main" id="{CF0E9A2D-4CCA-8A44-052E-76AE79B9AEA9}"/>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83</a:t>
            </a:fld>
            <a:endParaRPr lang="en-US" dirty="0"/>
          </a:p>
        </p:txBody>
      </p:sp>
    </p:spTree>
    <p:extLst>
      <p:ext uri="{BB962C8B-B14F-4D97-AF65-F5344CB8AC3E}">
        <p14:creationId xmlns:p14="http://schemas.microsoft.com/office/powerpoint/2010/main" val="3033795009"/>
      </p:ext>
    </p:extLst>
  </p:cSld>
  <p:clrMapOvr>
    <a:masterClrMapping/>
  </p:clrMapOvr>
  <p:transition spd="slow">
    <p:push/>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FDAFA0-24A9-1649-0978-F30E56D10BD0}"/>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chemeClr val="bg1"/>
                </a:solidFill>
              </a:rPr>
              <a:pPr>
                <a:spcAft>
                  <a:spcPts val="600"/>
                </a:spcAft>
              </a:pPr>
              <a:t>84</a:t>
            </a:fld>
            <a:endParaRPr lang="en-US" dirty="0">
              <a:solidFill>
                <a:schemeClr val="bg1"/>
              </a:solidFill>
            </a:endParaRPr>
          </a:p>
        </p:txBody>
      </p:sp>
      <p:sp>
        <p:nvSpPr>
          <p:cNvPr id="2" name="Title 1">
            <a:extLst>
              <a:ext uri="{FF2B5EF4-FFF2-40B4-BE49-F238E27FC236}">
                <a16:creationId xmlns:a16="http://schemas.microsoft.com/office/drawing/2014/main" id="{E27DC783-CD99-4399-9ED4-00A5565BDFDA}"/>
              </a:ext>
            </a:extLst>
          </p:cNvPr>
          <p:cNvSpPr>
            <a:spLocks noGrp="1"/>
          </p:cNvSpPr>
          <p:nvPr>
            <p:ph type="title"/>
          </p:nvPr>
        </p:nvSpPr>
        <p:spPr>
          <a:xfrm>
            <a:off x="7592794" y="1347280"/>
            <a:ext cx="4078335" cy="617786"/>
          </a:xfrm>
        </p:spPr>
        <p:txBody>
          <a:bodyPr>
            <a:normAutofit/>
          </a:bodyPr>
          <a:lstStyle/>
          <a:p>
            <a:r>
              <a:rPr lang="en-AU" sz="3400" dirty="0"/>
              <a:t>Examples of PEPs</a:t>
            </a:r>
          </a:p>
        </p:txBody>
      </p:sp>
      <p:sp>
        <p:nvSpPr>
          <p:cNvPr id="3" name="Content Placeholder 2">
            <a:extLst>
              <a:ext uri="{FF2B5EF4-FFF2-40B4-BE49-F238E27FC236}">
                <a16:creationId xmlns:a16="http://schemas.microsoft.com/office/drawing/2014/main" id="{72902963-73F6-E840-419B-3E5106DAD34F}"/>
              </a:ext>
            </a:extLst>
          </p:cNvPr>
          <p:cNvSpPr>
            <a:spLocks noGrp="1"/>
          </p:cNvSpPr>
          <p:nvPr>
            <p:ph sz="half" idx="1"/>
          </p:nvPr>
        </p:nvSpPr>
        <p:spPr>
          <a:xfrm>
            <a:off x="7592794" y="2097180"/>
            <a:ext cx="4429968" cy="3525051"/>
          </a:xfrm>
        </p:spPr>
        <p:txBody>
          <a:bodyPr>
            <a:noAutofit/>
          </a:bodyPr>
          <a:lstStyle/>
          <a:p>
            <a:pPr marL="0" indent="0">
              <a:lnSpc>
                <a:spcPct val="100000"/>
              </a:lnSpc>
              <a:spcBef>
                <a:spcPts val="800"/>
              </a:spcBef>
              <a:buNone/>
            </a:pPr>
            <a:r>
              <a:rPr lang="en-AU" sz="1800" dirty="0"/>
              <a:t>A PEP may include:</a:t>
            </a:r>
          </a:p>
          <a:p>
            <a:pPr>
              <a:lnSpc>
                <a:spcPct val="100000"/>
              </a:lnSpc>
              <a:spcBef>
                <a:spcPts val="800"/>
              </a:spcBef>
            </a:pPr>
            <a:r>
              <a:rPr lang="en-AU" sz="1800" dirty="0"/>
              <a:t>senior politicians</a:t>
            </a:r>
          </a:p>
          <a:p>
            <a:pPr>
              <a:lnSpc>
                <a:spcPct val="100000"/>
              </a:lnSpc>
              <a:spcBef>
                <a:spcPts val="800"/>
              </a:spcBef>
            </a:pPr>
            <a:r>
              <a:rPr lang="en-AU" sz="1800" dirty="0"/>
              <a:t>members of parliament</a:t>
            </a:r>
          </a:p>
          <a:p>
            <a:pPr>
              <a:lnSpc>
                <a:spcPct val="100000"/>
              </a:lnSpc>
              <a:spcBef>
                <a:spcPts val="800"/>
              </a:spcBef>
            </a:pPr>
            <a:r>
              <a:rPr lang="en-AU" sz="1800" dirty="0"/>
              <a:t>senior government officials</a:t>
            </a:r>
          </a:p>
          <a:p>
            <a:pPr>
              <a:lnSpc>
                <a:spcPct val="100000"/>
              </a:lnSpc>
              <a:spcBef>
                <a:spcPts val="800"/>
              </a:spcBef>
            </a:pPr>
            <a:r>
              <a:rPr lang="en-AU" sz="1800" dirty="0"/>
              <a:t>judges or senior military officials</a:t>
            </a:r>
          </a:p>
          <a:p>
            <a:pPr>
              <a:lnSpc>
                <a:spcPct val="100000"/>
              </a:lnSpc>
              <a:spcBef>
                <a:spcPts val="800"/>
              </a:spcBef>
            </a:pPr>
            <a:r>
              <a:rPr lang="en-AU" sz="1800" dirty="0"/>
              <a:t>executives of state-owned enterprises</a:t>
            </a:r>
          </a:p>
          <a:p>
            <a:pPr>
              <a:lnSpc>
                <a:spcPct val="100000"/>
              </a:lnSpc>
              <a:spcBef>
                <a:spcPts val="800"/>
              </a:spcBef>
              <a:spcAft>
                <a:spcPts val="1200"/>
              </a:spcAft>
            </a:pPr>
            <a:r>
              <a:rPr lang="en-AU" sz="1800" dirty="0"/>
              <a:t>senior political party officials.</a:t>
            </a:r>
          </a:p>
          <a:p>
            <a:pPr marL="0" indent="0">
              <a:lnSpc>
                <a:spcPct val="100000"/>
              </a:lnSpc>
              <a:spcBef>
                <a:spcPts val="800"/>
              </a:spcBef>
              <a:buNone/>
            </a:pPr>
            <a:r>
              <a:rPr lang="en-AU" sz="1800" dirty="0"/>
              <a:t>PEPs can be:</a:t>
            </a:r>
          </a:p>
          <a:p>
            <a:pPr>
              <a:lnSpc>
                <a:spcPct val="100000"/>
              </a:lnSpc>
              <a:spcBef>
                <a:spcPts val="800"/>
              </a:spcBef>
            </a:pPr>
            <a:r>
              <a:rPr lang="en-AU" sz="1800" dirty="0"/>
              <a:t>Australian-based</a:t>
            </a:r>
          </a:p>
          <a:p>
            <a:pPr>
              <a:lnSpc>
                <a:spcPct val="100000"/>
              </a:lnSpc>
              <a:spcBef>
                <a:spcPts val="800"/>
              </a:spcBef>
            </a:pPr>
            <a:r>
              <a:rPr lang="en-AU" sz="1800" dirty="0"/>
              <a:t>foreign-based</a:t>
            </a:r>
          </a:p>
          <a:p>
            <a:pPr>
              <a:lnSpc>
                <a:spcPct val="100000"/>
              </a:lnSpc>
              <a:spcBef>
                <a:spcPts val="800"/>
              </a:spcBef>
            </a:pPr>
            <a:r>
              <a:rPr lang="en-AU" sz="1800" dirty="0"/>
              <a:t>international organisation officials.</a:t>
            </a:r>
          </a:p>
        </p:txBody>
      </p:sp>
      <p:pic>
        <p:nvPicPr>
          <p:cNvPr id="23" name="Picture Placeholder 22">
            <a:extLst>
              <a:ext uri="{FF2B5EF4-FFF2-40B4-BE49-F238E27FC236}">
                <a16:creationId xmlns:a16="http://schemas.microsoft.com/office/drawing/2014/main" id="{4E65856F-15BD-3C68-973F-ABAC8A60D559}"/>
              </a:ext>
            </a:extLst>
          </p:cNvPr>
          <p:cNvPicPr>
            <a:picLocks noGrp="1" noChangeAspect="1"/>
          </p:cNvPicPr>
          <p:nvPr>
            <p:ph type="pic" sz="quarter" idx="13"/>
          </p:nvPr>
        </p:nvPicPr>
        <p:blipFill>
          <a:blip r:embed="rId3"/>
          <a:srcRect l="21553" r="21553"/>
          <a:stretch/>
        </p:blipFill>
        <p:spPr>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Tree>
    <p:extLst>
      <p:ext uri="{BB962C8B-B14F-4D97-AF65-F5344CB8AC3E}">
        <p14:creationId xmlns:p14="http://schemas.microsoft.com/office/powerpoint/2010/main" val="1276094101"/>
      </p:ext>
    </p:extLst>
  </p:cSld>
  <p:clrMapOvr>
    <a:masterClrMapping/>
  </p:clrMapOvr>
  <p:transition spd="slow">
    <p:push/>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FC472-988D-AC16-46CA-F1E8E309864A}"/>
              </a:ext>
            </a:extLst>
          </p:cNvPr>
          <p:cNvSpPr>
            <a:spLocks noGrp="1"/>
          </p:cNvSpPr>
          <p:nvPr>
            <p:ph type="title"/>
          </p:nvPr>
        </p:nvSpPr>
        <p:spPr>
          <a:xfrm>
            <a:off x="1078992" y="1938528"/>
            <a:ext cx="10177272" cy="2990088"/>
          </a:xfrm>
        </p:spPr>
        <p:txBody>
          <a:bodyPr>
            <a:normAutofit/>
          </a:bodyPr>
          <a:lstStyle/>
          <a:p>
            <a:r>
              <a:rPr lang="en-AU" dirty="0"/>
              <a:t>Which of the following do you think may be defined as a PEP?</a:t>
            </a:r>
          </a:p>
        </p:txBody>
      </p:sp>
      <p:sp>
        <p:nvSpPr>
          <p:cNvPr id="4" name="Slide Number Placeholder 3">
            <a:extLst>
              <a:ext uri="{FF2B5EF4-FFF2-40B4-BE49-F238E27FC236}">
                <a16:creationId xmlns:a16="http://schemas.microsoft.com/office/drawing/2014/main" id="{347FA4BA-47E0-CD4D-6848-5488918DAEB4}"/>
              </a:ext>
            </a:extLst>
          </p:cNvPr>
          <p:cNvSpPr>
            <a:spLocks noGrp="1"/>
          </p:cNvSpPr>
          <p:nvPr>
            <p:ph type="sldNum" sz="quarter" idx="12"/>
          </p:nvPr>
        </p:nvSpPr>
        <p:spPr>
          <a:xfrm>
            <a:off x="8610600" y="6262080"/>
            <a:ext cx="2743200" cy="365125"/>
          </a:xfrm>
        </p:spPr>
        <p:txBody>
          <a:bodyPr/>
          <a:lstStyle/>
          <a:p>
            <a:fld id="{B2DC25EE-239B-4C5F-AAD1-255A7D5F1EE2}" type="slidenum">
              <a:rPr lang="en-US" smtClean="0"/>
              <a:pPr/>
              <a:t>85</a:t>
            </a:fld>
            <a:endParaRPr lang="en-US" dirty="0"/>
          </a:p>
        </p:txBody>
      </p:sp>
    </p:spTree>
    <p:extLst>
      <p:ext uri="{BB962C8B-B14F-4D97-AF65-F5344CB8AC3E}">
        <p14:creationId xmlns:p14="http://schemas.microsoft.com/office/powerpoint/2010/main" val="1682407995"/>
      </p:ext>
    </p:extLst>
  </p:cSld>
  <p:clrMapOvr>
    <a:masterClrMapping/>
  </p:clrMapOvr>
  <p:transition spd="slow">
    <p:push/>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F241C8-EC61-64A5-BDC1-B64E213AA6AD}"/>
              </a:ext>
            </a:extLst>
          </p:cNvPr>
          <p:cNvSpPr>
            <a:spLocks noGrp="1"/>
          </p:cNvSpPr>
          <p:nvPr>
            <p:ph type="sldNum" sz="quarter" idx="10"/>
          </p:nvPr>
        </p:nvSpPr>
        <p:spPr/>
        <p:txBody>
          <a:bodyPr/>
          <a:lstStyle/>
          <a:p>
            <a:fld id="{B2DC25EE-239B-4C5F-AAD1-255A7D5F1EE2}" type="slidenum">
              <a:rPr lang="en-US" smtClean="0"/>
              <a:t>86</a:t>
            </a:fld>
            <a:endParaRPr lang="en-US" dirty="0"/>
          </a:p>
        </p:txBody>
      </p:sp>
      <p:pic>
        <p:nvPicPr>
          <p:cNvPr id="1026" name="Picture 2" descr="a female justice wearing a white wig and robes">
            <a:extLst>
              <a:ext uri="{FF2B5EF4-FFF2-40B4-BE49-F238E27FC236}">
                <a16:creationId xmlns:a16="http://schemas.microsoft.com/office/drawing/2014/main" id="{25AFD75E-ECD1-CEBE-02C2-F77EA22EF6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18" y="0"/>
            <a:ext cx="12223089" cy="6864349"/>
          </a:xfrm>
          <a:prstGeom prst="rect">
            <a:avLst/>
          </a:prstGeom>
          <a:noFill/>
          <a:extLst>
            <a:ext uri="{909E8E84-426E-40DD-AFC4-6F175D3DCCD1}">
              <a14:hiddenFill xmlns:a14="http://schemas.microsoft.com/office/drawing/2010/main">
                <a:solidFill>
                  <a:srgbClr val="FFFFFF"/>
                </a:solidFill>
              </a14:hiddenFill>
            </a:ext>
          </a:extLst>
        </p:spPr>
      </p:pic>
      <p:sp>
        <p:nvSpPr>
          <p:cNvPr id="25" name="Frame 24">
            <a:extLst>
              <a:ext uri="{FF2B5EF4-FFF2-40B4-BE49-F238E27FC236}">
                <a16:creationId xmlns:a16="http://schemas.microsoft.com/office/drawing/2014/main" id="{17D58A71-C4C0-3AAA-E4D0-E7ADFB6AFBFF}"/>
              </a:ext>
            </a:extLst>
          </p:cNvPr>
          <p:cNvSpPr/>
          <p:nvPr/>
        </p:nvSpPr>
        <p:spPr>
          <a:xfrm>
            <a:off x="10373710" y="5580994"/>
            <a:ext cx="472966" cy="472966"/>
          </a:xfrm>
          <a:prstGeom prst="fram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26" name="TextBox 25">
            <a:extLst>
              <a:ext uri="{FF2B5EF4-FFF2-40B4-BE49-F238E27FC236}">
                <a16:creationId xmlns:a16="http://schemas.microsoft.com/office/drawing/2014/main" id="{DBEAA825-41F7-4F83-7CD4-7F656FD87991}"/>
              </a:ext>
            </a:extLst>
          </p:cNvPr>
          <p:cNvSpPr txBox="1"/>
          <p:nvPr/>
        </p:nvSpPr>
        <p:spPr>
          <a:xfrm>
            <a:off x="10131972" y="5183603"/>
            <a:ext cx="956442" cy="369332"/>
          </a:xfrm>
          <a:prstGeom prst="rect">
            <a:avLst/>
          </a:prstGeom>
          <a:noFill/>
        </p:spPr>
        <p:txBody>
          <a:bodyPr wrap="square" rtlCol="0">
            <a:spAutoFit/>
          </a:bodyPr>
          <a:lstStyle/>
          <a:p>
            <a:pPr algn="ctr"/>
            <a:r>
              <a:rPr lang="en-AU" b="1" dirty="0">
                <a:solidFill>
                  <a:schemeClr val="bg1"/>
                </a:solidFill>
              </a:rPr>
              <a:t>PEP?</a:t>
            </a:r>
          </a:p>
        </p:txBody>
      </p:sp>
      <p:pic>
        <p:nvPicPr>
          <p:cNvPr id="28" name="Graphic 27" descr="Tick with solid fill">
            <a:extLst>
              <a:ext uri="{FF2B5EF4-FFF2-40B4-BE49-F238E27FC236}">
                <a16:creationId xmlns:a16="http://schemas.microsoft.com/office/drawing/2014/main" id="{1E115DFD-B27A-CD5F-7453-C56F7C21EE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48049" y="5655333"/>
            <a:ext cx="324288" cy="324288"/>
          </a:xfrm>
          <a:prstGeom prst="rect">
            <a:avLst/>
          </a:prstGeom>
        </p:spPr>
      </p:pic>
    </p:spTree>
    <p:extLst>
      <p:ext uri="{BB962C8B-B14F-4D97-AF65-F5344CB8AC3E}">
        <p14:creationId xmlns:p14="http://schemas.microsoft.com/office/powerpoint/2010/main" val="3350248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Everyone wants a piece of David Pocock, the new independent senator  challenging the Canberra culture - ABC News">
            <a:extLst>
              <a:ext uri="{FF2B5EF4-FFF2-40B4-BE49-F238E27FC236}">
                <a16:creationId xmlns:a16="http://schemas.microsoft.com/office/drawing/2014/main" id="{82793F4B-3873-4AF9-FF24-5E0E19AE0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6"/>
          <a:stretch>
            <a:fillRect/>
          </a:stretch>
        </p:blipFill>
        <p:spPr bwMode="auto">
          <a:xfrm>
            <a:off x="-57150" y="-26040"/>
            <a:ext cx="12664091" cy="688250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B9F5D87-B921-33A7-CD43-9543B0606A92}"/>
              </a:ext>
            </a:extLst>
          </p:cNvPr>
          <p:cNvSpPr>
            <a:spLocks noGrp="1"/>
          </p:cNvSpPr>
          <p:nvPr>
            <p:ph type="sldNum" sz="quarter" idx="10"/>
          </p:nvPr>
        </p:nvSpPr>
        <p:spPr/>
        <p:txBody>
          <a:bodyPr>
            <a:normAutofit/>
          </a:bodyPr>
          <a:lstStyle/>
          <a:p>
            <a:pPr>
              <a:spcAft>
                <a:spcPts val="600"/>
              </a:spcAft>
            </a:pPr>
            <a:fld id="{B2DC25EE-239B-4C5F-AAD1-255A7D5F1EE2}" type="slidenum">
              <a:rPr lang="en-US" smtClean="0"/>
              <a:pPr>
                <a:spcAft>
                  <a:spcPts val="600"/>
                </a:spcAft>
              </a:pPr>
              <a:t>87</a:t>
            </a:fld>
            <a:endParaRPr lang="en-US" dirty="0"/>
          </a:p>
        </p:txBody>
      </p:sp>
      <p:sp>
        <p:nvSpPr>
          <p:cNvPr id="4" name="Frame 3">
            <a:extLst>
              <a:ext uri="{FF2B5EF4-FFF2-40B4-BE49-F238E27FC236}">
                <a16:creationId xmlns:a16="http://schemas.microsoft.com/office/drawing/2014/main" id="{280162FA-7373-BB96-BF5F-F0923A0718BC}"/>
              </a:ext>
            </a:extLst>
          </p:cNvPr>
          <p:cNvSpPr/>
          <p:nvPr/>
        </p:nvSpPr>
        <p:spPr>
          <a:xfrm>
            <a:off x="11237310" y="5580994"/>
            <a:ext cx="472966" cy="472966"/>
          </a:xfrm>
          <a:prstGeom prst="fram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5" name="TextBox 4">
            <a:extLst>
              <a:ext uri="{FF2B5EF4-FFF2-40B4-BE49-F238E27FC236}">
                <a16:creationId xmlns:a16="http://schemas.microsoft.com/office/drawing/2014/main" id="{F1AC32B9-80CF-8084-199D-B49DA63AC03C}"/>
              </a:ext>
            </a:extLst>
          </p:cNvPr>
          <p:cNvSpPr txBox="1"/>
          <p:nvPr/>
        </p:nvSpPr>
        <p:spPr>
          <a:xfrm>
            <a:off x="11031858" y="5118289"/>
            <a:ext cx="956442" cy="369332"/>
          </a:xfrm>
          <a:prstGeom prst="rect">
            <a:avLst/>
          </a:prstGeom>
          <a:noFill/>
        </p:spPr>
        <p:txBody>
          <a:bodyPr wrap="square" rtlCol="0">
            <a:spAutoFit/>
          </a:bodyPr>
          <a:lstStyle/>
          <a:p>
            <a:pPr algn="ctr"/>
            <a:r>
              <a:rPr lang="en-AU" b="1" dirty="0">
                <a:solidFill>
                  <a:schemeClr val="bg1"/>
                </a:solidFill>
              </a:rPr>
              <a:t>PEP?</a:t>
            </a:r>
          </a:p>
        </p:txBody>
      </p:sp>
      <p:pic>
        <p:nvPicPr>
          <p:cNvPr id="2052" name="Picture 4" descr="Senator David Pocock is on a mission to hold Canberra to account — and he  won't stop with the Department of Defence - ABC News">
            <a:extLst>
              <a:ext uri="{FF2B5EF4-FFF2-40B4-BE49-F238E27FC236}">
                <a16:creationId xmlns:a16="http://schemas.microsoft.com/office/drawing/2014/main" id="{51837963-B94A-9498-0B4B-81D1E1C7A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8706" y="218621"/>
            <a:ext cx="3855107" cy="21690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5C77C09-C4F4-98BB-68CA-B25AA5A5B8D8}"/>
              </a:ext>
            </a:extLst>
          </p:cNvPr>
          <p:cNvSpPr txBox="1"/>
          <p:nvPr/>
        </p:nvSpPr>
        <p:spPr>
          <a:xfrm>
            <a:off x="9559464" y="5629367"/>
            <a:ext cx="1413933" cy="369332"/>
          </a:xfrm>
          <a:prstGeom prst="rect">
            <a:avLst/>
          </a:prstGeom>
          <a:noFill/>
        </p:spPr>
        <p:txBody>
          <a:bodyPr wrap="square" rtlCol="0">
            <a:spAutoFit/>
          </a:bodyPr>
          <a:lstStyle/>
          <a:p>
            <a:pPr algn="ctr"/>
            <a:r>
              <a:rPr lang="en-AU" b="1" dirty="0">
                <a:solidFill>
                  <a:schemeClr val="bg1"/>
                </a:solidFill>
              </a:rPr>
              <a:t>Pre-2022</a:t>
            </a:r>
          </a:p>
        </p:txBody>
      </p:sp>
      <p:sp>
        <p:nvSpPr>
          <p:cNvPr id="8" name="Frame 7">
            <a:extLst>
              <a:ext uri="{FF2B5EF4-FFF2-40B4-BE49-F238E27FC236}">
                <a16:creationId xmlns:a16="http://schemas.microsoft.com/office/drawing/2014/main" id="{6BB37D22-3464-2E1B-9B49-7C9947251FBC}"/>
              </a:ext>
            </a:extLst>
          </p:cNvPr>
          <p:cNvSpPr/>
          <p:nvPr/>
        </p:nvSpPr>
        <p:spPr>
          <a:xfrm>
            <a:off x="11265935" y="3190477"/>
            <a:ext cx="472966" cy="472966"/>
          </a:xfrm>
          <a:prstGeom prst="fram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9" name="TextBox 8">
            <a:extLst>
              <a:ext uri="{FF2B5EF4-FFF2-40B4-BE49-F238E27FC236}">
                <a16:creationId xmlns:a16="http://schemas.microsoft.com/office/drawing/2014/main" id="{1E45F445-2A63-44A7-90FD-4E246C9D0286}"/>
              </a:ext>
            </a:extLst>
          </p:cNvPr>
          <p:cNvSpPr txBox="1"/>
          <p:nvPr/>
        </p:nvSpPr>
        <p:spPr>
          <a:xfrm>
            <a:off x="11031454" y="2713258"/>
            <a:ext cx="956442" cy="369332"/>
          </a:xfrm>
          <a:prstGeom prst="rect">
            <a:avLst/>
          </a:prstGeom>
          <a:noFill/>
        </p:spPr>
        <p:txBody>
          <a:bodyPr wrap="square" rtlCol="0">
            <a:spAutoFit/>
          </a:bodyPr>
          <a:lstStyle/>
          <a:p>
            <a:pPr algn="ctr"/>
            <a:r>
              <a:rPr lang="en-AU" b="1" dirty="0">
                <a:solidFill>
                  <a:schemeClr val="bg1"/>
                </a:solidFill>
              </a:rPr>
              <a:t>PEP?</a:t>
            </a:r>
          </a:p>
        </p:txBody>
      </p:sp>
      <p:pic>
        <p:nvPicPr>
          <p:cNvPr id="10" name="Graphic 9" descr="Tick with solid fill">
            <a:extLst>
              <a:ext uri="{FF2B5EF4-FFF2-40B4-BE49-F238E27FC236}">
                <a16:creationId xmlns:a16="http://schemas.microsoft.com/office/drawing/2014/main" id="{76E4DC6B-CBFE-5652-38D0-7A7BFD2DB04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347531" y="3228530"/>
            <a:ext cx="324288" cy="324288"/>
          </a:xfrm>
          <a:prstGeom prst="rect">
            <a:avLst/>
          </a:prstGeom>
        </p:spPr>
      </p:pic>
      <p:sp>
        <p:nvSpPr>
          <p:cNvPr id="11" name="TextBox 10">
            <a:extLst>
              <a:ext uri="{FF2B5EF4-FFF2-40B4-BE49-F238E27FC236}">
                <a16:creationId xmlns:a16="http://schemas.microsoft.com/office/drawing/2014/main" id="{8C78D0DF-F906-40F5-2538-EFF6282FDCE4}"/>
              </a:ext>
            </a:extLst>
          </p:cNvPr>
          <p:cNvSpPr txBox="1"/>
          <p:nvPr/>
        </p:nvSpPr>
        <p:spPr>
          <a:xfrm>
            <a:off x="9559061" y="3209821"/>
            <a:ext cx="1413933" cy="369332"/>
          </a:xfrm>
          <a:prstGeom prst="rect">
            <a:avLst/>
          </a:prstGeom>
          <a:noFill/>
        </p:spPr>
        <p:txBody>
          <a:bodyPr wrap="square" rtlCol="0">
            <a:spAutoFit/>
          </a:bodyPr>
          <a:lstStyle/>
          <a:p>
            <a:pPr algn="ctr"/>
            <a:r>
              <a:rPr lang="en-AU" b="1" dirty="0">
                <a:solidFill>
                  <a:schemeClr val="bg1"/>
                </a:solidFill>
              </a:rPr>
              <a:t>Post-2022</a:t>
            </a:r>
          </a:p>
        </p:txBody>
      </p:sp>
      <p:pic>
        <p:nvPicPr>
          <p:cNvPr id="12" name="Graphic 11" descr="Close with solid fill">
            <a:extLst>
              <a:ext uri="{FF2B5EF4-FFF2-40B4-BE49-F238E27FC236}">
                <a16:creationId xmlns:a16="http://schemas.microsoft.com/office/drawing/2014/main" id="{701BF764-75DB-7F6C-0C14-BCA3D2BBCEF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287088" y="5623062"/>
            <a:ext cx="378373" cy="378373"/>
          </a:xfrm>
          <a:prstGeom prst="rect">
            <a:avLst/>
          </a:prstGeom>
        </p:spPr>
      </p:pic>
    </p:spTree>
    <p:extLst>
      <p:ext uri="{BB962C8B-B14F-4D97-AF65-F5344CB8AC3E}">
        <p14:creationId xmlns:p14="http://schemas.microsoft.com/office/powerpoint/2010/main" val="429057059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1" grpId="0"/>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9D6232-ADFB-B7BA-D899-877265C9B2B4}"/>
              </a:ext>
            </a:extLst>
          </p:cNvPr>
          <p:cNvSpPr>
            <a:spLocks noGrp="1"/>
          </p:cNvSpPr>
          <p:nvPr>
            <p:ph type="sldNum" sz="quarter" idx="10"/>
          </p:nvPr>
        </p:nvSpPr>
        <p:spPr/>
        <p:txBody>
          <a:bodyPr>
            <a:normAutofit/>
          </a:bodyPr>
          <a:lstStyle/>
          <a:p>
            <a:pPr>
              <a:spcAft>
                <a:spcPts val="600"/>
              </a:spcAft>
            </a:pPr>
            <a:fld id="{B2DC25EE-239B-4C5F-AAD1-255A7D5F1EE2}" type="slidenum">
              <a:rPr lang="en-US" smtClean="0"/>
              <a:pPr>
                <a:spcAft>
                  <a:spcPts val="600"/>
                </a:spcAft>
              </a:pPr>
              <a:t>88</a:t>
            </a:fld>
            <a:endParaRPr lang="en-US" dirty="0"/>
          </a:p>
        </p:txBody>
      </p:sp>
      <p:pic>
        <p:nvPicPr>
          <p:cNvPr id="6" name="Picture 5">
            <a:extLst>
              <a:ext uri="{FF2B5EF4-FFF2-40B4-BE49-F238E27FC236}">
                <a16:creationId xmlns:a16="http://schemas.microsoft.com/office/drawing/2014/main" id="{948C35F4-47B4-14DF-2612-3C066203C003}"/>
              </a:ext>
            </a:extLst>
          </p:cNvPr>
          <p:cNvPicPr>
            <a:picLocks noChangeAspect="1"/>
          </p:cNvPicPr>
          <p:nvPr/>
        </p:nvPicPr>
        <p:blipFill>
          <a:blip r:embed="rId3"/>
          <a:srcRect t="5151" b="54536"/>
          <a:stretch>
            <a:fillRect/>
          </a:stretch>
        </p:blipFill>
        <p:spPr>
          <a:xfrm>
            <a:off x="0" y="-1"/>
            <a:ext cx="12192000" cy="6858001"/>
          </a:xfrm>
          <a:prstGeom prst="rect">
            <a:avLst/>
          </a:prstGeom>
        </p:spPr>
      </p:pic>
      <p:sp>
        <p:nvSpPr>
          <p:cNvPr id="4" name="Frame 3">
            <a:extLst>
              <a:ext uri="{FF2B5EF4-FFF2-40B4-BE49-F238E27FC236}">
                <a16:creationId xmlns:a16="http://schemas.microsoft.com/office/drawing/2014/main" id="{0B610030-5703-8324-5279-F362ECB77EB0}"/>
              </a:ext>
            </a:extLst>
          </p:cNvPr>
          <p:cNvSpPr/>
          <p:nvPr/>
        </p:nvSpPr>
        <p:spPr>
          <a:xfrm>
            <a:off x="10373710" y="5580994"/>
            <a:ext cx="472966" cy="472966"/>
          </a:xfrm>
          <a:prstGeom prst="fram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5" name="TextBox 4">
            <a:extLst>
              <a:ext uri="{FF2B5EF4-FFF2-40B4-BE49-F238E27FC236}">
                <a16:creationId xmlns:a16="http://schemas.microsoft.com/office/drawing/2014/main" id="{F21EF644-C104-7B2F-FB67-365281229CCB}"/>
              </a:ext>
            </a:extLst>
          </p:cNvPr>
          <p:cNvSpPr txBox="1"/>
          <p:nvPr/>
        </p:nvSpPr>
        <p:spPr>
          <a:xfrm>
            <a:off x="10131972" y="5183603"/>
            <a:ext cx="956442" cy="369332"/>
          </a:xfrm>
          <a:prstGeom prst="rect">
            <a:avLst/>
          </a:prstGeom>
          <a:noFill/>
        </p:spPr>
        <p:txBody>
          <a:bodyPr wrap="square" rtlCol="0">
            <a:spAutoFit/>
          </a:bodyPr>
          <a:lstStyle/>
          <a:p>
            <a:pPr algn="ctr"/>
            <a:r>
              <a:rPr lang="en-AU" b="1" dirty="0">
                <a:solidFill>
                  <a:schemeClr val="bg1"/>
                </a:solidFill>
              </a:rPr>
              <a:t>PEP?</a:t>
            </a:r>
          </a:p>
        </p:txBody>
      </p:sp>
      <p:pic>
        <p:nvPicPr>
          <p:cNvPr id="7" name="Graphic 6" descr="Close with solid fill">
            <a:extLst>
              <a:ext uri="{FF2B5EF4-FFF2-40B4-BE49-F238E27FC236}">
                <a16:creationId xmlns:a16="http://schemas.microsoft.com/office/drawing/2014/main" id="{718A4D62-6208-5D77-5F94-99EBC85DA67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23488" y="5637576"/>
            <a:ext cx="378373" cy="378373"/>
          </a:xfrm>
          <a:prstGeom prst="rect">
            <a:avLst/>
          </a:prstGeom>
        </p:spPr>
      </p:pic>
    </p:spTree>
    <p:extLst>
      <p:ext uri="{BB962C8B-B14F-4D97-AF65-F5344CB8AC3E}">
        <p14:creationId xmlns:p14="http://schemas.microsoft.com/office/powerpoint/2010/main" val="188206374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7C6792-2701-B342-3E5F-D02C04E87081}"/>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D64CE0B-D2EF-2665-14B6-C591B6E8FBDE}"/>
              </a:ext>
            </a:extLst>
          </p:cNvPr>
          <p:cNvSpPr>
            <a:spLocks noGrp="1"/>
          </p:cNvSpPr>
          <p:nvPr>
            <p:ph type="pic" sz="quarter" idx="13"/>
          </p:nvPr>
        </p:nvSpPr>
        <p:spPr/>
        <p:txBody>
          <a:bodyPr/>
          <a:lstStyle/>
          <a:p>
            <a:endParaRPr lang="en-US" dirty="0"/>
          </a:p>
        </p:txBody>
      </p:sp>
      <p:sp>
        <p:nvSpPr>
          <p:cNvPr id="4" name="Slide Number Placeholder 3">
            <a:extLst>
              <a:ext uri="{FF2B5EF4-FFF2-40B4-BE49-F238E27FC236}">
                <a16:creationId xmlns:a16="http://schemas.microsoft.com/office/drawing/2014/main" id="{490C6D62-0893-9AB2-8FCE-1735B89C0EC7}"/>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89</a:t>
            </a:fld>
            <a:endParaRPr lang="en-US" dirty="0">
              <a:solidFill>
                <a:srgbClr val="FFFFFF"/>
              </a:solidFill>
            </a:endParaRPr>
          </a:p>
        </p:txBody>
      </p:sp>
      <p:sp>
        <p:nvSpPr>
          <p:cNvPr id="2" name="Title 1">
            <a:extLst>
              <a:ext uri="{FF2B5EF4-FFF2-40B4-BE49-F238E27FC236}">
                <a16:creationId xmlns:a16="http://schemas.microsoft.com/office/drawing/2014/main" id="{CDB48098-DBC9-4332-DBB1-EA95A6B3BFDB}"/>
              </a:ext>
            </a:extLst>
          </p:cNvPr>
          <p:cNvSpPr>
            <a:spLocks noGrp="1"/>
          </p:cNvSpPr>
          <p:nvPr>
            <p:ph type="title"/>
          </p:nvPr>
        </p:nvSpPr>
        <p:spPr>
          <a:xfrm>
            <a:off x="7505265" y="1439863"/>
            <a:ext cx="4252973" cy="1040702"/>
          </a:xfrm>
        </p:spPr>
        <p:txBody>
          <a:bodyPr anchor="b">
            <a:normAutofit fontScale="90000"/>
          </a:bodyPr>
          <a:lstStyle/>
          <a:p>
            <a:r>
              <a:rPr lang="en-AU" sz="3400" dirty="0"/>
              <a:t>Step 3 – Sanctions and PEP checks</a:t>
            </a:r>
          </a:p>
        </p:txBody>
      </p:sp>
      <p:sp>
        <p:nvSpPr>
          <p:cNvPr id="9" name="Text Placeholder 8">
            <a:extLst>
              <a:ext uri="{FF2B5EF4-FFF2-40B4-BE49-F238E27FC236}">
                <a16:creationId xmlns:a16="http://schemas.microsoft.com/office/drawing/2014/main" id="{30306DC6-F676-BEC1-AC12-3902324D9AEC}"/>
              </a:ext>
            </a:extLst>
          </p:cNvPr>
          <p:cNvSpPr>
            <a:spLocks noGrp="1"/>
          </p:cNvSpPr>
          <p:nvPr>
            <p:ph sz="half" idx="1"/>
          </p:nvPr>
        </p:nvSpPr>
        <p:spPr>
          <a:xfrm>
            <a:off x="7505264" y="2676362"/>
            <a:ext cx="4252973" cy="3484190"/>
          </a:xfrm>
        </p:spPr>
        <p:txBody>
          <a:bodyPr vert="horz" lIns="91440" tIns="45720" rIns="91440" bIns="45720" rtlCol="0" anchor="t">
            <a:normAutofit fontScale="70000" lnSpcReduction="20000"/>
          </a:bodyPr>
          <a:lstStyle/>
          <a:p>
            <a:pPr marL="0" indent="0">
              <a:spcBef>
                <a:spcPts val="500"/>
              </a:spcBef>
              <a:buNone/>
            </a:pPr>
            <a:r>
              <a:rPr lang="en-AU" b="1" dirty="0"/>
              <a:t>Complete:</a:t>
            </a:r>
            <a:endParaRPr lang="en-US" dirty="0"/>
          </a:p>
          <a:p>
            <a:pPr marL="342900" indent="-342900">
              <a:spcBef>
                <a:spcPts val="500"/>
              </a:spcBef>
              <a:buFont typeface="Arial" panose="020B0604020202020204" pitchFamily="34" charset="0"/>
              <a:buChar char="•"/>
            </a:pPr>
            <a:r>
              <a:rPr lang="en-AU" dirty="0"/>
              <a:t>sanctions screening</a:t>
            </a:r>
          </a:p>
          <a:p>
            <a:pPr marL="342900" indent="-342900">
              <a:spcBef>
                <a:spcPts val="500"/>
              </a:spcBef>
              <a:buFont typeface="Arial" panose="020B0604020202020204" pitchFamily="34" charset="0"/>
              <a:buChar char="•"/>
            </a:pPr>
            <a:r>
              <a:rPr lang="en-AU" dirty="0">
                <a:latin typeface="Calibri"/>
                <a:ea typeface="Calibri"/>
                <a:cs typeface="Calibri"/>
              </a:rPr>
              <a:t>politically exposed person (PEP) check.</a:t>
            </a:r>
          </a:p>
          <a:p>
            <a:pPr marL="0" indent="0">
              <a:spcBef>
                <a:spcPts val="500"/>
              </a:spcBef>
              <a:buNone/>
            </a:pPr>
            <a:endParaRPr lang="en-AU" dirty="0">
              <a:latin typeface="Calibri"/>
              <a:ea typeface="Calibri"/>
              <a:cs typeface="Calibri"/>
            </a:endParaRPr>
          </a:p>
          <a:p>
            <a:pPr marL="0" indent="0">
              <a:spcBef>
                <a:spcPts val="500"/>
              </a:spcBef>
              <a:buNone/>
            </a:pPr>
            <a:r>
              <a:rPr lang="en-AU" b="1" dirty="0"/>
              <a:t>Record:</a:t>
            </a:r>
          </a:p>
          <a:p>
            <a:pPr marL="342900" indent="-342900">
              <a:spcBef>
                <a:spcPts val="500"/>
              </a:spcBef>
              <a:buFont typeface="Arial" panose="020B0604020202020204" pitchFamily="34" charset="0"/>
              <a:buChar char="•"/>
            </a:pPr>
            <a:r>
              <a:rPr lang="en-AU" dirty="0">
                <a:latin typeface="Calibri"/>
                <a:ea typeface="Calibri"/>
                <a:cs typeface="Calibri"/>
              </a:rPr>
              <a:t>search terms used</a:t>
            </a:r>
          </a:p>
          <a:p>
            <a:pPr marL="342900" indent="-342900">
              <a:spcBef>
                <a:spcPts val="500"/>
              </a:spcBef>
              <a:buFont typeface="Arial" panose="020B0604020202020204" pitchFamily="34" charset="0"/>
              <a:buChar char="•"/>
            </a:pPr>
            <a:r>
              <a:rPr lang="en-AU" dirty="0">
                <a:latin typeface="Calibri"/>
                <a:ea typeface="Calibri"/>
                <a:cs typeface="Calibri"/>
              </a:rPr>
              <a:t>date of checks</a:t>
            </a:r>
          </a:p>
          <a:p>
            <a:pPr marL="342900" indent="-342900">
              <a:spcBef>
                <a:spcPts val="500"/>
              </a:spcBef>
              <a:buFont typeface="Arial" panose="020B0604020202020204" pitchFamily="34" charset="0"/>
              <a:buChar char="•"/>
            </a:pPr>
            <a:r>
              <a:rPr lang="en-AU" dirty="0">
                <a:latin typeface="Calibri"/>
                <a:ea typeface="Calibri"/>
                <a:cs typeface="Calibri"/>
              </a:rPr>
              <a:t>whether the customer is a PEP</a:t>
            </a:r>
          </a:p>
          <a:p>
            <a:pPr marL="342900" indent="-342900">
              <a:spcBef>
                <a:spcPts val="500"/>
              </a:spcBef>
              <a:buFont typeface="Arial" panose="020B0604020202020204" pitchFamily="34" charset="0"/>
              <a:buChar char="•"/>
            </a:pPr>
            <a:r>
              <a:rPr lang="en-AU" dirty="0">
                <a:latin typeface="Calibri"/>
                <a:ea typeface="Calibri"/>
                <a:cs typeface="Calibri"/>
              </a:rPr>
              <a:t>whether sanctions concerns exist.</a:t>
            </a:r>
          </a:p>
          <a:p>
            <a:endParaRPr lang="en-AU" dirty="0"/>
          </a:p>
        </p:txBody>
      </p:sp>
      <p:grpSp>
        <p:nvGrpSpPr>
          <p:cNvPr id="5" name="Group 4">
            <a:extLst>
              <a:ext uri="{FF2B5EF4-FFF2-40B4-BE49-F238E27FC236}">
                <a16:creationId xmlns:a16="http://schemas.microsoft.com/office/drawing/2014/main" id="{6FDA3ACA-B68A-4703-AFE5-6B1EDABC7E8E}"/>
              </a:ext>
            </a:extLst>
          </p:cNvPr>
          <p:cNvGrpSpPr/>
          <p:nvPr/>
        </p:nvGrpSpPr>
        <p:grpSpPr>
          <a:xfrm>
            <a:off x="10896600" y="136525"/>
            <a:ext cx="914400" cy="1175265"/>
            <a:chOff x="10906836" y="133066"/>
            <a:chExt cx="914400" cy="1175265"/>
          </a:xfrm>
        </p:grpSpPr>
        <p:pic>
          <p:nvPicPr>
            <p:cNvPr id="7" name="Graphic 6" descr="Stopwatch 33% with solid fill">
              <a:extLst>
                <a:ext uri="{FF2B5EF4-FFF2-40B4-BE49-F238E27FC236}">
                  <a16:creationId xmlns:a16="http://schemas.microsoft.com/office/drawing/2014/main" id="{E1A092F6-C825-D0C3-E20A-AA59241622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8" name="TextBox 7">
              <a:extLst>
                <a:ext uri="{FF2B5EF4-FFF2-40B4-BE49-F238E27FC236}">
                  <a16:creationId xmlns:a16="http://schemas.microsoft.com/office/drawing/2014/main" id="{F863470B-4580-BF27-FC4A-D640F9E3315A}"/>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accent6"/>
                  </a:solidFill>
                </a:rPr>
                <a:t>1min</a:t>
              </a:r>
            </a:p>
          </p:txBody>
        </p:sp>
      </p:grpSp>
      <p:pic>
        <p:nvPicPr>
          <p:cNvPr id="14" name="Picture 13">
            <a:extLst>
              <a:ext uri="{FF2B5EF4-FFF2-40B4-BE49-F238E27FC236}">
                <a16:creationId xmlns:a16="http://schemas.microsoft.com/office/drawing/2014/main" id="{1323B1D2-D5A0-08B1-AAE4-99A9EA85E4B1}"/>
              </a:ext>
            </a:extLst>
          </p:cNvPr>
          <p:cNvPicPr>
            <a:picLocks noChangeAspect="1"/>
          </p:cNvPicPr>
          <p:nvPr/>
        </p:nvPicPr>
        <p:blipFill>
          <a:blip r:embed="rId4"/>
          <a:srcRect b="13711"/>
          <a:stretch>
            <a:fillRect/>
          </a:stretch>
        </p:blipFill>
        <p:spPr>
          <a:xfrm>
            <a:off x="1839474" y="239260"/>
            <a:ext cx="3386010" cy="4812274"/>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3B8DDF2F-3994-3714-74C5-28CBBEB6DB52}"/>
              </a:ext>
            </a:extLst>
          </p:cNvPr>
          <p:cNvPicPr>
            <a:picLocks noChangeAspect="1"/>
          </p:cNvPicPr>
          <p:nvPr/>
        </p:nvPicPr>
        <p:blipFill>
          <a:blip r:embed="rId5"/>
          <a:stretch>
            <a:fillRect/>
          </a:stretch>
        </p:blipFill>
        <p:spPr>
          <a:xfrm>
            <a:off x="229387" y="3316361"/>
            <a:ext cx="3115739" cy="33023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0079733"/>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AD0299-3B9A-1B8C-032A-A6908A9AF9F9}"/>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9</a:t>
            </a:fld>
            <a:endParaRPr lang="en-US" dirty="0">
              <a:solidFill>
                <a:srgbClr val="FFFFFF"/>
              </a:solidFill>
            </a:endParaRPr>
          </a:p>
        </p:txBody>
      </p:sp>
      <p:sp>
        <p:nvSpPr>
          <p:cNvPr id="3" name="Content Placeholder 2">
            <a:extLst>
              <a:ext uri="{FF2B5EF4-FFF2-40B4-BE49-F238E27FC236}">
                <a16:creationId xmlns:a16="http://schemas.microsoft.com/office/drawing/2014/main" id="{9C1870DE-FC56-B02A-23C6-FB9C823A8D24}"/>
              </a:ext>
            </a:extLst>
          </p:cNvPr>
          <p:cNvSpPr>
            <a:spLocks noGrp="1"/>
          </p:cNvSpPr>
          <p:nvPr>
            <p:ph idx="4294967295"/>
          </p:nvPr>
        </p:nvSpPr>
        <p:spPr>
          <a:xfrm>
            <a:off x="551796" y="1962000"/>
            <a:ext cx="4252975" cy="4208400"/>
          </a:xfrm>
        </p:spPr>
        <p:txBody>
          <a:bodyPr anchor="t">
            <a:normAutofit/>
          </a:bodyPr>
          <a:lstStyle/>
          <a:p>
            <a:pPr marL="0" indent="0">
              <a:buNone/>
            </a:pPr>
            <a:r>
              <a:rPr lang="en-AU" sz="1800" dirty="0"/>
              <a:t>Australia is one of only 5 countries in the world that historically didn’t regulate and extend AML/CTF obligations to real estate.</a:t>
            </a:r>
          </a:p>
          <a:p>
            <a:pPr marL="0" indent="0">
              <a:buNone/>
            </a:pPr>
            <a:endParaRPr lang="en-AU" sz="1800" dirty="0"/>
          </a:p>
          <a:p>
            <a:pPr marL="0" indent="0">
              <a:buNone/>
            </a:pPr>
            <a:r>
              <a:rPr lang="en-AU" sz="1800" dirty="0"/>
              <a:t>These changes also reinforce Australia as a trusted destination for investment in real estate, so it’s good for business and the economy.</a:t>
            </a:r>
          </a:p>
        </p:txBody>
      </p:sp>
      <p:sp>
        <p:nvSpPr>
          <p:cNvPr id="8" name="Title 7">
            <a:extLst>
              <a:ext uri="{FF2B5EF4-FFF2-40B4-BE49-F238E27FC236}">
                <a16:creationId xmlns:a16="http://schemas.microsoft.com/office/drawing/2014/main" id="{091B23BB-10AB-8322-C4D2-C533A30F629A}"/>
              </a:ext>
            </a:extLst>
          </p:cNvPr>
          <p:cNvSpPr>
            <a:spLocks noGrp="1"/>
          </p:cNvSpPr>
          <p:nvPr>
            <p:ph type="title"/>
          </p:nvPr>
        </p:nvSpPr>
        <p:spPr>
          <a:xfrm>
            <a:off x="551796" y="300971"/>
            <a:ext cx="10170000" cy="1386000"/>
          </a:xfrm>
        </p:spPr>
        <p:txBody>
          <a:bodyPr>
            <a:normAutofit/>
          </a:bodyPr>
          <a:lstStyle/>
          <a:p>
            <a:r>
              <a:rPr lang="en-AU" sz="4000" dirty="0"/>
              <a:t>Closing the loop</a:t>
            </a:r>
          </a:p>
        </p:txBody>
      </p:sp>
      <p:pic>
        <p:nvPicPr>
          <p:cNvPr id="7" name="Picture Placeholder 6">
            <a:extLst>
              <a:ext uri="{FF2B5EF4-FFF2-40B4-BE49-F238E27FC236}">
                <a16:creationId xmlns:a16="http://schemas.microsoft.com/office/drawing/2014/main" id="{9C4EA3EB-5B24-7106-5BEB-6353EFAEF6C4}"/>
              </a:ext>
            </a:extLst>
          </p:cNvPr>
          <p:cNvPicPr>
            <a:picLocks noGrp="1" noChangeAspect="1"/>
          </p:cNvPicPr>
          <p:nvPr>
            <p:ph type="pic" idx="13"/>
          </p:nvPr>
        </p:nvPicPr>
        <p:blipFill rotWithShape="1">
          <a:blip r:embed="rId2"/>
          <a:srcRect l="13505" r="27231"/>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Tree>
    <p:extLst>
      <p:ext uri="{BB962C8B-B14F-4D97-AF65-F5344CB8AC3E}">
        <p14:creationId xmlns:p14="http://schemas.microsoft.com/office/powerpoint/2010/main" val="198977067"/>
      </p:ext>
    </p:extLst>
  </p:cSld>
  <p:clrMapOvr>
    <a:masterClrMapping/>
  </p:clrMapOvr>
  <p:transition spd="slow">
    <p:push/>
  </p:transition>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07E019-53E8-A2C1-F9C2-F9197B975625}"/>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pPr>
                <a:spcAft>
                  <a:spcPts val="600"/>
                </a:spcAft>
              </a:pPr>
              <a:t>90</a:t>
            </a:fld>
            <a:endParaRPr lang="en-US" dirty="0"/>
          </a:p>
        </p:txBody>
      </p:sp>
      <p:sp>
        <p:nvSpPr>
          <p:cNvPr id="2" name="Title 1">
            <a:extLst>
              <a:ext uri="{FF2B5EF4-FFF2-40B4-BE49-F238E27FC236}">
                <a16:creationId xmlns:a16="http://schemas.microsoft.com/office/drawing/2014/main" id="{10423DA4-0AE7-143F-9208-915B8E5FAD8A}"/>
              </a:ext>
            </a:extLst>
          </p:cNvPr>
          <p:cNvSpPr>
            <a:spLocks noGrp="1"/>
          </p:cNvSpPr>
          <p:nvPr>
            <p:ph type="title"/>
          </p:nvPr>
        </p:nvSpPr>
        <p:spPr>
          <a:xfrm>
            <a:off x="604519" y="535257"/>
            <a:ext cx="4656151" cy="855780"/>
          </a:xfrm>
        </p:spPr>
        <p:txBody>
          <a:bodyPr anchor="b">
            <a:normAutofit/>
          </a:bodyPr>
          <a:lstStyle/>
          <a:p>
            <a:r>
              <a:rPr lang="en-AU" sz="3200" dirty="0">
                <a:latin typeface="Arial"/>
                <a:cs typeface="Arial"/>
              </a:rPr>
              <a:t>Quick exercise</a:t>
            </a:r>
          </a:p>
        </p:txBody>
      </p:sp>
      <p:sp>
        <p:nvSpPr>
          <p:cNvPr id="3" name="Content Placeholder 2">
            <a:extLst>
              <a:ext uri="{FF2B5EF4-FFF2-40B4-BE49-F238E27FC236}">
                <a16:creationId xmlns:a16="http://schemas.microsoft.com/office/drawing/2014/main" id="{69487B03-B1BE-9AD2-9D5E-029DCC21CF12}"/>
              </a:ext>
            </a:extLst>
          </p:cNvPr>
          <p:cNvSpPr>
            <a:spLocks noGrp="1"/>
          </p:cNvSpPr>
          <p:nvPr>
            <p:ph idx="4294967295"/>
          </p:nvPr>
        </p:nvSpPr>
        <p:spPr>
          <a:xfrm>
            <a:off x="601663" y="1533979"/>
            <a:ext cx="4195309" cy="4210050"/>
          </a:xfrm>
        </p:spPr>
        <p:txBody>
          <a:bodyPr vert="horz" lIns="91440" tIns="45720" rIns="91440" bIns="45720" rtlCol="0" anchor="t">
            <a:normAutofit lnSpcReduction="10000"/>
          </a:bodyPr>
          <a:lstStyle/>
          <a:p>
            <a:pPr marL="0" indent="0">
              <a:buNone/>
            </a:pPr>
            <a:r>
              <a:rPr lang="en-AU" sz="1800" dirty="0">
                <a:solidFill>
                  <a:schemeClr val="bg1"/>
                </a:solidFill>
                <a:latin typeface="Calibri"/>
                <a:ea typeface="Calibri"/>
                <a:cs typeface="Calibri"/>
              </a:rPr>
              <a:t>Let’s practice the sanctions and PEP checks for a foreign client.</a:t>
            </a:r>
            <a:endParaRPr lang="en-US" dirty="0"/>
          </a:p>
          <a:p>
            <a:pPr marL="0" indent="0">
              <a:buNone/>
            </a:pPr>
            <a:r>
              <a:rPr lang="en-AU" sz="1800" dirty="0">
                <a:solidFill>
                  <a:schemeClr val="bg1"/>
                </a:solidFill>
                <a:latin typeface="Calibri"/>
                <a:ea typeface="Calibri"/>
                <a:cs typeface="Calibri"/>
              </a:rPr>
              <a:t>Conduct a sanctions and PEP check for Alexander Kogan who is a Russian national  (Also spelt Aleksandr Kogan).</a:t>
            </a:r>
          </a:p>
          <a:p>
            <a:pPr marL="0" indent="0">
              <a:buNone/>
            </a:pPr>
            <a:r>
              <a:rPr lang="en-AU" sz="1800" dirty="0">
                <a:solidFill>
                  <a:schemeClr val="bg1"/>
                </a:solidFill>
                <a:latin typeface="Calibri"/>
                <a:ea typeface="Calibri"/>
                <a:cs typeface="Calibri"/>
              </a:rPr>
              <a:t>Do a google search by putting in the following search terms 'Alexander Kogan Russia Politician' – also try alternative spelling.</a:t>
            </a:r>
          </a:p>
          <a:p>
            <a:pPr marL="0" indent="0">
              <a:buNone/>
            </a:pPr>
            <a:r>
              <a:rPr lang="en-AU" sz="1800" dirty="0">
                <a:solidFill>
                  <a:schemeClr val="bg1"/>
                </a:solidFill>
                <a:latin typeface="Calibri"/>
                <a:ea typeface="Calibri"/>
                <a:cs typeface="Calibri"/>
              </a:rPr>
              <a:t>Check the sanctions list.</a:t>
            </a:r>
          </a:p>
          <a:p>
            <a:r>
              <a:rPr lang="en-AU" sz="1800" dirty="0">
                <a:solidFill>
                  <a:schemeClr val="bg1"/>
                </a:solidFill>
                <a:latin typeface="Calibri"/>
                <a:ea typeface="Calibri"/>
                <a:cs typeface="Calibri"/>
              </a:rPr>
              <a:t>Is Alexander a PEP?</a:t>
            </a:r>
          </a:p>
          <a:p>
            <a:r>
              <a:rPr lang="en-AU" sz="1800" dirty="0">
                <a:solidFill>
                  <a:schemeClr val="bg1"/>
                </a:solidFill>
                <a:latin typeface="Calibri"/>
                <a:ea typeface="Calibri"/>
                <a:cs typeface="Calibri"/>
              </a:rPr>
              <a:t>Is Alexander on the sanctions list?</a:t>
            </a:r>
          </a:p>
        </p:txBody>
      </p:sp>
      <p:pic>
        <p:nvPicPr>
          <p:cNvPr id="7" name="Picture 6" descr="A qr code with text&#10;&#10;AI-generated content may be incorrect.">
            <a:extLst>
              <a:ext uri="{FF2B5EF4-FFF2-40B4-BE49-F238E27FC236}">
                <a16:creationId xmlns:a16="http://schemas.microsoft.com/office/drawing/2014/main" id="{592AE875-AD0F-8978-2694-080F8BD7464C}"/>
              </a:ext>
            </a:extLst>
          </p:cNvPr>
          <p:cNvPicPr>
            <a:picLocks noChangeAspect="1"/>
          </p:cNvPicPr>
          <p:nvPr/>
        </p:nvPicPr>
        <p:blipFill>
          <a:blip r:embed="rId3"/>
          <a:srcRect l="23139" t="6631" r="22763" b="1"/>
          <a:stretch>
            <a:fillRect/>
          </a:stretch>
        </p:blipFill>
        <p:spPr>
          <a:xfrm>
            <a:off x="6092816" y="4907037"/>
            <a:ext cx="1570929" cy="1526355"/>
          </a:xfrm>
          <a:prstGeom prst="rect">
            <a:avLst/>
          </a:prstGeom>
        </p:spPr>
      </p:pic>
      <p:pic>
        <p:nvPicPr>
          <p:cNvPr id="23" name="Picture 22">
            <a:extLst>
              <a:ext uri="{FF2B5EF4-FFF2-40B4-BE49-F238E27FC236}">
                <a16:creationId xmlns:a16="http://schemas.microsoft.com/office/drawing/2014/main" id="{C8CC6284-995E-8CA6-4FDC-DF5375D41BCA}"/>
              </a:ext>
            </a:extLst>
          </p:cNvPr>
          <p:cNvPicPr>
            <a:picLocks noChangeAspect="1"/>
          </p:cNvPicPr>
          <p:nvPr/>
        </p:nvPicPr>
        <p:blipFill>
          <a:blip r:embed="rId4"/>
          <a:stretch>
            <a:fillRect/>
          </a:stretch>
        </p:blipFill>
        <p:spPr>
          <a:xfrm>
            <a:off x="8407022" y="963147"/>
            <a:ext cx="2302208" cy="28722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screenshot of a computer&#10;&#10;AI-generated content may be incorrect.">
            <a:extLst>
              <a:ext uri="{FF2B5EF4-FFF2-40B4-BE49-F238E27FC236}">
                <a16:creationId xmlns:a16="http://schemas.microsoft.com/office/drawing/2014/main" id="{AC45A78B-6A65-DE9B-2B59-7D2890565F10}"/>
              </a:ext>
            </a:extLst>
          </p:cNvPr>
          <p:cNvPicPr>
            <a:picLocks noChangeAspect="1"/>
          </p:cNvPicPr>
          <p:nvPr/>
        </p:nvPicPr>
        <p:blipFill>
          <a:blip r:embed="rId5"/>
          <a:stretch>
            <a:fillRect/>
          </a:stretch>
        </p:blipFill>
        <p:spPr>
          <a:xfrm>
            <a:off x="7720896" y="4085479"/>
            <a:ext cx="2215216" cy="23479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5940272"/>
      </p:ext>
    </p:extLst>
  </p:cSld>
  <p:clrMapOvr>
    <a:masterClrMapping/>
  </p:clrMapOvr>
  <p:transition spd="slow">
    <p:push/>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0E9947-14BB-CD16-C69D-F2E4046F6B4B}"/>
            </a:ext>
          </a:extLst>
        </p:cNvPr>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72DB77F6-DAD0-E84F-5C66-CBB84B48B563}"/>
              </a:ext>
            </a:extLst>
          </p:cNvPr>
          <p:cNvSpPr>
            <a:spLocks noGrp="1"/>
          </p:cNvSpPr>
          <p:nvPr>
            <p:ph type="pic" idx="13"/>
          </p:nvPr>
        </p:nvSpPr>
        <p:spPr>
          <a:xfrm>
            <a:off x="5032067" y="0"/>
            <a:ext cx="7225531" cy="6858000"/>
          </a:xfrm>
        </p:spPr>
        <p:txBody>
          <a:bodyPr/>
          <a:lstStyle/>
          <a:p>
            <a:endParaRPr lang="en-US" dirty="0"/>
          </a:p>
        </p:txBody>
      </p:sp>
      <p:sp>
        <p:nvSpPr>
          <p:cNvPr id="4" name="Slide Number Placeholder 3">
            <a:extLst>
              <a:ext uri="{FF2B5EF4-FFF2-40B4-BE49-F238E27FC236}">
                <a16:creationId xmlns:a16="http://schemas.microsoft.com/office/drawing/2014/main" id="{D58C489F-5B05-EB7C-29E6-81DEA75BAB1D}"/>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91</a:t>
            </a:fld>
            <a:endParaRPr lang="en-US" dirty="0">
              <a:solidFill>
                <a:srgbClr val="FFFFFF"/>
              </a:solidFill>
            </a:endParaRPr>
          </a:p>
        </p:txBody>
      </p:sp>
      <p:sp>
        <p:nvSpPr>
          <p:cNvPr id="2" name="Title 1">
            <a:extLst>
              <a:ext uri="{FF2B5EF4-FFF2-40B4-BE49-F238E27FC236}">
                <a16:creationId xmlns:a16="http://schemas.microsoft.com/office/drawing/2014/main" id="{854C6E67-72CD-9244-A89F-7FB4CA2F2786}"/>
              </a:ext>
            </a:extLst>
          </p:cNvPr>
          <p:cNvSpPr>
            <a:spLocks noGrp="1"/>
          </p:cNvSpPr>
          <p:nvPr>
            <p:ph type="title"/>
          </p:nvPr>
        </p:nvSpPr>
        <p:spPr>
          <a:xfrm>
            <a:off x="531660" y="942458"/>
            <a:ext cx="4053809" cy="1552466"/>
          </a:xfrm>
        </p:spPr>
        <p:txBody>
          <a:bodyPr anchor="b">
            <a:normAutofit/>
          </a:bodyPr>
          <a:lstStyle/>
          <a:p>
            <a:r>
              <a:rPr lang="en-AU" sz="3200" dirty="0">
                <a:latin typeface="Arial"/>
                <a:cs typeface="Arial"/>
              </a:rPr>
              <a:t>Step 4 – Nature and purpose of the transaction</a:t>
            </a:r>
          </a:p>
        </p:txBody>
      </p:sp>
      <p:sp>
        <p:nvSpPr>
          <p:cNvPr id="3" name="Content Placeholder 2">
            <a:extLst>
              <a:ext uri="{FF2B5EF4-FFF2-40B4-BE49-F238E27FC236}">
                <a16:creationId xmlns:a16="http://schemas.microsoft.com/office/drawing/2014/main" id="{0B4CF286-E945-A265-FA1A-541C5C02405A}"/>
              </a:ext>
            </a:extLst>
          </p:cNvPr>
          <p:cNvSpPr>
            <a:spLocks noGrp="1"/>
          </p:cNvSpPr>
          <p:nvPr>
            <p:ph idx="4294967295"/>
          </p:nvPr>
        </p:nvSpPr>
        <p:spPr>
          <a:xfrm>
            <a:off x="531660" y="2514600"/>
            <a:ext cx="3902529" cy="4206875"/>
          </a:xfrm>
        </p:spPr>
        <p:txBody>
          <a:bodyPr anchor="t">
            <a:normAutofit/>
          </a:bodyPr>
          <a:lstStyle/>
          <a:p>
            <a:pPr marL="0" indent="0">
              <a:spcBef>
                <a:spcPts val="500"/>
              </a:spcBef>
              <a:buNone/>
            </a:pPr>
            <a:r>
              <a:rPr lang="en-AU" sz="1600" dirty="0">
                <a:solidFill>
                  <a:schemeClr val="bg1"/>
                </a:solidFill>
                <a:latin typeface="Calibri"/>
                <a:ea typeface="Calibri"/>
                <a:cs typeface="Calibri"/>
              </a:rPr>
              <a:t>Assess whether the:</a:t>
            </a:r>
            <a:endParaRPr lang="en-US" sz="1600" dirty="0">
              <a:solidFill>
                <a:schemeClr val="bg1"/>
              </a:solidFill>
            </a:endParaRPr>
          </a:p>
          <a:p>
            <a:pPr marL="514350" indent="-285750">
              <a:spcBef>
                <a:spcPts val="500"/>
              </a:spcBef>
            </a:pPr>
            <a:r>
              <a:rPr lang="en-AU" sz="1600" dirty="0">
                <a:solidFill>
                  <a:schemeClr val="bg1"/>
                </a:solidFill>
                <a:latin typeface="Calibri"/>
                <a:ea typeface="Calibri"/>
                <a:cs typeface="Calibri"/>
              </a:rPr>
              <a:t>transaction appears legitimate</a:t>
            </a:r>
          </a:p>
          <a:p>
            <a:pPr marL="514350" indent="-285750">
              <a:spcBef>
                <a:spcPts val="500"/>
              </a:spcBef>
            </a:pPr>
            <a:r>
              <a:rPr lang="en-AU" sz="1600" dirty="0">
                <a:solidFill>
                  <a:schemeClr val="bg1"/>
                </a:solidFill>
                <a:latin typeface="Calibri"/>
                <a:ea typeface="Calibri"/>
                <a:cs typeface="Calibri"/>
              </a:rPr>
              <a:t>purpose of the purchase makes sense</a:t>
            </a:r>
          </a:p>
          <a:p>
            <a:pPr marL="514350" indent="-285750">
              <a:spcBef>
                <a:spcPts val="500"/>
              </a:spcBef>
            </a:pPr>
            <a:r>
              <a:rPr lang="en-AU" sz="1600" dirty="0">
                <a:solidFill>
                  <a:schemeClr val="bg1"/>
                </a:solidFill>
                <a:latin typeface="Calibri"/>
                <a:ea typeface="Calibri"/>
                <a:cs typeface="Calibri"/>
              </a:rPr>
              <a:t>customer’s behaviour aligns with the transaction.</a:t>
            </a:r>
          </a:p>
          <a:p>
            <a:pPr marL="0" indent="0">
              <a:spcBef>
                <a:spcPts val="500"/>
              </a:spcBef>
              <a:buNone/>
            </a:pPr>
            <a:endParaRPr lang="en-AU" sz="1600" dirty="0">
              <a:solidFill>
                <a:schemeClr val="bg1"/>
              </a:solidFill>
            </a:endParaRPr>
          </a:p>
          <a:p>
            <a:pPr marL="0" indent="0">
              <a:spcBef>
                <a:spcPts val="500"/>
              </a:spcBef>
              <a:buNone/>
            </a:pPr>
            <a:r>
              <a:rPr lang="en-AU" sz="1600" dirty="0">
                <a:solidFill>
                  <a:schemeClr val="bg1"/>
                </a:solidFill>
                <a:latin typeface="Calibri"/>
                <a:ea typeface="Calibri"/>
                <a:cs typeface="Calibri"/>
              </a:rPr>
              <a:t>Record your assessment in the ‘Nature and purpose of transaction’ section and provide details. For example, client is purchasing the home as an investment property.</a:t>
            </a:r>
          </a:p>
        </p:txBody>
      </p:sp>
      <p:pic>
        <p:nvPicPr>
          <p:cNvPr id="8" name="Picture 7">
            <a:extLst>
              <a:ext uri="{FF2B5EF4-FFF2-40B4-BE49-F238E27FC236}">
                <a16:creationId xmlns:a16="http://schemas.microsoft.com/office/drawing/2014/main" id="{E7F2E25B-CB44-2E6D-6FC9-5FB853BEEEE4}"/>
              </a:ext>
            </a:extLst>
          </p:cNvPr>
          <p:cNvPicPr>
            <a:picLocks noChangeAspect="1"/>
          </p:cNvPicPr>
          <p:nvPr/>
        </p:nvPicPr>
        <p:blipFill>
          <a:blip r:embed="rId3"/>
          <a:srcRect b="14465"/>
          <a:stretch>
            <a:fillRect/>
          </a:stretch>
        </p:blipFill>
        <p:spPr>
          <a:xfrm>
            <a:off x="7629073" y="1311490"/>
            <a:ext cx="3495368" cy="4924307"/>
          </a:xfrm>
          <a:prstGeom prst="rect">
            <a:avLst/>
          </a:prstGeom>
        </p:spPr>
      </p:pic>
      <p:sp>
        <p:nvSpPr>
          <p:cNvPr id="15" name="TextBox 14">
            <a:extLst>
              <a:ext uri="{FF2B5EF4-FFF2-40B4-BE49-F238E27FC236}">
                <a16:creationId xmlns:a16="http://schemas.microsoft.com/office/drawing/2014/main" id="{21C45BD1-E792-C426-9E72-522C3D05594E}"/>
              </a:ext>
            </a:extLst>
          </p:cNvPr>
          <p:cNvSpPr txBox="1"/>
          <p:nvPr/>
        </p:nvSpPr>
        <p:spPr>
          <a:xfrm>
            <a:off x="10896600" y="942458"/>
            <a:ext cx="914400" cy="369332"/>
          </a:xfrm>
          <a:prstGeom prst="rect">
            <a:avLst/>
          </a:prstGeom>
          <a:noFill/>
        </p:spPr>
        <p:txBody>
          <a:bodyPr wrap="square" rtlCol="0">
            <a:spAutoFit/>
          </a:bodyPr>
          <a:lstStyle/>
          <a:p>
            <a:pPr algn="ctr"/>
            <a:r>
              <a:rPr lang="en-AU" dirty="0">
                <a:solidFill>
                  <a:schemeClr val="accent6"/>
                </a:solidFill>
              </a:rPr>
              <a:t>1min</a:t>
            </a:r>
          </a:p>
        </p:txBody>
      </p:sp>
      <p:grpSp>
        <p:nvGrpSpPr>
          <p:cNvPr id="16" name="Group 15">
            <a:extLst>
              <a:ext uri="{FF2B5EF4-FFF2-40B4-BE49-F238E27FC236}">
                <a16:creationId xmlns:a16="http://schemas.microsoft.com/office/drawing/2014/main" id="{A9405E34-E170-7926-C0EF-F0320825ACE3}"/>
              </a:ext>
            </a:extLst>
          </p:cNvPr>
          <p:cNvGrpSpPr/>
          <p:nvPr/>
        </p:nvGrpSpPr>
        <p:grpSpPr>
          <a:xfrm>
            <a:off x="10896600" y="136525"/>
            <a:ext cx="914400" cy="1175265"/>
            <a:chOff x="10906836" y="133066"/>
            <a:chExt cx="914400" cy="1175265"/>
          </a:xfrm>
        </p:grpSpPr>
        <p:pic>
          <p:nvPicPr>
            <p:cNvPr id="17" name="Graphic 16" descr="Stopwatch 33% with solid fill">
              <a:extLst>
                <a:ext uri="{FF2B5EF4-FFF2-40B4-BE49-F238E27FC236}">
                  <a16:creationId xmlns:a16="http://schemas.microsoft.com/office/drawing/2014/main" id="{1D46A125-A8B4-994F-8D71-7AA22A7437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06836" y="133066"/>
              <a:ext cx="914400" cy="914400"/>
            </a:xfrm>
            <a:prstGeom prst="rect">
              <a:avLst/>
            </a:prstGeom>
          </p:spPr>
        </p:pic>
        <p:sp>
          <p:nvSpPr>
            <p:cNvPr id="18" name="TextBox 17">
              <a:extLst>
                <a:ext uri="{FF2B5EF4-FFF2-40B4-BE49-F238E27FC236}">
                  <a16:creationId xmlns:a16="http://schemas.microsoft.com/office/drawing/2014/main" id="{D61D5153-4595-005E-F70A-20BE9EF775C8}"/>
                </a:ext>
              </a:extLst>
            </p:cNvPr>
            <p:cNvSpPr txBox="1"/>
            <p:nvPr/>
          </p:nvSpPr>
          <p:spPr>
            <a:xfrm>
              <a:off x="10906836" y="938999"/>
              <a:ext cx="914400" cy="369332"/>
            </a:xfrm>
            <a:prstGeom prst="rect">
              <a:avLst/>
            </a:prstGeom>
            <a:noFill/>
          </p:spPr>
          <p:txBody>
            <a:bodyPr wrap="square" rtlCol="0">
              <a:spAutoFit/>
            </a:bodyPr>
            <a:lstStyle/>
            <a:p>
              <a:pPr algn="ctr"/>
              <a:r>
                <a:rPr lang="en-AU" dirty="0">
                  <a:solidFill>
                    <a:schemeClr val="accent6"/>
                  </a:solidFill>
                </a:rPr>
                <a:t>1min</a:t>
              </a:r>
            </a:p>
          </p:txBody>
        </p:sp>
      </p:grpSp>
    </p:spTree>
    <p:extLst>
      <p:ext uri="{BB962C8B-B14F-4D97-AF65-F5344CB8AC3E}">
        <p14:creationId xmlns:p14="http://schemas.microsoft.com/office/powerpoint/2010/main" val="3204025371"/>
      </p:ext>
    </p:extLst>
  </p:cSld>
  <p:clrMapOvr>
    <a:masterClrMapping/>
  </p:clrMapOvr>
  <p:transition spd="slow">
    <p:push/>
  </p:transition>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98000-55E1-D5A2-2252-F1DD2792DD0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7D91AB-D2E6-E144-72DB-6468277A3C73}"/>
              </a:ext>
            </a:extLst>
          </p:cNvPr>
          <p:cNvSpPr>
            <a:spLocks noGrp="1"/>
          </p:cNvSpPr>
          <p:nvPr>
            <p:ph idx="1"/>
          </p:nvPr>
        </p:nvSpPr>
        <p:spPr>
          <a:xfrm>
            <a:off x="571047" y="1512672"/>
            <a:ext cx="3331900" cy="4216842"/>
          </a:xfrm>
        </p:spPr>
        <p:txBody>
          <a:bodyPr anchor="t">
            <a:normAutofit/>
          </a:bodyPr>
          <a:lstStyle/>
          <a:p>
            <a:pPr marL="0" indent="0">
              <a:spcBef>
                <a:spcPts val="500"/>
              </a:spcBef>
              <a:spcAft>
                <a:spcPts val="0"/>
              </a:spcAft>
              <a:buNone/>
            </a:pPr>
            <a:endParaRPr lang="en-AU" sz="1600" dirty="0">
              <a:latin typeface="Calibri"/>
              <a:ea typeface="Calibri"/>
              <a:cs typeface="Calibri"/>
            </a:endParaRPr>
          </a:p>
          <a:p>
            <a:pPr marL="0" indent="0">
              <a:spcBef>
                <a:spcPts val="500"/>
              </a:spcBef>
              <a:spcAft>
                <a:spcPts val="0"/>
              </a:spcAft>
              <a:buNone/>
            </a:pPr>
            <a:r>
              <a:rPr lang="en-AU" sz="1600" dirty="0">
                <a:latin typeface="Calibri"/>
                <a:ea typeface="Calibri"/>
                <a:cs typeface="Calibri"/>
              </a:rPr>
              <a:t>Review the checklist to make sure you have completed all tasks.</a:t>
            </a:r>
            <a:endParaRPr lang="en-US" sz="1600" dirty="0">
              <a:latin typeface="Calibri"/>
              <a:ea typeface="Calibri"/>
              <a:cs typeface="Calibri"/>
            </a:endParaRPr>
          </a:p>
          <a:p>
            <a:pPr marL="0" indent="0">
              <a:spcBef>
                <a:spcPts val="500"/>
              </a:spcBef>
              <a:spcAft>
                <a:spcPts val="0"/>
              </a:spcAft>
              <a:buNone/>
            </a:pPr>
            <a:r>
              <a:rPr lang="en-AU" sz="1600" dirty="0">
                <a:latin typeface="Calibri"/>
                <a:ea typeface="Calibri"/>
                <a:cs typeface="Calibri"/>
              </a:rPr>
              <a:t>Confirm whether you are satisfied regarding:</a:t>
            </a:r>
          </a:p>
          <a:p>
            <a:pPr marL="514350" indent="-285750">
              <a:spcBef>
                <a:spcPts val="500"/>
              </a:spcBef>
              <a:spcAft>
                <a:spcPts val="0"/>
              </a:spcAft>
            </a:pPr>
            <a:r>
              <a:rPr lang="en-AU" sz="1600" dirty="0">
                <a:latin typeface="Calibri"/>
                <a:ea typeface="Calibri"/>
                <a:cs typeface="Calibri"/>
              </a:rPr>
              <a:t>identity</a:t>
            </a:r>
          </a:p>
          <a:p>
            <a:pPr marL="514350" indent="-285750">
              <a:spcBef>
                <a:spcPts val="500"/>
              </a:spcBef>
              <a:spcAft>
                <a:spcPts val="0"/>
              </a:spcAft>
            </a:pPr>
            <a:r>
              <a:rPr lang="en-AU" sz="1600" dirty="0">
                <a:latin typeface="Calibri"/>
                <a:ea typeface="Calibri"/>
                <a:cs typeface="Calibri"/>
              </a:rPr>
              <a:t>customer legitimacy</a:t>
            </a:r>
          </a:p>
          <a:p>
            <a:pPr marL="514350" indent="-285750">
              <a:spcBef>
                <a:spcPts val="500"/>
              </a:spcBef>
              <a:spcAft>
                <a:spcPts val="0"/>
              </a:spcAft>
            </a:pPr>
            <a:r>
              <a:rPr lang="en-AU" sz="1600" dirty="0">
                <a:latin typeface="Calibri"/>
                <a:ea typeface="Calibri"/>
                <a:cs typeface="Calibri"/>
              </a:rPr>
              <a:t>nature of transaction</a:t>
            </a:r>
          </a:p>
          <a:p>
            <a:pPr marL="514350" indent="-285750">
              <a:spcBef>
                <a:spcPts val="500"/>
              </a:spcBef>
              <a:spcAft>
                <a:spcPts val="0"/>
              </a:spcAft>
            </a:pPr>
            <a:r>
              <a:rPr lang="en-AU" sz="1600" dirty="0">
                <a:latin typeface="Calibri"/>
                <a:ea typeface="Calibri"/>
                <a:cs typeface="Calibri"/>
              </a:rPr>
              <a:t>PEP status</a:t>
            </a:r>
          </a:p>
          <a:p>
            <a:pPr marL="514350" indent="-285750">
              <a:spcBef>
                <a:spcPts val="500"/>
              </a:spcBef>
              <a:spcAft>
                <a:spcPts val="0"/>
              </a:spcAft>
            </a:pPr>
            <a:r>
              <a:rPr lang="en-AU" sz="1600" dirty="0">
                <a:latin typeface="Calibri"/>
                <a:ea typeface="Calibri"/>
                <a:cs typeface="Calibri"/>
              </a:rPr>
              <a:t>sanctions screening</a:t>
            </a:r>
          </a:p>
          <a:p>
            <a:pPr marL="514350" indent="-285750">
              <a:spcBef>
                <a:spcPts val="500"/>
              </a:spcBef>
              <a:spcAft>
                <a:spcPts val="0"/>
              </a:spcAft>
            </a:pPr>
            <a:r>
              <a:rPr lang="en-AU" sz="1600" dirty="0">
                <a:latin typeface="Calibri"/>
                <a:ea typeface="Calibri"/>
                <a:cs typeface="Calibri"/>
              </a:rPr>
              <a:t>Money laundering and terrorism financing risk</a:t>
            </a:r>
          </a:p>
        </p:txBody>
      </p:sp>
      <p:sp>
        <p:nvSpPr>
          <p:cNvPr id="4" name="Slide Number Placeholder 3">
            <a:extLst>
              <a:ext uri="{FF2B5EF4-FFF2-40B4-BE49-F238E27FC236}">
                <a16:creationId xmlns:a16="http://schemas.microsoft.com/office/drawing/2014/main" id="{1BF98153-96CD-20BC-D6F6-7F0B82AD2922}"/>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92</a:t>
            </a:fld>
            <a:endParaRPr lang="en-US" dirty="0">
              <a:solidFill>
                <a:srgbClr val="FFFFFF"/>
              </a:solidFill>
            </a:endParaRPr>
          </a:p>
        </p:txBody>
      </p:sp>
      <p:sp>
        <p:nvSpPr>
          <p:cNvPr id="2" name="Title 1">
            <a:extLst>
              <a:ext uri="{FF2B5EF4-FFF2-40B4-BE49-F238E27FC236}">
                <a16:creationId xmlns:a16="http://schemas.microsoft.com/office/drawing/2014/main" id="{FB0A5EC6-DEE2-8E1C-5FCD-9D9665E67DD6}"/>
              </a:ext>
            </a:extLst>
          </p:cNvPr>
          <p:cNvSpPr>
            <a:spLocks noGrp="1"/>
          </p:cNvSpPr>
          <p:nvPr>
            <p:ph type="title"/>
          </p:nvPr>
        </p:nvSpPr>
        <p:spPr>
          <a:xfrm>
            <a:off x="561122" y="824048"/>
            <a:ext cx="6670186" cy="758663"/>
          </a:xfrm>
        </p:spPr>
        <p:txBody>
          <a:bodyPr anchor="b">
            <a:normAutofit fontScale="90000"/>
          </a:bodyPr>
          <a:lstStyle/>
          <a:p>
            <a:r>
              <a:rPr lang="en-AU" sz="3400" dirty="0"/>
              <a:t>Step 5 – Final checks &amp; risk rating</a:t>
            </a:r>
          </a:p>
        </p:txBody>
      </p:sp>
      <p:sp>
        <p:nvSpPr>
          <p:cNvPr id="5" name="Content Placeholder 4">
            <a:extLst>
              <a:ext uri="{FF2B5EF4-FFF2-40B4-BE49-F238E27FC236}">
                <a16:creationId xmlns:a16="http://schemas.microsoft.com/office/drawing/2014/main" id="{768139FF-CE1F-7707-42EF-CC11C8DC60D3}"/>
              </a:ext>
            </a:extLst>
          </p:cNvPr>
          <p:cNvSpPr>
            <a:spLocks noGrp="1"/>
          </p:cNvSpPr>
          <p:nvPr>
            <p:ph sz="half" idx="4294967295"/>
          </p:nvPr>
        </p:nvSpPr>
        <p:spPr>
          <a:xfrm>
            <a:off x="4195445" y="1883116"/>
            <a:ext cx="3190875" cy="3091768"/>
          </a:xfrm>
        </p:spPr>
        <p:txBody>
          <a:bodyPr vert="horz" lIns="91440" tIns="45720" rIns="91440" bIns="45720" rtlCol="0" anchor="t">
            <a:normAutofit lnSpcReduction="10000"/>
          </a:bodyPr>
          <a:lstStyle/>
          <a:p>
            <a:pPr marL="0" indent="0">
              <a:spcBef>
                <a:spcPts val="500"/>
              </a:spcBef>
              <a:buNone/>
            </a:pPr>
            <a:r>
              <a:rPr lang="en-AU" sz="1600" dirty="0">
                <a:solidFill>
                  <a:schemeClr val="bg1"/>
                </a:solidFill>
                <a:latin typeface="Calibri"/>
                <a:ea typeface="Calibri"/>
                <a:cs typeface="Calibri"/>
              </a:rPr>
              <a:t>Then determine:</a:t>
            </a:r>
            <a:endParaRPr lang="en-US" dirty="0">
              <a:solidFill>
                <a:schemeClr val="bg1"/>
              </a:solidFill>
            </a:endParaRPr>
          </a:p>
          <a:p>
            <a:pPr marL="514350" indent="-285750">
              <a:spcBef>
                <a:spcPts val="500"/>
              </a:spcBef>
            </a:pPr>
            <a:r>
              <a:rPr lang="en-AU" sz="1600" dirty="0">
                <a:solidFill>
                  <a:schemeClr val="bg1"/>
                </a:solidFill>
                <a:latin typeface="Calibri"/>
                <a:ea typeface="Calibri"/>
                <a:cs typeface="Calibri"/>
              </a:rPr>
              <a:t>Is escalation required?</a:t>
            </a:r>
          </a:p>
          <a:p>
            <a:pPr marL="514350" indent="-285750">
              <a:spcBef>
                <a:spcPts val="500"/>
              </a:spcBef>
            </a:pPr>
            <a:r>
              <a:rPr lang="en-AU" sz="1600" dirty="0">
                <a:solidFill>
                  <a:schemeClr val="bg1"/>
                </a:solidFill>
                <a:latin typeface="Calibri"/>
                <a:ea typeface="Calibri"/>
                <a:cs typeface="Calibri"/>
              </a:rPr>
              <a:t>Can the transaction proceed?</a:t>
            </a:r>
          </a:p>
          <a:p>
            <a:pPr marL="0" indent="0">
              <a:spcBef>
                <a:spcPts val="500"/>
              </a:spcBef>
              <a:buNone/>
            </a:pPr>
            <a:endParaRPr lang="en-AU" sz="1600" dirty="0">
              <a:solidFill>
                <a:schemeClr val="bg1"/>
              </a:solidFill>
            </a:endParaRPr>
          </a:p>
          <a:p>
            <a:pPr marL="0" indent="0">
              <a:spcBef>
                <a:spcPts val="500"/>
              </a:spcBef>
              <a:buNone/>
            </a:pPr>
            <a:endParaRPr lang="en-AU" sz="1600" dirty="0">
              <a:solidFill>
                <a:schemeClr val="bg1"/>
              </a:solidFill>
              <a:latin typeface="Calibri"/>
              <a:ea typeface="Calibri"/>
              <a:cs typeface="Calibri"/>
            </a:endParaRPr>
          </a:p>
          <a:p>
            <a:pPr marL="0" indent="0">
              <a:spcBef>
                <a:spcPts val="500"/>
              </a:spcBef>
              <a:buNone/>
            </a:pPr>
            <a:r>
              <a:rPr lang="en-AU" sz="1600" dirty="0">
                <a:solidFill>
                  <a:schemeClr val="bg1"/>
                </a:solidFill>
                <a:latin typeface="Calibri"/>
                <a:ea typeface="Calibri"/>
                <a:cs typeface="Calibri"/>
              </a:rPr>
              <a:t>Complete:</a:t>
            </a:r>
          </a:p>
          <a:p>
            <a:pPr marL="514350" indent="-285750">
              <a:spcBef>
                <a:spcPts val="500"/>
              </a:spcBef>
            </a:pPr>
            <a:r>
              <a:rPr lang="en-AU" sz="1600" dirty="0">
                <a:solidFill>
                  <a:schemeClr val="bg1"/>
                </a:solidFill>
                <a:latin typeface="Calibri"/>
                <a:ea typeface="Calibri"/>
                <a:cs typeface="Calibri"/>
              </a:rPr>
              <a:t>final money laundering and terrorism financing risk rating</a:t>
            </a:r>
          </a:p>
          <a:p>
            <a:pPr marL="514350" indent="-285750">
              <a:spcBef>
                <a:spcPts val="500"/>
              </a:spcBef>
            </a:pPr>
            <a:r>
              <a:rPr lang="en-AU" sz="1600" dirty="0">
                <a:solidFill>
                  <a:schemeClr val="bg1"/>
                </a:solidFill>
                <a:latin typeface="Calibri"/>
                <a:ea typeface="Calibri"/>
                <a:cs typeface="Calibri"/>
              </a:rPr>
              <a:t>reasoning for the rating</a:t>
            </a:r>
          </a:p>
          <a:p>
            <a:pPr marL="514350" indent="-285750">
              <a:spcBef>
                <a:spcPts val="500"/>
              </a:spcBef>
            </a:pPr>
            <a:r>
              <a:rPr lang="en-AU" sz="1600" dirty="0">
                <a:solidFill>
                  <a:schemeClr val="bg1"/>
                </a:solidFill>
                <a:latin typeface="Calibri"/>
                <a:ea typeface="Calibri"/>
                <a:cs typeface="Calibri"/>
              </a:rPr>
              <a:t>sign-off section</a:t>
            </a:r>
          </a:p>
          <a:p>
            <a:pPr marL="0" indent="0">
              <a:buNone/>
            </a:pPr>
            <a:endParaRPr lang="en-AU" sz="1400" dirty="0"/>
          </a:p>
        </p:txBody>
      </p:sp>
      <p:sp>
        <p:nvSpPr>
          <p:cNvPr id="6" name="TextBox 5">
            <a:extLst>
              <a:ext uri="{FF2B5EF4-FFF2-40B4-BE49-F238E27FC236}">
                <a16:creationId xmlns:a16="http://schemas.microsoft.com/office/drawing/2014/main" id="{7FD79A03-A145-2083-0E9E-474DDD7E66F3}"/>
              </a:ext>
            </a:extLst>
          </p:cNvPr>
          <p:cNvSpPr txBox="1"/>
          <p:nvPr/>
        </p:nvSpPr>
        <p:spPr>
          <a:xfrm>
            <a:off x="10896600" y="942458"/>
            <a:ext cx="914400" cy="369332"/>
          </a:xfrm>
          <a:prstGeom prst="rect">
            <a:avLst/>
          </a:prstGeom>
          <a:noFill/>
        </p:spPr>
        <p:txBody>
          <a:bodyPr wrap="square" rtlCol="0">
            <a:spAutoFit/>
          </a:bodyPr>
          <a:lstStyle/>
          <a:p>
            <a:pPr algn="ctr"/>
            <a:r>
              <a:rPr lang="en-AU" dirty="0"/>
              <a:t>1min</a:t>
            </a:r>
          </a:p>
        </p:txBody>
      </p:sp>
      <p:grpSp>
        <p:nvGrpSpPr>
          <p:cNvPr id="7" name="Group 6">
            <a:extLst>
              <a:ext uri="{FF2B5EF4-FFF2-40B4-BE49-F238E27FC236}">
                <a16:creationId xmlns:a16="http://schemas.microsoft.com/office/drawing/2014/main" id="{2BF7E2B3-1D96-6B5B-8DCA-0EB8FFBA125D}"/>
              </a:ext>
            </a:extLst>
          </p:cNvPr>
          <p:cNvGrpSpPr/>
          <p:nvPr/>
        </p:nvGrpSpPr>
        <p:grpSpPr>
          <a:xfrm>
            <a:off x="10896600" y="136525"/>
            <a:ext cx="914400" cy="1175265"/>
            <a:chOff x="10906836" y="133066"/>
            <a:chExt cx="914400" cy="1175265"/>
          </a:xfrm>
        </p:grpSpPr>
        <p:pic>
          <p:nvPicPr>
            <p:cNvPr id="8" name="Graphic 7" descr="Stopwatch 33% with solid fill">
              <a:extLst>
                <a:ext uri="{FF2B5EF4-FFF2-40B4-BE49-F238E27FC236}">
                  <a16:creationId xmlns:a16="http://schemas.microsoft.com/office/drawing/2014/main" id="{B1503698-745E-B553-0154-85DF4AB582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06836" y="133066"/>
              <a:ext cx="914400" cy="914400"/>
            </a:xfrm>
            <a:prstGeom prst="rect">
              <a:avLst/>
            </a:prstGeom>
          </p:spPr>
        </p:pic>
        <p:sp>
          <p:nvSpPr>
            <p:cNvPr id="9" name="TextBox 8">
              <a:extLst>
                <a:ext uri="{FF2B5EF4-FFF2-40B4-BE49-F238E27FC236}">
                  <a16:creationId xmlns:a16="http://schemas.microsoft.com/office/drawing/2014/main" id="{553C5252-23DE-C0F9-6DE3-A0968BA20ACA}"/>
                </a:ext>
              </a:extLst>
            </p:cNvPr>
            <p:cNvSpPr txBox="1"/>
            <p:nvPr/>
          </p:nvSpPr>
          <p:spPr>
            <a:xfrm>
              <a:off x="10906836" y="938999"/>
              <a:ext cx="914400" cy="369332"/>
            </a:xfrm>
            <a:prstGeom prst="rect">
              <a:avLst/>
            </a:prstGeom>
            <a:noFill/>
          </p:spPr>
          <p:txBody>
            <a:bodyPr wrap="square" lIns="91440" tIns="45720" rIns="91440" bIns="45720" rtlCol="0" anchor="t">
              <a:spAutoFit/>
            </a:bodyPr>
            <a:lstStyle/>
            <a:p>
              <a:pPr algn="ctr"/>
              <a:r>
                <a:rPr lang="en-AU" dirty="0">
                  <a:solidFill>
                    <a:schemeClr val="bg1"/>
                  </a:solidFill>
                </a:rPr>
                <a:t>1min</a:t>
              </a:r>
            </a:p>
          </p:txBody>
        </p:sp>
      </p:grpSp>
      <p:pic>
        <p:nvPicPr>
          <p:cNvPr id="12" name="Picture 11">
            <a:extLst>
              <a:ext uri="{FF2B5EF4-FFF2-40B4-BE49-F238E27FC236}">
                <a16:creationId xmlns:a16="http://schemas.microsoft.com/office/drawing/2014/main" id="{78F0998B-1DED-A486-11EF-0E43F0D88D92}"/>
              </a:ext>
            </a:extLst>
          </p:cNvPr>
          <p:cNvPicPr>
            <a:picLocks noChangeAspect="1"/>
          </p:cNvPicPr>
          <p:nvPr/>
        </p:nvPicPr>
        <p:blipFill>
          <a:blip r:embed="rId4"/>
          <a:srcRect b="12840"/>
          <a:stretch>
            <a:fillRect/>
          </a:stretch>
        </p:blipFill>
        <p:spPr>
          <a:xfrm>
            <a:off x="8062756" y="1512672"/>
            <a:ext cx="3113588" cy="4469758"/>
          </a:xfrm>
          <a:prstGeom prst="rect">
            <a:avLst/>
          </a:prstGeom>
        </p:spPr>
      </p:pic>
    </p:spTree>
    <p:extLst>
      <p:ext uri="{BB962C8B-B14F-4D97-AF65-F5344CB8AC3E}">
        <p14:creationId xmlns:p14="http://schemas.microsoft.com/office/powerpoint/2010/main" val="3815439811"/>
      </p:ext>
    </p:extLst>
  </p:cSld>
  <p:clrMapOvr>
    <a:masterClrMapping/>
  </p:clrMapOvr>
  <p:transition spd="slow">
    <p:push/>
  </p:transition>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5C22158-8C95-85F6-8149-2480B885979C}"/>
              </a:ext>
            </a:extLst>
          </p:cNvPr>
          <p:cNvPicPr>
            <a:picLocks noGrp="1" noChangeAspect="1"/>
          </p:cNvPicPr>
          <p:nvPr>
            <p:ph type="pic" sz="quarter" idx="13"/>
          </p:nvPr>
        </p:nvPicPr>
        <p:blipFill>
          <a:blip r:embed="rId3"/>
          <a:srcRect l="14887" t="30" r="20217" b="-30"/>
          <a:stretch>
            <a:fillRect/>
          </a:stretch>
        </p:blipFill>
        <p:spPr>
          <a:xfrm>
            <a:off x="0" y="0"/>
            <a:ext cx="7912100" cy="6858000"/>
          </a:xfrm>
          <a:custGeom>
            <a:avLst/>
            <a:gdLst>
              <a:gd name="csX0" fmla="*/ 0 w 7912100"/>
              <a:gd name="csY0" fmla="*/ 0 h 6858000"/>
              <a:gd name="csX1" fmla="*/ 7912100 w 7912100"/>
              <a:gd name="csY1" fmla="*/ 0 h 6858000"/>
              <a:gd name="csX2" fmla="*/ 7912100 w 7912100"/>
              <a:gd name="csY2" fmla="*/ 1055 h 6858000"/>
              <a:gd name="csX3" fmla="*/ 7893280 w 7912100"/>
              <a:gd name="csY3" fmla="*/ 1059 h 6858000"/>
              <a:gd name="csX4" fmla="*/ 4858882 w 7912100"/>
              <a:gd name="csY4" fmla="*/ 6858000 h 6858000"/>
              <a:gd name="csX5" fmla="*/ 0 w 7912100"/>
              <a:gd name="csY5" fmla="*/ 6858000 h 6858000"/>
            </a:gdLst>
            <a:ahLst/>
            <a:cxnLst>
              <a:cxn ang="0">
                <a:pos x="csX0" y="csY0"/>
              </a:cxn>
              <a:cxn ang="0">
                <a:pos x="csX1" y="csY1"/>
              </a:cxn>
              <a:cxn ang="0">
                <a:pos x="csX2" y="csY2"/>
              </a:cxn>
              <a:cxn ang="0">
                <a:pos x="csX3" y="csY3"/>
              </a:cxn>
              <a:cxn ang="0">
                <a:pos x="csX4" y="csY4"/>
              </a:cxn>
              <a:cxn ang="0">
                <a:pos x="csX5" y="csY5"/>
              </a:cxn>
            </a:cxnLst>
            <a:rect l="l" t="t" r="r" b="b"/>
            <a:pathLst>
              <a:path w="7912100" h="6858000">
                <a:moveTo>
                  <a:pt x="0" y="0"/>
                </a:moveTo>
                <a:lnTo>
                  <a:pt x="7912100" y="0"/>
                </a:lnTo>
                <a:lnTo>
                  <a:pt x="7912100" y="1055"/>
                </a:lnTo>
                <a:lnTo>
                  <a:pt x="7893280" y="1059"/>
                </a:lnTo>
                <a:lnTo>
                  <a:pt x="4858882" y="6858000"/>
                </a:lnTo>
                <a:lnTo>
                  <a:pt x="0" y="6858000"/>
                </a:lnTo>
                <a:close/>
              </a:path>
            </a:pathLst>
          </a:custGeom>
          <a:solidFill>
            <a:srgbClr val="B7D3D3">
              <a:lumMod val="40000"/>
              <a:lumOff val="60000"/>
            </a:srgbClr>
          </a:solidFill>
        </p:spPr>
      </p:pic>
      <p:sp>
        <p:nvSpPr>
          <p:cNvPr id="5" name="Slide Number Placeholder 4">
            <a:extLst>
              <a:ext uri="{FF2B5EF4-FFF2-40B4-BE49-F238E27FC236}">
                <a16:creationId xmlns:a16="http://schemas.microsoft.com/office/drawing/2014/main" id="{045F5094-DF54-E1EC-0253-D40B218FE72E}"/>
              </a:ext>
            </a:extLst>
          </p:cNvPr>
          <p:cNvSpPr>
            <a:spLocks noGrp="1"/>
          </p:cNvSpPr>
          <p:nvPr>
            <p:ph type="sldNum" sz="quarter" idx="12"/>
          </p:nvPr>
        </p:nvSpPr>
        <p:spPr/>
        <p:txBody>
          <a:bodyPr>
            <a:normAutofit/>
          </a:bodyPr>
          <a:lstStyle/>
          <a:p>
            <a:pPr>
              <a:spcAft>
                <a:spcPts val="600"/>
              </a:spcAft>
            </a:pPr>
            <a:fld id="{B2DC25EE-239B-4C5F-AAD1-255A7D5F1EE2}" type="slidenum">
              <a:rPr lang="en-US" smtClean="0">
                <a:solidFill>
                  <a:srgbClr val="FFFFFF"/>
                </a:solidFill>
              </a:rPr>
              <a:pPr>
                <a:spcAft>
                  <a:spcPts val="600"/>
                </a:spcAft>
              </a:pPr>
              <a:t>93</a:t>
            </a:fld>
            <a:endParaRPr lang="en-US" dirty="0">
              <a:solidFill>
                <a:srgbClr val="FFFFFF"/>
              </a:solidFill>
            </a:endParaRPr>
          </a:p>
        </p:txBody>
      </p:sp>
      <p:sp>
        <p:nvSpPr>
          <p:cNvPr id="6" name="Title 5">
            <a:extLst>
              <a:ext uri="{FF2B5EF4-FFF2-40B4-BE49-F238E27FC236}">
                <a16:creationId xmlns:a16="http://schemas.microsoft.com/office/drawing/2014/main" id="{5C996107-A65D-34ED-021E-0CB82A286696}"/>
              </a:ext>
            </a:extLst>
          </p:cNvPr>
          <p:cNvSpPr>
            <a:spLocks noGrp="1"/>
          </p:cNvSpPr>
          <p:nvPr>
            <p:ph type="title"/>
          </p:nvPr>
        </p:nvSpPr>
        <p:spPr>
          <a:xfrm>
            <a:off x="7738451" y="532722"/>
            <a:ext cx="4078335" cy="1040702"/>
          </a:xfrm>
        </p:spPr>
        <p:txBody>
          <a:bodyPr anchor="b">
            <a:normAutofit/>
          </a:bodyPr>
          <a:lstStyle/>
          <a:p>
            <a:r>
              <a:rPr lang="en-AU" dirty="0"/>
              <a:t>Discussion</a:t>
            </a:r>
          </a:p>
        </p:txBody>
      </p:sp>
      <p:sp>
        <p:nvSpPr>
          <p:cNvPr id="7" name="Content Placeholder 6">
            <a:extLst>
              <a:ext uri="{FF2B5EF4-FFF2-40B4-BE49-F238E27FC236}">
                <a16:creationId xmlns:a16="http://schemas.microsoft.com/office/drawing/2014/main" id="{FA0EF7F0-01B6-D733-4939-459DE8B44715}"/>
              </a:ext>
            </a:extLst>
          </p:cNvPr>
          <p:cNvSpPr>
            <a:spLocks noGrp="1"/>
          </p:cNvSpPr>
          <p:nvPr>
            <p:ph sz="half" idx="1"/>
          </p:nvPr>
        </p:nvSpPr>
        <p:spPr>
          <a:xfrm>
            <a:off x="7738451" y="1666474"/>
            <a:ext cx="4250989" cy="3525051"/>
          </a:xfrm>
        </p:spPr>
        <p:txBody>
          <a:bodyPr vert="horz" lIns="91440" tIns="45720" rIns="91440" bIns="45720" rtlCol="0" anchor="t">
            <a:noAutofit/>
          </a:bodyPr>
          <a:lstStyle/>
          <a:p>
            <a:pPr marL="0" indent="0">
              <a:lnSpc>
                <a:spcPct val="100000"/>
              </a:lnSpc>
              <a:spcBef>
                <a:spcPts val="500"/>
              </a:spcBef>
              <a:buNone/>
            </a:pPr>
            <a:r>
              <a:rPr lang="en-AU" sz="1600" dirty="0">
                <a:latin typeface="Calibri"/>
                <a:ea typeface="Calibri"/>
                <a:cs typeface="Calibri"/>
              </a:rPr>
              <a:t>This scenario is designed as a straightforward </a:t>
            </a:r>
            <a:r>
              <a:rPr lang="en-AU" sz="1600" b="1" dirty="0">
                <a:latin typeface="Calibri"/>
                <a:ea typeface="Calibri"/>
                <a:cs typeface="Calibri"/>
              </a:rPr>
              <a:t>low-risk </a:t>
            </a:r>
            <a:r>
              <a:rPr lang="en-AU" sz="1600" dirty="0">
                <a:latin typeface="Calibri"/>
                <a:ea typeface="Calibri"/>
                <a:cs typeface="Calibri"/>
              </a:rPr>
              <a:t>onboarding example.</a:t>
            </a:r>
            <a:endParaRPr lang="en-US" sz="1600" dirty="0">
              <a:latin typeface="Calibri"/>
              <a:ea typeface="Calibri"/>
              <a:cs typeface="Calibri"/>
            </a:endParaRPr>
          </a:p>
          <a:p>
            <a:pPr marL="0" indent="0">
              <a:lnSpc>
                <a:spcPct val="100000"/>
              </a:lnSpc>
              <a:spcBef>
                <a:spcPts val="500"/>
              </a:spcBef>
              <a:buNone/>
            </a:pPr>
            <a:endParaRPr lang="en-AU" sz="1600" dirty="0"/>
          </a:p>
          <a:p>
            <a:pPr marL="0" indent="0">
              <a:lnSpc>
                <a:spcPct val="100000"/>
              </a:lnSpc>
              <a:spcBef>
                <a:spcPts val="500"/>
              </a:spcBef>
              <a:buNone/>
            </a:pPr>
            <a:r>
              <a:rPr lang="en-AU" sz="1600" dirty="0">
                <a:latin typeface="Calibri"/>
                <a:ea typeface="Calibri"/>
                <a:cs typeface="Calibri"/>
              </a:rPr>
              <a:t>You should identify there are no:</a:t>
            </a:r>
          </a:p>
          <a:p>
            <a:pPr marL="514350" indent="-285750">
              <a:lnSpc>
                <a:spcPct val="100000"/>
              </a:lnSpc>
              <a:spcBef>
                <a:spcPts val="500"/>
              </a:spcBef>
            </a:pPr>
            <a:r>
              <a:rPr lang="en-AU" sz="1600" dirty="0">
                <a:latin typeface="Calibri"/>
                <a:ea typeface="Calibri"/>
                <a:cs typeface="Calibri"/>
              </a:rPr>
              <a:t>high-risk money laundering and terrorism financing indicators</a:t>
            </a:r>
          </a:p>
          <a:p>
            <a:pPr marL="514350" indent="-285750">
              <a:lnSpc>
                <a:spcPct val="100000"/>
              </a:lnSpc>
              <a:spcBef>
                <a:spcPts val="500"/>
              </a:spcBef>
            </a:pPr>
            <a:r>
              <a:rPr lang="en-AU" sz="1600" dirty="0">
                <a:latin typeface="Calibri"/>
                <a:ea typeface="Calibri"/>
                <a:cs typeface="Calibri"/>
              </a:rPr>
              <a:t>high-risk PEP or sanctions concerns</a:t>
            </a:r>
          </a:p>
          <a:p>
            <a:pPr marL="514350" indent="-285750">
              <a:lnSpc>
                <a:spcPct val="100000"/>
              </a:lnSpc>
              <a:spcBef>
                <a:spcPts val="500"/>
              </a:spcBef>
            </a:pPr>
            <a:r>
              <a:rPr lang="en-AU" sz="1600" dirty="0">
                <a:latin typeface="Calibri"/>
                <a:ea typeface="Calibri"/>
                <a:cs typeface="Calibri"/>
              </a:rPr>
              <a:t>suspicious behaviour</a:t>
            </a:r>
          </a:p>
          <a:p>
            <a:pPr marL="514350" indent="-285750">
              <a:lnSpc>
                <a:spcPct val="100000"/>
              </a:lnSpc>
              <a:spcBef>
                <a:spcPts val="500"/>
              </a:spcBef>
            </a:pPr>
            <a:r>
              <a:rPr lang="en-AU" sz="1600" dirty="0">
                <a:latin typeface="Calibri"/>
                <a:ea typeface="Calibri"/>
                <a:cs typeface="Calibri"/>
              </a:rPr>
              <a:t>escalation requirement.</a:t>
            </a:r>
          </a:p>
          <a:p>
            <a:pPr marL="0" indent="0">
              <a:lnSpc>
                <a:spcPct val="100000"/>
              </a:lnSpc>
              <a:spcBef>
                <a:spcPts val="500"/>
              </a:spcBef>
              <a:buNone/>
            </a:pPr>
            <a:endParaRPr lang="en-AU" sz="1600" dirty="0"/>
          </a:p>
          <a:p>
            <a:pPr marL="0" indent="0">
              <a:lnSpc>
                <a:spcPct val="100000"/>
              </a:lnSpc>
              <a:spcBef>
                <a:spcPts val="500"/>
              </a:spcBef>
              <a:buNone/>
            </a:pPr>
            <a:r>
              <a:rPr lang="en-AU" sz="1600" dirty="0">
                <a:latin typeface="Calibri"/>
                <a:ea typeface="Calibri"/>
                <a:cs typeface="Calibri"/>
              </a:rPr>
              <a:t>Final expected outcome:</a:t>
            </a:r>
          </a:p>
          <a:p>
            <a:pPr marL="514350" indent="-285750">
              <a:lnSpc>
                <a:spcPct val="100000"/>
              </a:lnSpc>
              <a:spcBef>
                <a:spcPts val="500"/>
              </a:spcBef>
            </a:pPr>
            <a:r>
              <a:rPr lang="en-AU" sz="1600" dirty="0">
                <a:latin typeface="Calibri"/>
                <a:ea typeface="Calibri"/>
                <a:cs typeface="Calibri"/>
              </a:rPr>
              <a:t>low-risk customer</a:t>
            </a:r>
          </a:p>
          <a:p>
            <a:pPr marL="514350" indent="-285750">
              <a:lnSpc>
                <a:spcPct val="100000"/>
              </a:lnSpc>
              <a:spcBef>
                <a:spcPts val="500"/>
              </a:spcBef>
            </a:pPr>
            <a:r>
              <a:rPr lang="en-AU" sz="1600" dirty="0">
                <a:latin typeface="Calibri"/>
                <a:ea typeface="Calibri"/>
                <a:cs typeface="Calibri"/>
              </a:rPr>
              <a:t>initial customer due diligence completed successfully</a:t>
            </a:r>
          </a:p>
          <a:p>
            <a:pPr marL="514350" indent="-285750">
              <a:lnSpc>
                <a:spcPct val="100000"/>
              </a:lnSpc>
              <a:spcBef>
                <a:spcPts val="500"/>
              </a:spcBef>
            </a:pPr>
            <a:r>
              <a:rPr lang="en-AU" sz="1600" dirty="0">
                <a:latin typeface="Calibri"/>
                <a:ea typeface="Calibri"/>
                <a:cs typeface="Calibri"/>
              </a:rPr>
              <a:t>transaction can proceed without escalation to the AML/CTF compliance officer.</a:t>
            </a:r>
          </a:p>
        </p:txBody>
      </p:sp>
    </p:spTree>
    <p:extLst>
      <p:ext uri="{BB962C8B-B14F-4D97-AF65-F5344CB8AC3E}">
        <p14:creationId xmlns:p14="http://schemas.microsoft.com/office/powerpoint/2010/main" val="1898478692"/>
      </p:ext>
    </p:extLst>
  </p:cSld>
  <p:clrMapOvr>
    <a:masterClrMapping/>
  </p:clrMapOvr>
  <p:transition spd="slow">
    <p:push/>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5A963-2BFF-285B-1991-957179B0EA8B}"/>
              </a:ext>
            </a:extLst>
          </p:cNvPr>
          <p:cNvSpPr>
            <a:spLocks noGrp="1"/>
          </p:cNvSpPr>
          <p:nvPr>
            <p:ph type="title"/>
          </p:nvPr>
        </p:nvSpPr>
        <p:spPr>
          <a:xfrm>
            <a:off x="605028" y="748492"/>
            <a:ext cx="10168128" cy="1179576"/>
          </a:xfrm>
        </p:spPr>
        <p:txBody>
          <a:bodyPr>
            <a:normAutofit/>
          </a:bodyPr>
          <a:lstStyle/>
          <a:p>
            <a:r>
              <a:rPr lang="en-AU" dirty="0"/>
              <a:t>But sometimes things change</a:t>
            </a:r>
          </a:p>
        </p:txBody>
      </p:sp>
      <p:sp>
        <p:nvSpPr>
          <p:cNvPr id="3" name="Content Placeholder 2">
            <a:extLst>
              <a:ext uri="{FF2B5EF4-FFF2-40B4-BE49-F238E27FC236}">
                <a16:creationId xmlns:a16="http://schemas.microsoft.com/office/drawing/2014/main" id="{E2544652-D951-1CD2-8601-87B607FAEB3E}"/>
              </a:ext>
            </a:extLst>
          </p:cNvPr>
          <p:cNvSpPr>
            <a:spLocks noGrp="1"/>
          </p:cNvSpPr>
          <p:nvPr>
            <p:ph idx="4294967295"/>
          </p:nvPr>
        </p:nvSpPr>
        <p:spPr>
          <a:xfrm>
            <a:off x="605028" y="1840784"/>
            <a:ext cx="10168128" cy="3694176"/>
          </a:xfrm>
        </p:spPr>
        <p:txBody>
          <a:bodyPr>
            <a:normAutofit fontScale="70000" lnSpcReduction="20000"/>
          </a:bodyPr>
          <a:lstStyle/>
          <a:p>
            <a:pPr marL="0" indent="0">
              <a:buNone/>
            </a:pPr>
            <a:r>
              <a:rPr lang="en-AU" dirty="0"/>
              <a:t>Three weeks before settlement, Andrew contacts you and advises that he would like to pay part of the remaining balance of the purchase using Bitcoin.</a:t>
            </a:r>
          </a:p>
          <a:p>
            <a:pPr marL="0" indent="0">
              <a:spcBef>
                <a:spcPts val="0"/>
              </a:spcBef>
              <a:buNone/>
            </a:pPr>
            <a:endParaRPr lang="en-AU" dirty="0"/>
          </a:p>
          <a:p>
            <a:pPr marL="0" indent="0">
              <a:buNone/>
            </a:pPr>
            <a:r>
              <a:rPr lang="en-AU" dirty="0"/>
              <a:t>Andrew explains that:</a:t>
            </a:r>
          </a:p>
          <a:p>
            <a:r>
              <a:rPr lang="en-AU" dirty="0"/>
              <a:t>he has recently made gains through cryptocurrency investments</a:t>
            </a:r>
          </a:p>
          <a:p>
            <a:r>
              <a:rPr lang="en-AU" dirty="0"/>
              <a:t>he would like to use some of these funds towards the property purchase</a:t>
            </a:r>
          </a:p>
          <a:p>
            <a:r>
              <a:rPr lang="en-AU" dirty="0"/>
              <a:t>the remainder of the transaction will still proceed through his Westpac loan and electronic transfer.</a:t>
            </a:r>
          </a:p>
          <a:p>
            <a:pPr marL="0" indent="0">
              <a:spcBef>
                <a:spcPts val="0"/>
              </a:spcBef>
              <a:buNone/>
            </a:pPr>
            <a:endParaRPr lang="en-AU" dirty="0"/>
          </a:p>
          <a:p>
            <a:pPr marL="0" indent="0">
              <a:buNone/>
            </a:pPr>
            <a:r>
              <a:rPr lang="en-AU" dirty="0"/>
              <a:t>No other changes to the transaction have been identified.</a:t>
            </a:r>
          </a:p>
        </p:txBody>
      </p:sp>
      <p:sp>
        <p:nvSpPr>
          <p:cNvPr id="4" name="Slide Number Placeholder 3">
            <a:extLst>
              <a:ext uri="{FF2B5EF4-FFF2-40B4-BE49-F238E27FC236}">
                <a16:creationId xmlns:a16="http://schemas.microsoft.com/office/drawing/2014/main" id="{58A38F8F-AF4A-70DB-B2BF-45EBC4021DFD}"/>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94</a:t>
            </a:fld>
            <a:endParaRPr lang="en-US" dirty="0"/>
          </a:p>
        </p:txBody>
      </p:sp>
    </p:spTree>
    <p:extLst>
      <p:ext uri="{BB962C8B-B14F-4D97-AF65-F5344CB8AC3E}">
        <p14:creationId xmlns:p14="http://schemas.microsoft.com/office/powerpoint/2010/main" val="1025893610"/>
      </p:ext>
    </p:extLst>
  </p:cSld>
  <p:clrMapOvr>
    <a:masterClrMapping/>
  </p:clrMapOvr>
  <p:transition spd="slow">
    <p:push/>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B12D3-A477-FF28-7C1A-00CC7B2D175B}"/>
              </a:ext>
            </a:extLst>
          </p:cNvPr>
          <p:cNvSpPr>
            <a:spLocks noGrp="1"/>
          </p:cNvSpPr>
          <p:nvPr>
            <p:ph type="title"/>
          </p:nvPr>
        </p:nvSpPr>
        <p:spPr>
          <a:xfrm>
            <a:off x="536448" y="748955"/>
            <a:ext cx="10168128" cy="1179576"/>
          </a:xfrm>
        </p:spPr>
        <p:txBody>
          <a:bodyPr/>
          <a:lstStyle/>
          <a:p>
            <a:r>
              <a:rPr lang="en-AU" dirty="0"/>
              <a:t>Your task</a:t>
            </a:r>
          </a:p>
        </p:txBody>
      </p:sp>
      <p:sp>
        <p:nvSpPr>
          <p:cNvPr id="3" name="Content Placeholder 2">
            <a:extLst>
              <a:ext uri="{FF2B5EF4-FFF2-40B4-BE49-F238E27FC236}">
                <a16:creationId xmlns:a16="http://schemas.microsoft.com/office/drawing/2014/main" id="{7D89CAE1-EDFD-0CD7-21A6-170F0A72C75F}"/>
              </a:ext>
            </a:extLst>
          </p:cNvPr>
          <p:cNvSpPr>
            <a:spLocks noGrp="1"/>
          </p:cNvSpPr>
          <p:nvPr>
            <p:ph idx="4294967295"/>
          </p:nvPr>
        </p:nvSpPr>
        <p:spPr>
          <a:xfrm>
            <a:off x="536448" y="1809841"/>
            <a:ext cx="10168128" cy="3694176"/>
          </a:xfrm>
        </p:spPr>
        <p:txBody>
          <a:bodyPr vert="horz" lIns="91440" tIns="45720" rIns="91440" bIns="45720" rtlCol="0" anchor="t">
            <a:normAutofit fontScale="85000" lnSpcReduction="20000"/>
          </a:bodyPr>
          <a:lstStyle/>
          <a:p>
            <a:pPr marL="0" indent="0">
              <a:spcBef>
                <a:spcPts val="500"/>
              </a:spcBef>
              <a:buNone/>
            </a:pPr>
            <a:r>
              <a:rPr lang="en-AU" dirty="0"/>
              <a:t>Review the initial customer due diligence (CDD) form you have just completed and determine whether this new information changes your assessment of the customer’s </a:t>
            </a:r>
            <a:r>
              <a:rPr lang="en-AU" dirty="0">
                <a:latin typeface="Calibri"/>
                <a:ea typeface="Calibri"/>
                <a:cs typeface="Calibri"/>
              </a:rPr>
              <a:t>money laundering and terrorism financing </a:t>
            </a:r>
            <a:r>
              <a:rPr lang="en-AU" dirty="0"/>
              <a:t>risk.</a:t>
            </a:r>
            <a:endParaRPr lang="en-US" dirty="0"/>
          </a:p>
          <a:p>
            <a:pPr marL="0" indent="0">
              <a:spcBef>
                <a:spcPts val="500"/>
              </a:spcBef>
              <a:buNone/>
            </a:pPr>
            <a:endParaRPr lang="en-AU" dirty="0"/>
          </a:p>
          <a:p>
            <a:pPr marL="0" indent="0">
              <a:spcBef>
                <a:spcPts val="500"/>
              </a:spcBef>
              <a:buNone/>
            </a:pPr>
            <a:r>
              <a:rPr lang="en-AU" dirty="0"/>
              <a:t>You should now reconsider:</a:t>
            </a:r>
          </a:p>
          <a:p>
            <a:pPr marL="685800" indent="-457200">
              <a:spcBef>
                <a:spcPts val="500"/>
              </a:spcBef>
            </a:pPr>
            <a:r>
              <a:rPr lang="en-AU" dirty="0"/>
              <a:t>the ML/TF risk assessment section from step 1 (risk rating)</a:t>
            </a:r>
          </a:p>
          <a:p>
            <a:pPr marL="685800" indent="-457200">
              <a:spcBef>
                <a:spcPts val="500"/>
              </a:spcBef>
            </a:pPr>
            <a:r>
              <a:rPr lang="en-AU" dirty="0"/>
              <a:t>the final onboarding checks</a:t>
            </a:r>
          </a:p>
          <a:p>
            <a:pPr marL="685800" indent="-457200">
              <a:spcBef>
                <a:spcPts val="500"/>
              </a:spcBef>
            </a:pPr>
            <a:r>
              <a:rPr lang="en-AU" dirty="0"/>
              <a:t>the final risk rating</a:t>
            </a:r>
          </a:p>
          <a:p>
            <a:pPr marL="685800" indent="-457200">
              <a:spcBef>
                <a:spcPts val="500"/>
              </a:spcBef>
            </a:pPr>
            <a:r>
              <a:rPr lang="en-AU" dirty="0"/>
              <a:t>whether escalation is required.</a:t>
            </a:r>
          </a:p>
        </p:txBody>
      </p:sp>
      <p:sp>
        <p:nvSpPr>
          <p:cNvPr id="4" name="Slide Number Placeholder 3">
            <a:extLst>
              <a:ext uri="{FF2B5EF4-FFF2-40B4-BE49-F238E27FC236}">
                <a16:creationId xmlns:a16="http://schemas.microsoft.com/office/drawing/2014/main" id="{F9BABA82-4F5C-C96E-8B75-D08BE6CC2A90}"/>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95</a:t>
            </a:fld>
            <a:endParaRPr lang="en-US" dirty="0"/>
          </a:p>
        </p:txBody>
      </p:sp>
    </p:spTree>
    <p:extLst>
      <p:ext uri="{BB962C8B-B14F-4D97-AF65-F5344CB8AC3E}">
        <p14:creationId xmlns:p14="http://schemas.microsoft.com/office/powerpoint/2010/main" val="3179770998"/>
      </p:ext>
    </p:extLst>
  </p:cSld>
  <p:clrMapOvr>
    <a:masterClrMapping/>
  </p:clrMapOvr>
  <p:transition spd="slow">
    <p:push/>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7DAC0-EA4D-10C1-0840-CADCB55758F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D668A8-A2FA-F8E6-7AF6-ACCA92719BA6}"/>
              </a:ext>
            </a:extLst>
          </p:cNvPr>
          <p:cNvSpPr>
            <a:spLocks noGrp="1"/>
          </p:cNvSpPr>
          <p:nvPr>
            <p:ph type="sldNum" sz="quarter" idx="12"/>
          </p:nvPr>
        </p:nvSpPr>
        <p:spPr/>
        <p:txBody>
          <a:bodyPr/>
          <a:lstStyle/>
          <a:p>
            <a:fld id="{B2DC25EE-239B-4C5F-AAD1-255A7D5F1EE2}" type="slidenum">
              <a:rPr lang="en-US" smtClean="0"/>
              <a:t>96</a:t>
            </a:fld>
            <a:endParaRPr lang="en-US" dirty="0"/>
          </a:p>
        </p:txBody>
      </p:sp>
      <p:sp>
        <p:nvSpPr>
          <p:cNvPr id="3" name="Title 1">
            <a:extLst>
              <a:ext uri="{FF2B5EF4-FFF2-40B4-BE49-F238E27FC236}">
                <a16:creationId xmlns:a16="http://schemas.microsoft.com/office/drawing/2014/main" id="{A705C97F-6CE4-3D9B-C440-5DC46C15194E}"/>
              </a:ext>
            </a:extLst>
          </p:cNvPr>
          <p:cNvSpPr txBox="1">
            <a:spLocks/>
          </p:cNvSpPr>
          <p:nvPr/>
        </p:nvSpPr>
        <p:spPr>
          <a:xfrm>
            <a:off x="515628" y="473286"/>
            <a:ext cx="10168128" cy="11795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accent6"/>
                </a:solidFill>
                <a:latin typeface="Arial" panose="020B0604020202020204" pitchFamily="34" charset="0"/>
                <a:ea typeface="+mj-ea"/>
                <a:cs typeface="Arial" panose="020B0604020202020204" pitchFamily="34" charset="0"/>
              </a:defRPr>
            </a:lvl1pPr>
          </a:lstStyle>
          <a:p>
            <a:r>
              <a:rPr lang="en-AU" dirty="0"/>
              <a:t>Discussion</a:t>
            </a:r>
          </a:p>
        </p:txBody>
      </p:sp>
      <p:sp>
        <p:nvSpPr>
          <p:cNvPr id="24" name="Rectangle 23">
            <a:extLst>
              <a:ext uri="{FF2B5EF4-FFF2-40B4-BE49-F238E27FC236}">
                <a16:creationId xmlns:a16="http://schemas.microsoft.com/office/drawing/2014/main" id="{D0303F83-DC5C-FBF9-E0AF-77303AF2CFB3}"/>
              </a:ext>
            </a:extLst>
          </p:cNvPr>
          <p:cNvSpPr/>
          <p:nvPr/>
        </p:nvSpPr>
        <p:spPr>
          <a:xfrm>
            <a:off x="413400" y="2127839"/>
            <a:ext cx="2716014" cy="4141592"/>
          </a:xfrm>
          <a:prstGeom prst="rect">
            <a:avLst/>
          </a:prstGeom>
          <a:solidFill>
            <a:srgbClr val="007A7C">
              <a:alpha val="25098"/>
            </a:srgbClr>
          </a:solidFill>
        </p:spPr>
        <p:txBody>
          <a:bodyPr wrap="square" tIns="720000" bIns="90000" anchor="t">
            <a:noAutofit/>
          </a:bodyPr>
          <a:lstStyle/>
          <a:p>
            <a:pPr algn="ctr">
              <a:spcBef>
                <a:spcPts val="500"/>
              </a:spcBef>
            </a:pPr>
            <a:endParaRPr lang="en-AU" b="1" dirty="0">
              <a:latin typeface="Calibri" panose="020F0502020204030204" pitchFamily="34" charset="0"/>
              <a:ea typeface="Calibri" panose="020F0502020204030204" pitchFamily="34" charset="0"/>
              <a:cs typeface="Calibri" panose="020F0502020204030204" pitchFamily="34" charset="0"/>
            </a:endParaRPr>
          </a:p>
          <a:p>
            <a:pPr algn="ctr">
              <a:spcBef>
                <a:spcPts val="500"/>
              </a:spcBef>
            </a:pPr>
            <a:r>
              <a:rPr lang="en-AU" b="1" dirty="0">
                <a:latin typeface="Calibri" panose="020F0502020204030204" pitchFamily="34" charset="0"/>
                <a:ea typeface="Calibri" panose="020F0502020204030204" pitchFamily="34" charset="0"/>
                <a:cs typeface="Calibri" panose="020F0502020204030204" pitchFamily="34" charset="0"/>
              </a:rPr>
              <a:t>Has a new ML/TF risk factor emerged?</a:t>
            </a:r>
          </a:p>
          <a:p>
            <a:pPr algn="ctr">
              <a:spcBef>
                <a:spcPts val="500"/>
              </a:spcBef>
            </a:pPr>
            <a:endParaRPr lang="en-US" dirty="0">
              <a:latin typeface="Calibri" panose="020F0502020204030204" pitchFamily="34" charset="0"/>
              <a:ea typeface="Calibri" panose="020F0502020204030204" pitchFamily="34" charset="0"/>
              <a:cs typeface="Calibri" panose="020F0502020204030204" pitchFamily="34" charset="0"/>
            </a:endParaRPr>
          </a:p>
          <a:p>
            <a:pPr algn="ctr">
              <a:spcBef>
                <a:spcPts val="500"/>
              </a:spcBef>
            </a:pPr>
            <a:r>
              <a:rPr lang="en-AU" sz="1600" dirty="0">
                <a:latin typeface="Calibri" panose="020F0502020204030204" pitchFamily="34" charset="0"/>
                <a:ea typeface="Calibri" panose="020F0502020204030204" pitchFamily="34" charset="0"/>
                <a:cs typeface="Calibri" panose="020F0502020204030204" pitchFamily="34" charset="0"/>
              </a:rPr>
              <a:t>Consider: is cryptocurrency considered a higher-risk payment method under the risk assessment form?</a:t>
            </a:r>
          </a:p>
          <a:p>
            <a:pPr algn="ctr"/>
            <a:endParaRPr lang="en-AU" sz="1600" dirty="0">
              <a:solidFill>
                <a:srgbClr val="C3463C"/>
              </a:solidFill>
            </a:endParaRPr>
          </a:p>
        </p:txBody>
      </p:sp>
      <p:sp>
        <p:nvSpPr>
          <p:cNvPr id="25" name="Rectangle 24">
            <a:extLst>
              <a:ext uri="{FF2B5EF4-FFF2-40B4-BE49-F238E27FC236}">
                <a16:creationId xmlns:a16="http://schemas.microsoft.com/office/drawing/2014/main" id="{7A36EAFD-F547-29B2-3088-95429BC1E785}"/>
              </a:ext>
            </a:extLst>
          </p:cNvPr>
          <p:cNvSpPr/>
          <p:nvPr/>
        </p:nvSpPr>
        <p:spPr>
          <a:xfrm>
            <a:off x="3302596" y="2129267"/>
            <a:ext cx="2716014" cy="4141592"/>
          </a:xfrm>
          <a:prstGeom prst="rect">
            <a:avLst/>
          </a:prstGeom>
          <a:solidFill>
            <a:srgbClr val="007A7C">
              <a:alpha val="25098"/>
            </a:srgbClr>
          </a:solidFill>
        </p:spPr>
        <p:txBody>
          <a:bodyPr wrap="square" tIns="720000" bIns="90000" anchor="t">
            <a:noAutofit/>
          </a:bodyPr>
          <a:lstStyle/>
          <a:p>
            <a:pPr algn="ctr"/>
            <a:endParaRPr lang="en-AU" b="1" dirty="0">
              <a:solidFill>
                <a:srgbClr val="C3463C"/>
              </a:solidFill>
            </a:endParaRPr>
          </a:p>
          <a:p>
            <a:pPr algn="ctr">
              <a:spcBef>
                <a:spcPts val="500"/>
              </a:spcBef>
            </a:pPr>
            <a:r>
              <a:rPr lang="en-AU" b="1" dirty="0">
                <a:latin typeface="Calibri" panose="020F0502020204030204" pitchFamily="34" charset="0"/>
                <a:ea typeface="Calibri" panose="020F0502020204030204" pitchFamily="34" charset="0"/>
                <a:cs typeface="Calibri" panose="020F0502020204030204" pitchFamily="34" charset="0"/>
              </a:rPr>
              <a:t>Does the customer’s risk rating change?</a:t>
            </a:r>
          </a:p>
          <a:p>
            <a:pPr algn="ctr"/>
            <a:endParaRPr lang="en-AU" dirty="0">
              <a:latin typeface="Calibri" panose="020F0502020204030204" pitchFamily="34" charset="0"/>
              <a:ea typeface="Calibri" panose="020F0502020204030204" pitchFamily="34" charset="0"/>
              <a:cs typeface="Calibri" panose="020F0502020204030204" pitchFamily="34" charset="0"/>
            </a:endParaRPr>
          </a:p>
          <a:p>
            <a:pPr>
              <a:spcBef>
                <a:spcPts val="500"/>
              </a:spcBef>
            </a:pPr>
            <a:r>
              <a:rPr lang="en-AU" sz="1600" dirty="0">
                <a:latin typeface="Calibri" panose="020F0502020204030204" pitchFamily="34" charset="0"/>
                <a:ea typeface="Calibri" panose="020F0502020204030204" pitchFamily="34" charset="0"/>
                <a:cs typeface="Calibri" panose="020F0502020204030204" pitchFamily="34" charset="0"/>
              </a:rPr>
              <a:t>Should the customer now be considered:</a:t>
            </a:r>
          </a:p>
          <a:p>
            <a:pPr marL="514350" indent="-285750">
              <a:lnSpc>
                <a:spcPct val="100000"/>
              </a:lnSpc>
              <a:spcBef>
                <a:spcPts val="500"/>
              </a:spcBef>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low risk</a:t>
            </a:r>
          </a:p>
          <a:p>
            <a:pPr marL="514350" indent="-285750">
              <a:lnSpc>
                <a:spcPct val="100000"/>
              </a:lnSpc>
              <a:spcBef>
                <a:spcPts val="500"/>
              </a:spcBef>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medium risk</a:t>
            </a:r>
          </a:p>
          <a:p>
            <a:pPr marL="514350" indent="-285750">
              <a:lnSpc>
                <a:spcPct val="100000"/>
              </a:lnSpc>
              <a:spcBef>
                <a:spcPts val="500"/>
              </a:spcBef>
              <a:buFont typeface="Arial" panose="020B0604020202020204" pitchFamily="34" charset="0"/>
              <a:buChar char="•"/>
            </a:pPr>
            <a:r>
              <a:rPr lang="en-AU" sz="1600" dirty="0">
                <a:latin typeface="Calibri" panose="020F0502020204030204" pitchFamily="34" charset="0"/>
                <a:ea typeface="Calibri" panose="020F0502020204030204" pitchFamily="34" charset="0"/>
                <a:cs typeface="Calibri" panose="020F0502020204030204" pitchFamily="34" charset="0"/>
              </a:rPr>
              <a:t>high risk.</a:t>
            </a:r>
          </a:p>
          <a:p>
            <a:pPr algn="ctr">
              <a:lnSpc>
                <a:spcPct val="107000"/>
              </a:lnSpc>
              <a:spcAft>
                <a:spcPts val="800"/>
              </a:spcAft>
              <a:buNone/>
            </a:pPr>
            <a:r>
              <a:rPr lang="en-AU" sz="1600" dirty="0">
                <a:latin typeface="Calibri" panose="020F0502020204030204" pitchFamily="34" charset="0"/>
                <a:ea typeface="Calibri" panose="020F0502020204030204" pitchFamily="34" charset="0"/>
                <a:cs typeface="Calibri" panose="020F0502020204030204" pitchFamily="34" charset="0"/>
              </a:rPr>
              <a:t>.</a:t>
            </a:r>
          </a:p>
          <a:p>
            <a:pPr algn="ctr"/>
            <a:endParaRPr lang="en-AU" sz="1600" dirty="0">
              <a:solidFill>
                <a:srgbClr val="C3463C"/>
              </a:solidFill>
            </a:endParaRPr>
          </a:p>
        </p:txBody>
      </p:sp>
      <p:sp>
        <p:nvSpPr>
          <p:cNvPr id="26" name="Rectangle 25">
            <a:extLst>
              <a:ext uri="{FF2B5EF4-FFF2-40B4-BE49-F238E27FC236}">
                <a16:creationId xmlns:a16="http://schemas.microsoft.com/office/drawing/2014/main" id="{D5BE3F0D-645E-B1BE-2641-AB1D39B8F72E}"/>
              </a:ext>
            </a:extLst>
          </p:cNvPr>
          <p:cNvSpPr/>
          <p:nvPr/>
        </p:nvSpPr>
        <p:spPr>
          <a:xfrm>
            <a:off x="6198853" y="2129267"/>
            <a:ext cx="2598098" cy="4141592"/>
          </a:xfrm>
          <a:prstGeom prst="rect">
            <a:avLst/>
          </a:prstGeom>
          <a:solidFill>
            <a:srgbClr val="007A7C">
              <a:alpha val="25098"/>
            </a:srgbClr>
          </a:solidFill>
        </p:spPr>
        <p:txBody>
          <a:bodyPr wrap="square" tIns="720000" bIns="90000" anchor="t">
            <a:noAutofit/>
          </a:bodyPr>
          <a:lstStyle/>
          <a:p>
            <a:pPr algn="ctr"/>
            <a:endParaRPr lang="en-AU" dirty="0">
              <a:solidFill>
                <a:srgbClr val="C3463C"/>
              </a:solidFill>
            </a:endParaRPr>
          </a:p>
          <a:p>
            <a:pPr algn="ctr">
              <a:spcBef>
                <a:spcPts val="500"/>
              </a:spcBef>
            </a:pPr>
            <a:r>
              <a:rPr lang="en-AU" b="1" dirty="0">
                <a:latin typeface="Calibri"/>
                <a:ea typeface="Calibri"/>
                <a:cs typeface="Calibri"/>
              </a:rPr>
              <a:t>Is escalation required?</a:t>
            </a:r>
            <a:endParaRPr lang="en-US" dirty="0">
              <a:latin typeface="Calibri"/>
              <a:ea typeface="Calibri"/>
              <a:cs typeface="Calibri"/>
            </a:endParaRPr>
          </a:p>
          <a:p>
            <a:pPr algn="ctr"/>
            <a:endParaRPr lang="en-AU" sz="1600" dirty="0"/>
          </a:p>
          <a:p>
            <a:pPr algn="ctr">
              <a:spcBef>
                <a:spcPts val="500"/>
              </a:spcBef>
            </a:pPr>
            <a:r>
              <a:rPr lang="en-AU" sz="1600" dirty="0">
                <a:latin typeface="Calibri"/>
                <a:ea typeface="Calibri"/>
                <a:cs typeface="Calibri"/>
              </a:rPr>
              <a:t>Consider: does the matter now need to be referred to the AML/CTF compliance officer? If yes, why?</a:t>
            </a:r>
          </a:p>
        </p:txBody>
      </p:sp>
      <p:sp>
        <p:nvSpPr>
          <p:cNvPr id="42" name="Rectangle 41">
            <a:extLst>
              <a:ext uri="{FF2B5EF4-FFF2-40B4-BE49-F238E27FC236}">
                <a16:creationId xmlns:a16="http://schemas.microsoft.com/office/drawing/2014/main" id="{B9A3DD58-8AA8-8426-9259-4E651EF43140}"/>
              </a:ext>
            </a:extLst>
          </p:cNvPr>
          <p:cNvSpPr/>
          <p:nvPr/>
        </p:nvSpPr>
        <p:spPr>
          <a:xfrm>
            <a:off x="8972313" y="2127839"/>
            <a:ext cx="2743201" cy="4141592"/>
          </a:xfrm>
          <a:prstGeom prst="rect">
            <a:avLst/>
          </a:prstGeom>
          <a:solidFill>
            <a:srgbClr val="007A7C">
              <a:alpha val="25098"/>
            </a:srgbClr>
          </a:solidFill>
        </p:spPr>
        <p:txBody>
          <a:bodyPr wrap="square" tIns="720000" bIns="90000" anchor="t">
            <a:noAutofit/>
          </a:bodyPr>
          <a:lstStyle/>
          <a:p>
            <a:pPr algn="ctr"/>
            <a:endParaRPr lang="en-AU" dirty="0">
              <a:solidFill>
                <a:srgbClr val="C3463C"/>
              </a:solidFill>
            </a:endParaRPr>
          </a:p>
          <a:p>
            <a:pPr algn="ctr">
              <a:spcBef>
                <a:spcPts val="500"/>
              </a:spcBef>
            </a:pPr>
            <a:r>
              <a:rPr lang="en-AU" b="1" dirty="0">
                <a:latin typeface="Calibri"/>
                <a:ea typeface="Calibri"/>
                <a:cs typeface="Calibri"/>
              </a:rPr>
              <a:t>Can the sale still proceed?</a:t>
            </a:r>
            <a:endParaRPr lang="en-AU" sz="1600" dirty="0"/>
          </a:p>
          <a:p>
            <a:pPr marL="514350" indent="-285750">
              <a:lnSpc>
                <a:spcPct val="100000"/>
              </a:lnSpc>
              <a:spcBef>
                <a:spcPts val="500"/>
              </a:spcBef>
              <a:buFont typeface="Arial" panose="020B0604020202020204" pitchFamily="34" charset="0"/>
              <a:buChar char="•"/>
            </a:pPr>
            <a:r>
              <a:rPr lang="en-AU" sz="1600" dirty="0">
                <a:latin typeface="Calibri"/>
                <a:ea typeface="Calibri"/>
                <a:cs typeface="Calibri"/>
              </a:rPr>
              <a:t>Does escalation automatically stop the transaction?</a:t>
            </a:r>
          </a:p>
          <a:p>
            <a:pPr marL="514350" indent="-285750">
              <a:lnSpc>
                <a:spcPct val="100000"/>
              </a:lnSpc>
              <a:spcBef>
                <a:spcPts val="500"/>
              </a:spcBef>
              <a:buFont typeface="Arial" panose="020B0604020202020204" pitchFamily="34" charset="0"/>
              <a:buChar char="•"/>
            </a:pPr>
            <a:r>
              <a:rPr lang="en-AU" sz="1600" dirty="0">
                <a:latin typeface="Calibri"/>
                <a:ea typeface="Calibri"/>
                <a:cs typeface="Calibri"/>
              </a:rPr>
              <a:t>What steps or CDD measures could you take to mitigate the risk?</a:t>
            </a:r>
          </a:p>
          <a:p>
            <a:pPr marL="514350" indent="-285750">
              <a:lnSpc>
                <a:spcPct val="100000"/>
              </a:lnSpc>
              <a:spcBef>
                <a:spcPts val="500"/>
              </a:spcBef>
              <a:buFont typeface="Arial" panose="020B0604020202020204" pitchFamily="34" charset="0"/>
              <a:buChar char="•"/>
            </a:pPr>
            <a:r>
              <a:rPr lang="en-AU" sz="1600" dirty="0">
                <a:latin typeface="Calibri"/>
                <a:ea typeface="Calibri"/>
                <a:cs typeface="Calibri"/>
              </a:rPr>
              <a:t>What is the role of the frontline agent vs the AML/CTF compliance officer?</a:t>
            </a:r>
          </a:p>
        </p:txBody>
      </p:sp>
      <p:grpSp>
        <p:nvGrpSpPr>
          <p:cNvPr id="51" name="Group 50">
            <a:extLst>
              <a:ext uri="{FF2B5EF4-FFF2-40B4-BE49-F238E27FC236}">
                <a16:creationId xmlns:a16="http://schemas.microsoft.com/office/drawing/2014/main" id="{6A45EEE7-33A9-B3EA-8BD9-42D20451E561}"/>
              </a:ext>
            </a:extLst>
          </p:cNvPr>
          <p:cNvGrpSpPr>
            <a:grpSpLocks noChangeAspect="1"/>
          </p:cNvGrpSpPr>
          <p:nvPr/>
        </p:nvGrpSpPr>
        <p:grpSpPr>
          <a:xfrm>
            <a:off x="9604089" y="1264200"/>
            <a:ext cx="1482488" cy="1385893"/>
            <a:chOff x="1576388" y="554038"/>
            <a:chExt cx="6870700" cy="6423025"/>
          </a:xfrm>
          <a:solidFill>
            <a:srgbClr val="007A7C"/>
          </a:solidFill>
        </p:grpSpPr>
        <p:sp>
          <p:nvSpPr>
            <p:cNvPr id="52" name="Freeform 1">
              <a:extLst>
                <a:ext uri="{FF2B5EF4-FFF2-40B4-BE49-F238E27FC236}">
                  <a16:creationId xmlns:a16="http://schemas.microsoft.com/office/drawing/2014/main" id="{7271FF1B-E73A-2A1B-C677-103E39EF4D2B}"/>
                </a:ext>
              </a:extLst>
            </p:cNvPr>
            <p:cNvSpPr>
              <a:spLocks noChangeArrowheads="1"/>
            </p:cNvSpPr>
            <p:nvPr/>
          </p:nvSpPr>
          <p:spPr bwMode="auto">
            <a:xfrm>
              <a:off x="2914650" y="1430338"/>
              <a:ext cx="5532438" cy="5546725"/>
            </a:xfrm>
            <a:custGeom>
              <a:avLst/>
              <a:gdLst>
                <a:gd name="T0" fmla="*/ 6507 w 15367"/>
                <a:gd name="T1" fmla="*/ 5059 h 15408"/>
                <a:gd name="T2" fmla="*/ 6507 w 15367"/>
                <a:gd name="T3" fmla="*/ 5059 h 15408"/>
                <a:gd name="T4" fmla="*/ 7136 w 15367"/>
                <a:gd name="T5" fmla="*/ 5584 h 15408"/>
                <a:gd name="T6" fmla="*/ 8795 w 15367"/>
                <a:gd name="T7" fmla="*/ 7073 h 15408"/>
                <a:gd name="T8" fmla="*/ 9782 w 15367"/>
                <a:gd name="T9" fmla="*/ 7976 h 15408"/>
                <a:gd name="T10" fmla="*/ 11357 w 15367"/>
                <a:gd name="T11" fmla="*/ 9382 h 15408"/>
                <a:gd name="T12" fmla="*/ 12301 w 15367"/>
                <a:gd name="T13" fmla="*/ 10243 h 15408"/>
                <a:gd name="T14" fmla="*/ 13602 w 15367"/>
                <a:gd name="T15" fmla="*/ 11397 h 15408"/>
                <a:gd name="T16" fmla="*/ 14568 w 15367"/>
                <a:gd name="T17" fmla="*/ 12280 h 15408"/>
                <a:gd name="T18" fmla="*/ 15030 w 15367"/>
                <a:gd name="T19" fmla="*/ 12783 h 15408"/>
                <a:gd name="T20" fmla="*/ 15177 w 15367"/>
                <a:gd name="T21" fmla="*/ 14274 h 15408"/>
                <a:gd name="T22" fmla="*/ 13960 w 15367"/>
                <a:gd name="T23" fmla="*/ 15282 h 15408"/>
                <a:gd name="T24" fmla="*/ 12364 w 15367"/>
                <a:gd name="T25" fmla="*/ 14694 h 15408"/>
                <a:gd name="T26" fmla="*/ 11839 w 15367"/>
                <a:gd name="T27" fmla="*/ 14085 h 15408"/>
                <a:gd name="T28" fmla="*/ 10726 w 15367"/>
                <a:gd name="T29" fmla="*/ 12846 h 15408"/>
                <a:gd name="T30" fmla="*/ 10118 w 15367"/>
                <a:gd name="T31" fmla="*/ 12196 h 15408"/>
                <a:gd name="T32" fmla="*/ 8837 w 15367"/>
                <a:gd name="T33" fmla="*/ 10726 h 15408"/>
                <a:gd name="T34" fmla="*/ 8250 w 15367"/>
                <a:gd name="T35" fmla="*/ 10096 h 15408"/>
                <a:gd name="T36" fmla="*/ 6927 w 15367"/>
                <a:gd name="T37" fmla="*/ 8606 h 15408"/>
                <a:gd name="T38" fmla="*/ 6360 w 15367"/>
                <a:gd name="T39" fmla="*/ 7976 h 15408"/>
                <a:gd name="T40" fmla="*/ 5185 w 15367"/>
                <a:gd name="T41" fmla="*/ 6674 h 15408"/>
                <a:gd name="T42" fmla="*/ 4976 w 15367"/>
                <a:gd name="T43" fmla="*/ 6633 h 15408"/>
                <a:gd name="T44" fmla="*/ 3170 w 15367"/>
                <a:gd name="T45" fmla="*/ 7577 h 15408"/>
                <a:gd name="T46" fmla="*/ 2792 w 15367"/>
                <a:gd name="T47" fmla="*/ 7535 h 15408"/>
                <a:gd name="T48" fmla="*/ 105 w 15367"/>
                <a:gd name="T49" fmla="*/ 4849 h 15408"/>
                <a:gd name="T50" fmla="*/ 42 w 15367"/>
                <a:gd name="T51" fmla="*/ 4555 h 15408"/>
                <a:gd name="T52" fmla="*/ 1302 w 15367"/>
                <a:gd name="T53" fmla="*/ 2477 h 15408"/>
                <a:gd name="T54" fmla="*/ 2099 w 15367"/>
                <a:gd name="T55" fmla="*/ 1637 h 15408"/>
                <a:gd name="T56" fmla="*/ 3674 w 15367"/>
                <a:gd name="T57" fmla="*/ 482 h 15408"/>
                <a:gd name="T58" fmla="*/ 4450 w 15367"/>
                <a:gd name="T59" fmla="*/ 105 h 15408"/>
                <a:gd name="T60" fmla="*/ 4892 w 15367"/>
                <a:gd name="T61" fmla="*/ 168 h 15408"/>
                <a:gd name="T62" fmla="*/ 7494 w 15367"/>
                <a:gd name="T63" fmla="*/ 2792 h 15408"/>
                <a:gd name="T64" fmla="*/ 7556 w 15367"/>
                <a:gd name="T65" fmla="*/ 3191 h 15408"/>
                <a:gd name="T66" fmla="*/ 6654 w 15367"/>
                <a:gd name="T67" fmla="*/ 4933 h 15408"/>
                <a:gd name="T68" fmla="*/ 6507 w 15367"/>
                <a:gd name="T69" fmla="*/ 5059 h 15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367" h="15408">
                  <a:moveTo>
                    <a:pt x="6507" y="5059"/>
                  </a:moveTo>
                  <a:lnTo>
                    <a:pt x="6507" y="5059"/>
                  </a:lnTo>
                  <a:cubicBezTo>
                    <a:pt x="6759" y="5227"/>
                    <a:pt x="6948" y="5416"/>
                    <a:pt x="7136" y="5584"/>
                  </a:cubicBezTo>
                  <a:cubicBezTo>
                    <a:pt x="7683" y="6087"/>
                    <a:pt x="8228" y="6590"/>
                    <a:pt x="8795" y="7073"/>
                  </a:cubicBezTo>
                  <a:cubicBezTo>
                    <a:pt x="9110" y="7367"/>
                    <a:pt x="9446" y="7682"/>
                    <a:pt x="9782" y="7976"/>
                  </a:cubicBezTo>
                  <a:cubicBezTo>
                    <a:pt x="10307" y="8438"/>
                    <a:pt x="10831" y="8921"/>
                    <a:pt x="11357" y="9382"/>
                  </a:cubicBezTo>
                  <a:cubicBezTo>
                    <a:pt x="11671" y="9676"/>
                    <a:pt x="11986" y="9949"/>
                    <a:pt x="12301" y="10243"/>
                  </a:cubicBezTo>
                  <a:cubicBezTo>
                    <a:pt x="12721" y="10621"/>
                    <a:pt x="13162" y="11020"/>
                    <a:pt x="13602" y="11397"/>
                  </a:cubicBezTo>
                  <a:cubicBezTo>
                    <a:pt x="13917" y="11692"/>
                    <a:pt x="14233" y="12007"/>
                    <a:pt x="14568" y="12280"/>
                  </a:cubicBezTo>
                  <a:cubicBezTo>
                    <a:pt x="14736" y="12447"/>
                    <a:pt x="14904" y="12595"/>
                    <a:pt x="15030" y="12783"/>
                  </a:cubicBezTo>
                  <a:cubicBezTo>
                    <a:pt x="15366" y="13245"/>
                    <a:pt x="15366" y="13749"/>
                    <a:pt x="15177" y="14274"/>
                  </a:cubicBezTo>
                  <a:cubicBezTo>
                    <a:pt x="14967" y="14840"/>
                    <a:pt x="14548" y="15176"/>
                    <a:pt x="13960" y="15282"/>
                  </a:cubicBezTo>
                  <a:cubicBezTo>
                    <a:pt x="13330" y="15407"/>
                    <a:pt x="12784" y="15198"/>
                    <a:pt x="12364" y="14694"/>
                  </a:cubicBezTo>
                  <a:cubicBezTo>
                    <a:pt x="12196" y="14484"/>
                    <a:pt x="12007" y="14295"/>
                    <a:pt x="11839" y="14085"/>
                  </a:cubicBezTo>
                  <a:cubicBezTo>
                    <a:pt x="11461" y="13686"/>
                    <a:pt x="11083" y="13266"/>
                    <a:pt x="10726" y="12846"/>
                  </a:cubicBezTo>
                  <a:cubicBezTo>
                    <a:pt x="10538" y="12636"/>
                    <a:pt x="10327" y="12405"/>
                    <a:pt x="10118" y="12196"/>
                  </a:cubicBezTo>
                  <a:cubicBezTo>
                    <a:pt x="9698" y="11713"/>
                    <a:pt x="9257" y="11209"/>
                    <a:pt x="8837" y="10726"/>
                  </a:cubicBezTo>
                  <a:cubicBezTo>
                    <a:pt x="8627" y="10516"/>
                    <a:pt x="8438" y="10306"/>
                    <a:pt x="8250" y="10096"/>
                  </a:cubicBezTo>
                  <a:cubicBezTo>
                    <a:pt x="7808" y="9592"/>
                    <a:pt x="7368" y="9089"/>
                    <a:pt x="6927" y="8606"/>
                  </a:cubicBezTo>
                  <a:cubicBezTo>
                    <a:pt x="6738" y="8396"/>
                    <a:pt x="6549" y="8186"/>
                    <a:pt x="6360" y="7976"/>
                  </a:cubicBezTo>
                  <a:cubicBezTo>
                    <a:pt x="5961" y="7535"/>
                    <a:pt x="5584" y="7094"/>
                    <a:pt x="5185" y="6674"/>
                  </a:cubicBezTo>
                  <a:cubicBezTo>
                    <a:pt x="5122" y="6590"/>
                    <a:pt x="5060" y="6569"/>
                    <a:pt x="4976" y="6633"/>
                  </a:cubicBezTo>
                  <a:cubicBezTo>
                    <a:pt x="4366" y="6947"/>
                    <a:pt x="3758" y="7262"/>
                    <a:pt x="3170" y="7577"/>
                  </a:cubicBezTo>
                  <a:cubicBezTo>
                    <a:pt x="3023" y="7661"/>
                    <a:pt x="2897" y="7640"/>
                    <a:pt x="2792" y="7535"/>
                  </a:cubicBezTo>
                  <a:cubicBezTo>
                    <a:pt x="1890" y="6653"/>
                    <a:pt x="987" y="5751"/>
                    <a:pt x="105" y="4849"/>
                  </a:cubicBezTo>
                  <a:cubicBezTo>
                    <a:pt x="21" y="4765"/>
                    <a:pt x="0" y="4660"/>
                    <a:pt x="42" y="4555"/>
                  </a:cubicBezTo>
                  <a:cubicBezTo>
                    <a:pt x="378" y="3799"/>
                    <a:pt x="798" y="3107"/>
                    <a:pt x="1302" y="2477"/>
                  </a:cubicBezTo>
                  <a:cubicBezTo>
                    <a:pt x="1554" y="2183"/>
                    <a:pt x="1806" y="1910"/>
                    <a:pt x="2099" y="1637"/>
                  </a:cubicBezTo>
                  <a:cubicBezTo>
                    <a:pt x="2561" y="1196"/>
                    <a:pt x="3107" y="818"/>
                    <a:pt x="3674" y="482"/>
                  </a:cubicBezTo>
                  <a:cubicBezTo>
                    <a:pt x="3926" y="356"/>
                    <a:pt x="4178" y="209"/>
                    <a:pt x="4450" y="105"/>
                  </a:cubicBezTo>
                  <a:cubicBezTo>
                    <a:pt x="4661" y="0"/>
                    <a:pt x="4724" y="21"/>
                    <a:pt x="4892" y="168"/>
                  </a:cubicBezTo>
                  <a:cubicBezTo>
                    <a:pt x="5752" y="1049"/>
                    <a:pt x="6633" y="1910"/>
                    <a:pt x="7494" y="2792"/>
                  </a:cubicBezTo>
                  <a:cubicBezTo>
                    <a:pt x="7640" y="2939"/>
                    <a:pt x="7662" y="3001"/>
                    <a:pt x="7556" y="3191"/>
                  </a:cubicBezTo>
                  <a:cubicBezTo>
                    <a:pt x="7263" y="3757"/>
                    <a:pt x="6948" y="4345"/>
                    <a:pt x="6654" y="4933"/>
                  </a:cubicBezTo>
                  <a:cubicBezTo>
                    <a:pt x="6612" y="4975"/>
                    <a:pt x="6591" y="5038"/>
                    <a:pt x="6507" y="505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53" name="Freeform 2">
              <a:extLst>
                <a:ext uri="{FF2B5EF4-FFF2-40B4-BE49-F238E27FC236}">
                  <a16:creationId xmlns:a16="http://schemas.microsoft.com/office/drawing/2014/main" id="{D48E986F-2530-54EE-CC93-FEB325495A3E}"/>
                </a:ext>
              </a:extLst>
            </p:cNvPr>
            <p:cNvSpPr>
              <a:spLocks noChangeArrowheads="1"/>
            </p:cNvSpPr>
            <p:nvPr/>
          </p:nvSpPr>
          <p:spPr bwMode="auto">
            <a:xfrm>
              <a:off x="1576388" y="5994400"/>
              <a:ext cx="3786187" cy="952500"/>
            </a:xfrm>
            <a:custGeom>
              <a:avLst/>
              <a:gdLst>
                <a:gd name="T0" fmla="*/ 5249 w 10518"/>
                <a:gd name="T1" fmla="*/ 2644 h 2645"/>
                <a:gd name="T2" fmla="*/ 5249 w 10518"/>
                <a:gd name="T3" fmla="*/ 2644 h 2645"/>
                <a:gd name="T4" fmla="*/ 567 w 10518"/>
                <a:gd name="T5" fmla="*/ 2644 h 2645"/>
                <a:gd name="T6" fmla="*/ 441 w 10518"/>
                <a:gd name="T7" fmla="*/ 2644 h 2645"/>
                <a:gd name="T8" fmla="*/ 21 w 10518"/>
                <a:gd name="T9" fmla="*/ 2161 h 2645"/>
                <a:gd name="T10" fmla="*/ 63 w 10518"/>
                <a:gd name="T11" fmla="*/ 1406 h 2645"/>
                <a:gd name="T12" fmla="*/ 966 w 10518"/>
                <a:gd name="T13" fmla="*/ 692 h 2645"/>
                <a:gd name="T14" fmla="*/ 1407 w 10518"/>
                <a:gd name="T15" fmla="*/ 419 h 2645"/>
                <a:gd name="T16" fmla="*/ 1952 w 10518"/>
                <a:gd name="T17" fmla="*/ 41 h 2645"/>
                <a:gd name="T18" fmla="*/ 2982 w 10518"/>
                <a:gd name="T19" fmla="*/ 20 h 2645"/>
                <a:gd name="T20" fmla="*/ 8062 w 10518"/>
                <a:gd name="T21" fmla="*/ 20 h 2645"/>
                <a:gd name="T22" fmla="*/ 8670 w 10518"/>
                <a:gd name="T23" fmla="*/ 41 h 2645"/>
                <a:gd name="T24" fmla="*/ 9132 w 10518"/>
                <a:gd name="T25" fmla="*/ 440 h 2645"/>
                <a:gd name="T26" fmla="*/ 9510 w 10518"/>
                <a:gd name="T27" fmla="*/ 692 h 2645"/>
                <a:gd name="T28" fmla="*/ 10391 w 10518"/>
                <a:gd name="T29" fmla="*/ 1196 h 2645"/>
                <a:gd name="T30" fmla="*/ 10475 w 10518"/>
                <a:gd name="T31" fmla="*/ 1490 h 2645"/>
                <a:gd name="T32" fmla="*/ 10475 w 10518"/>
                <a:gd name="T33" fmla="*/ 2308 h 2645"/>
                <a:gd name="T34" fmla="*/ 10013 w 10518"/>
                <a:gd name="T35" fmla="*/ 2644 h 2645"/>
                <a:gd name="T36" fmla="*/ 8502 w 10518"/>
                <a:gd name="T37" fmla="*/ 2644 h 2645"/>
                <a:gd name="T38" fmla="*/ 5249 w 10518"/>
                <a:gd name="T39" fmla="*/ 2644 h 2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518" h="2645">
                  <a:moveTo>
                    <a:pt x="5249" y="2644"/>
                  </a:moveTo>
                  <a:lnTo>
                    <a:pt x="5249" y="2644"/>
                  </a:lnTo>
                  <a:cubicBezTo>
                    <a:pt x="3695" y="2644"/>
                    <a:pt x="2142" y="2644"/>
                    <a:pt x="567" y="2644"/>
                  </a:cubicBezTo>
                  <a:cubicBezTo>
                    <a:pt x="525" y="2644"/>
                    <a:pt x="483" y="2644"/>
                    <a:pt x="441" y="2644"/>
                  </a:cubicBezTo>
                  <a:cubicBezTo>
                    <a:pt x="105" y="2603"/>
                    <a:pt x="21" y="2497"/>
                    <a:pt x="21" y="2161"/>
                  </a:cubicBezTo>
                  <a:cubicBezTo>
                    <a:pt x="42" y="1909"/>
                    <a:pt x="0" y="1657"/>
                    <a:pt x="63" y="1406"/>
                  </a:cubicBezTo>
                  <a:cubicBezTo>
                    <a:pt x="147" y="986"/>
                    <a:pt x="546" y="671"/>
                    <a:pt x="966" y="692"/>
                  </a:cubicBezTo>
                  <a:cubicBezTo>
                    <a:pt x="1197" y="692"/>
                    <a:pt x="1323" y="671"/>
                    <a:pt x="1407" y="419"/>
                  </a:cubicBezTo>
                  <a:cubicBezTo>
                    <a:pt x="1470" y="167"/>
                    <a:pt x="1680" y="62"/>
                    <a:pt x="1952" y="41"/>
                  </a:cubicBezTo>
                  <a:cubicBezTo>
                    <a:pt x="2288" y="0"/>
                    <a:pt x="2646" y="20"/>
                    <a:pt x="2982" y="20"/>
                  </a:cubicBezTo>
                  <a:cubicBezTo>
                    <a:pt x="4682" y="20"/>
                    <a:pt x="6361" y="20"/>
                    <a:pt x="8062" y="20"/>
                  </a:cubicBezTo>
                  <a:cubicBezTo>
                    <a:pt x="8272" y="20"/>
                    <a:pt x="8461" y="20"/>
                    <a:pt x="8670" y="41"/>
                  </a:cubicBezTo>
                  <a:cubicBezTo>
                    <a:pt x="8901" y="62"/>
                    <a:pt x="9069" y="230"/>
                    <a:pt x="9132" y="440"/>
                  </a:cubicBezTo>
                  <a:cubicBezTo>
                    <a:pt x="9174" y="671"/>
                    <a:pt x="9321" y="671"/>
                    <a:pt x="9510" y="692"/>
                  </a:cubicBezTo>
                  <a:cubicBezTo>
                    <a:pt x="9887" y="692"/>
                    <a:pt x="10202" y="860"/>
                    <a:pt x="10391" y="1196"/>
                  </a:cubicBezTo>
                  <a:cubicBezTo>
                    <a:pt x="10433" y="1301"/>
                    <a:pt x="10454" y="1385"/>
                    <a:pt x="10475" y="1490"/>
                  </a:cubicBezTo>
                  <a:cubicBezTo>
                    <a:pt x="10517" y="1763"/>
                    <a:pt x="10517" y="2036"/>
                    <a:pt x="10475" y="2308"/>
                  </a:cubicBezTo>
                  <a:cubicBezTo>
                    <a:pt x="10454" y="2540"/>
                    <a:pt x="10286" y="2644"/>
                    <a:pt x="10013" y="2644"/>
                  </a:cubicBezTo>
                  <a:cubicBezTo>
                    <a:pt x="9510" y="2644"/>
                    <a:pt x="9006" y="2644"/>
                    <a:pt x="8502" y="2644"/>
                  </a:cubicBezTo>
                  <a:cubicBezTo>
                    <a:pt x="7411" y="2644"/>
                    <a:pt x="6319" y="2644"/>
                    <a:pt x="5249" y="264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54" name="Freeform 3">
              <a:extLst>
                <a:ext uri="{FF2B5EF4-FFF2-40B4-BE49-F238E27FC236}">
                  <a16:creationId xmlns:a16="http://schemas.microsoft.com/office/drawing/2014/main" id="{EDFB0598-759D-5E79-3C36-EB61ACE1F974}"/>
                </a:ext>
              </a:extLst>
            </p:cNvPr>
            <p:cNvSpPr>
              <a:spLocks noChangeArrowheads="1"/>
            </p:cNvSpPr>
            <p:nvPr/>
          </p:nvSpPr>
          <p:spPr bwMode="auto">
            <a:xfrm>
              <a:off x="4645025" y="554038"/>
              <a:ext cx="1935163" cy="1935162"/>
            </a:xfrm>
            <a:custGeom>
              <a:avLst/>
              <a:gdLst>
                <a:gd name="T0" fmla="*/ 0 w 5374"/>
                <a:gd name="T1" fmla="*/ 1134 h 5376"/>
                <a:gd name="T2" fmla="*/ 0 w 5374"/>
                <a:gd name="T3" fmla="*/ 1134 h 5376"/>
                <a:gd name="T4" fmla="*/ 545 w 5374"/>
                <a:gd name="T5" fmla="*/ 189 h 5376"/>
                <a:gd name="T6" fmla="*/ 1615 w 5374"/>
                <a:gd name="T7" fmla="*/ 273 h 5376"/>
                <a:gd name="T8" fmla="*/ 1846 w 5374"/>
                <a:gd name="T9" fmla="*/ 483 h 5376"/>
                <a:gd name="T10" fmla="*/ 4470 w 5374"/>
                <a:gd name="T11" fmla="*/ 3107 h 5376"/>
                <a:gd name="T12" fmla="*/ 5037 w 5374"/>
                <a:gd name="T13" fmla="*/ 3695 h 5376"/>
                <a:gd name="T14" fmla="*/ 4911 w 5374"/>
                <a:gd name="T15" fmla="*/ 5060 h 5376"/>
                <a:gd name="T16" fmla="*/ 3714 w 5374"/>
                <a:gd name="T17" fmla="*/ 5144 h 5376"/>
                <a:gd name="T18" fmla="*/ 3630 w 5374"/>
                <a:gd name="T19" fmla="*/ 5081 h 5376"/>
                <a:gd name="T20" fmla="*/ 3610 w 5374"/>
                <a:gd name="T21" fmla="*/ 5060 h 5376"/>
                <a:gd name="T22" fmla="*/ 1678 w 5374"/>
                <a:gd name="T23" fmla="*/ 3149 h 5376"/>
                <a:gd name="T24" fmla="*/ 272 w 5374"/>
                <a:gd name="T25" fmla="*/ 1722 h 5376"/>
                <a:gd name="T26" fmla="*/ 0 w 5374"/>
                <a:gd name="T27" fmla="*/ 1134 h 5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74" h="5376">
                  <a:moveTo>
                    <a:pt x="0" y="1134"/>
                  </a:moveTo>
                  <a:lnTo>
                    <a:pt x="0" y="1134"/>
                  </a:lnTo>
                  <a:cubicBezTo>
                    <a:pt x="21" y="672"/>
                    <a:pt x="189" y="357"/>
                    <a:pt x="545" y="189"/>
                  </a:cubicBezTo>
                  <a:cubicBezTo>
                    <a:pt x="902" y="0"/>
                    <a:pt x="1279" y="21"/>
                    <a:pt x="1615" y="273"/>
                  </a:cubicBezTo>
                  <a:cubicBezTo>
                    <a:pt x="1699" y="336"/>
                    <a:pt x="1762" y="420"/>
                    <a:pt x="1846" y="483"/>
                  </a:cubicBezTo>
                  <a:cubicBezTo>
                    <a:pt x="2728" y="1365"/>
                    <a:pt x="3588" y="2246"/>
                    <a:pt x="4470" y="3107"/>
                  </a:cubicBezTo>
                  <a:cubicBezTo>
                    <a:pt x="4659" y="3317"/>
                    <a:pt x="4848" y="3506"/>
                    <a:pt x="5037" y="3695"/>
                  </a:cubicBezTo>
                  <a:cubicBezTo>
                    <a:pt x="5373" y="4073"/>
                    <a:pt x="5289" y="4745"/>
                    <a:pt x="4911" y="5060"/>
                  </a:cubicBezTo>
                  <a:cubicBezTo>
                    <a:pt x="4575" y="5332"/>
                    <a:pt x="4071" y="5375"/>
                    <a:pt x="3714" y="5144"/>
                  </a:cubicBezTo>
                  <a:cubicBezTo>
                    <a:pt x="3694" y="5123"/>
                    <a:pt x="3672" y="5101"/>
                    <a:pt x="3630" y="5081"/>
                  </a:cubicBezTo>
                  <a:cubicBezTo>
                    <a:pt x="3630" y="5081"/>
                    <a:pt x="3630" y="5060"/>
                    <a:pt x="3610" y="5060"/>
                  </a:cubicBezTo>
                  <a:cubicBezTo>
                    <a:pt x="2979" y="4430"/>
                    <a:pt x="2308" y="3800"/>
                    <a:pt x="1678" y="3149"/>
                  </a:cubicBezTo>
                  <a:cubicBezTo>
                    <a:pt x="1216" y="2666"/>
                    <a:pt x="734" y="2205"/>
                    <a:pt x="272" y="1722"/>
                  </a:cubicBezTo>
                  <a:cubicBezTo>
                    <a:pt x="105" y="1533"/>
                    <a:pt x="0" y="1323"/>
                    <a:pt x="0" y="113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55" name="Freeform 4">
              <a:extLst>
                <a:ext uri="{FF2B5EF4-FFF2-40B4-BE49-F238E27FC236}">
                  <a16:creationId xmlns:a16="http://schemas.microsoft.com/office/drawing/2014/main" id="{4B9B7D6A-F089-AE4D-C18F-CB8FF91362EF}"/>
                </a:ext>
              </a:extLst>
            </p:cNvPr>
            <p:cNvSpPr>
              <a:spLocks noChangeArrowheads="1"/>
            </p:cNvSpPr>
            <p:nvPr/>
          </p:nvSpPr>
          <p:spPr bwMode="auto">
            <a:xfrm>
              <a:off x="2052638" y="3168650"/>
              <a:ext cx="1912937" cy="1905000"/>
            </a:xfrm>
            <a:custGeom>
              <a:avLst/>
              <a:gdLst>
                <a:gd name="T0" fmla="*/ 0 w 5312"/>
                <a:gd name="T1" fmla="*/ 1049 h 5290"/>
                <a:gd name="T2" fmla="*/ 0 w 5312"/>
                <a:gd name="T3" fmla="*/ 1049 h 5290"/>
                <a:gd name="T4" fmla="*/ 987 w 5312"/>
                <a:gd name="T5" fmla="*/ 0 h 5290"/>
                <a:gd name="T6" fmla="*/ 1637 w 5312"/>
                <a:gd name="T7" fmla="*/ 273 h 5290"/>
                <a:gd name="T8" fmla="*/ 4975 w 5312"/>
                <a:gd name="T9" fmla="*/ 3589 h 5290"/>
                <a:gd name="T10" fmla="*/ 5164 w 5312"/>
                <a:gd name="T11" fmla="*/ 4596 h 5290"/>
                <a:gd name="T12" fmla="*/ 4387 w 5312"/>
                <a:gd name="T13" fmla="*/ 5226 h 5290"/>
                <a:gd name="T14" fmla="*/ 3548 w 5312"/>
                <a:gd name="T15" fmla="*/ 4953 h 5290"/>
                <a:gd name="T16" fmla="*/ 293 w 5312"/>
                <a:gd name="T17" fmla="*/ 1678 h 5290"/>
                <a:gd name="T18" fmla="*/ 0 w 5312"/>
                <a:gd name="T19" fmla="*/ 1049 h 5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2" h="5290">
                  <a:moveTo>
                    <a:pt x="0" y="1049"/>
                  </a:moveTo>
                  <a:lnTo>
                    <a:pt x="0" y="1049"/>
                  </a:lnTo>
                  <a:cubicBezTo>
                    <a:pt x="21" y="420"/>
                    <a:pt x="399" y="42"/>
                    <a:pt x="987" y="0"/>
                  </a:cubicBezTo>
                  <a:cubicBezTo>
                    <a:pt x="1239" y="0"/>
                    <a:pt x="1469" y="84"/>
                    <a:pt x="1637" y="273"/>
                  </a:cubicBezTo>
                  <a:cubicBezTo>
                    <a:pt x="2750" y="1364"/>
                    <a:pt x="3863" y="2476"/>
                    <a:pt x="4975" y="3589"/>
                  </a:cubicBezTo>
                  <a:cubicBezTo>
                    <a:pt x="5248" y="3882"/>
                    <a:pt x="5311" y="4218"/>
                    <a:pt x="5164" y="4596"/>
                  </a:cubicBezTo>
                  <a:cubicBezTo>
                    <a:pt x="5038" y="4953"/>
                    <a:pt x="4766" y="5163"/>
                    <a:pt x="4387" y="5226"/>
                  </a:cubicBezTo>
                  <a:cubicBezTo>
                    <a:pt x="4051" y="5289"/>
                    <a:pt x="3779" y="5184"/>
                    <a:pt x="3548" y="4953"/>
                  </a:cubicBezTo>
                  <a:cubicBezTo>
                    <a:pt x="2456" y="3862"/>
                    <a:pt x="1385" y="2770"/>
                    <a:pt x="293" y="1678"/>
                  </a:cubicBezTo>
                  <a:cubicBezTo>
                    <a:pt x="105" y="1490"/>
                    <a:pt x="21" y="1280"/>
                    <a:pt x="0" y="104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56" name="Group 55">
            <a:extLst>
              <a:ext uri="{FF2B5EF4-FFF2-40B4-BE49-F238E27FC236}">
                <a16:creationId xmlns:a16="http://schemas.microsoft.com/office/drawing/2014/main" id="{FD1D232A-14AD-9EC7-2100-32E4288FE72A}"/>
              </a:ext>
            </a:extLst>
          </p:cNvPr>
          <p:cNvGrpSpPr>
            <a:grpSpLocks noChangeAspect="1"/>
          </p:cNvGrpSpPr>
          <p:nvPr/>
        </p:nvGrpSpPr>
        <p:grpSpPr>
          <a:xfrm>
            <a:off x="6698392" y="1460606"/>
            <a:ext cx="1471310" cy="1420985"/>
            <a:chOff x="1352550" y="784225"/>
            <a:chExt cx="6869113" cy="6634163"/>
          </a:xfrm>
          <a:solidFill>
            <a:srgbClr val="007A7C"/>
          </a:solidFill>
        </p:grpSpPr>
        <p:sp>
          <p:nvSpPr>
            <p:cNvPr id="57" name="Freeform 1">
              <a:extLst>
                <a:ext uri="{FF2B5EF4-FFF2-40B4-BE49-F238E27FC236}">
                  <a16:creationId xmlns:a16="http://schemas.microsoft.com/office/drawing/2014/main" id="{6AD0B429-C6CC-BF20-47D2-ECF6D91F198B}"/>
                </a:ext>
              </a:extLst>
            </p:cNvPr>
            <p:cNvSpPr>
              <a:spLocks noChangeArrowheads="1"/>
            </p:cNvSpPr>
            <p:nvPr/>
          </p:nvSpPr>
          <p:spPr bwMode="auto">
            <a:xfrm>
              <a:off x="1352550" y="784225"/>
              <a:ext cx="6869113" cy="6634163"/>
            </a:xfrm>
            <a:custGeom>
              <a:avLst/>
              <a:gdLst>
                <a:gd name="T0" fmla="*/ 6135 w 19081"/>
                <a:gd name="T1" fmla="*/ 17125 h 18429"/>
                <a:gd name="T2" fmla="*/ 4181 w 19081"/>
                <a:gd name="T3" fmla="*/ 17098 h 18429"/>
                <a:gd name="T4" fmla="*/ 381 w 19081"/>
                <a:gd name="T5" fmla="*/ 18373 h 18429"/>
                <a:gd name="T6" fmla="*/ 272 w 19081"/>
                <a:gd name="T7" fmla="*/ 17369 h 18429"/>
                <a:gd name="T8" fmla="*/ 842 w 19081"/>
                <a:gd name="T9" fmla="*/ 14737 h 18429"/>
                <a:gd name="T10" fmla="*/ 55 w 19081"/>
                <a:gd name="T11" fmla="*/ 12593 h 18429"/>
                <a:gd name="T12" fmla="*/ 1710 w 19081"/>
                <a:gd name="T13" fmla="*/ 9119 h 18429"/>
                <a:gd name="T14" fmla="*/ 4588 w 19081"/>
                <a:gd name="T15" fmla="*/ 7790 h 18429"/>
                <a:gd name="T16" fmla="*/ 4479 w 19081"/>
                <a:gd name="T17" fmla="*/ 5863 h 18429"/>
                <a:gd name="T18" fmla="*/ 6352 w 19081"/>
                <a:gd name="T19" fmla="*/ 2009 h 18429"/>
                <a:gd name="T20" fmla="*/ 10476 w 19081"/>
                <a:gd name="T21" fmla="*/ 136 h 18429"/>
                <a:gd name="T22" fmla="*/ 13896 w 19081"/>
                <a:gd name="T23" fmla="*/ 272 h 18429"/>
                <a:gd name="T24" fmla="*/ 17452 w 19081"/>
                <a:gd name="T25" fmla="*/ 2226 h 18429"/>
                <a:gd name="T26" fmla="*/ 19053 w 19081"/>
                <a:gd name="T27" fmla="*/ 6215 h 18429"/>
                <a:gd name="T28" fmla="*/ 18103 w 19081"/>
                <a:gd name="T29" fmla="*/ 9038 h 18429"/>
                <a:gd name="T30" fmla="*/ 18592 w 19081"/>
                <a:gd name="T31" fmla="*/ 11398 h 18429"/>
                <a:gd name="T32" fmla="*/ 19026 w 19081"/>
                <a:gd name="T33" fmla="*/ 13027 h 18429"/>
                <a:gd name="T34" fmla="*/ 16855 w 19081"/>
                <a:gd name="T35" fmla="*/ 12701 h 18429"/>
                <a:gd name="T36" fmla="*/ 13516 w 19081"/>
                <a:gd name="T37" fmla="*/ 11859 h 18429"/>
                <a:gd name="T38" fmla="*/ 12078 w 19081"/>
                <a:gd name="T39" fmla="*/ 12213 h 18429"/>
                <a:gd name="T40" fmla="*/ 10286 w 19081"/>
                <a:gd name="T41" fmla="*/ 15768 h 18429"/>
                <a:gd name="T42" fmla="*/ 6135 w 19081"/>
                <a:gd name="T43" fmla="*/ 17125 h 18429"/>
                <a:gd name="T44" fmla="*/ 5619 w 19081"/>
                <a:gd name="T45" fmla="*/ 6053 h 18429"/>
                <a:gd name="T46" fmla="*/ 5891 w 19081"/>
                <a:gd name="T47" fmla="*/ 7437 h 18429"/>
                <a:gd name="T48" fmla="*/ 6514 w 19081"/>
                <a:gd name="T49" fmla="*/ 7654 h 18429"/>
                <a:gd name="T50" fmla="*/ 9608 w 19081"/>
                <a:gd name="T51" fmla="*/ 8550 h 18429"/>
                <a:gd name="T52" fmla="*/ 12050 w 19081"/>
                <a:gd name="T53" fmla="*/ 10937 h 18429"/>
                <a:gd name="T54" fmla="*/ 14113 w 19081"/>
                <a:gd name="T55" fmla="*/ 10638 h 18429"/>
                <a:gd name="T56" fmla="*/ 17343 w 19081"/>
                <a:gd name="T57" fmla="*/ 11670 h 18429"/>
                <a:gd name="T58" fmla="*/ 17452 w 19081"/>
                <a:gd name="T59" fmla="*/ 11562 h 18429"/>
                <a:gd name="T60" fmla="*/ 16963 w 19081"/>
                <a:gd name="T61" fmla="*/ 8631 h 18429"/>
                <a:gd name="T62" fmla="*/ 17886 w 19081"/>
                <a:gd name="T63" fmla="*/ 5510 h 18429"/>
                <a:gd name="T64" fmla="*/ 16203 w 19081"/>
                <a:gd name="T65" fmla="*/ 2660 h 18429"/>
                <a:gd name="T66" fmla="*/ 12919 w 19081"/>
                <a:gd name="T67" fmla="*/ 1221 h 18429"/>
                <a:gd name="T68" fmla="*/ 10368 w 19081"/>
                <a:gd name="T69" fmla="*/ 1303 h 18429"/>
                <a:gd name="T70" fmla="*/ 6243 w 19081"/>
                <a:gd name="T71" fmla="*/ 3908 h 18429"/>
                <a:gd name="T72" fmla="*/ 2905 w 19081"/>
                <a:gd name="T73" fmla="*/ 11398 h 18429"/>
                <a:gd name="T74" fmla="*/ 1901 w 19081"/>
                <a:gd name="T75" fmla="*/ 12375 h 18429"/>
                <a:gd name="T76" fmla="*/ 3882 w 19081"/>
                <a:gd name="T77" fmla="*/ 12402 h 18429"/>
                <a:gd name="T78" fmla="*/ 9228 w 19081"/>
                <a:gd name="T79" fmla="*/ 11398 h 18429"/>
                <a:gd name="T80" fmla="*/ 8251 w 19081"/>
                <a:gd name="T81" fmla="*/ 12375 h 18429"/>
                <a:gd name="T82" fmla="*/ 10232 w 19081"/>
                <a:gd name="T83" fmla="*/ 12375 h 18429"/>
                <a:gd name="T84" fmla="*/ 5076 w 19081"/>
                <a:gd name="T85" fmla="*/ 12375 h 18429"/>
                <a:gd name="T86" fmla="*/ 6053 w 19081"/>
                <a:gd name="T87" fmla="*/ 13379 h 18429"/>
                <a:gd name="T88" fmla="*/ 6080 w 19081"/>
                <a:gd name="T89" fmla="*/ 11398 h 18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081" h="18429">
                  <a:moveTo>
                    <a:pt x="6135" y="17125"/>
                  </a:moveTo>
                  <a:lnTo>
                    <a:pt x="6135" y="17125"/>
                  </a:lnTo>
                  <a:cubicBezTo>
                    <a:pt x="5646" y="17152"/>
                    <a:pt x="5211" y="17098"/>
                    <a:pt x="4777" y="17017"/>
                  </a:cubicBezTo>
                  <a:cubicBezTo>
                    <a:pt x="4588" y="16990"/>
                    <a:pt x="4371" y="17017"/>
                    <a:pt x="4181" y="17098"/>
                  </a:cubicBezTo>
                  <a:cubicBezTo>
                    <a:pt x="3665" y="17261"/>
                    <a:pt x="3177" y="17451"/>
                    <a:pt x="2661" y="17613"/>
                  </a:cubicBezTo>
                  <a:cubicBezTo>
                    <a:pt x="1901" y="17858"/>
                    <a:pt x="1141" y="18102"/>
                    <a:pt x="381" y="18373"/>
                  </a:cubicBezTo>
                  <a:cubicBezTo>
                    <a:pt x="164" y="18428"/>
                    <a:pt x="82" y="18373"/>
                    <a:pt x="82" y="18129"/>
                  </a:cubicBezTo>
                  <a:cubicBezTo>
                    <a:pt x="109" y="17885"/>
                    <a:pt x="217" y="17613"/>
                    <a:pt x="272" y="17369"/>
                  </a:cubicBezTo>
                  <a:cubicBezTo>
                    <a:pt x="489" y="16636"/>
                    <a:pt x="706" y="15876"/>
                    <a:pt x="924" y="15144"/>
                  </a:cubicBezTo>
                  <a:cubicBezTo>
                    <a:pt x="950" y="14981"/>
                    <a:pt x="924" y="14872"/>
                    <a:pt x="842" y="14737"/>
                  </a:cubicBezTo>
                  <a:cubicBezTo>
                    <a:pt x="543" y="14330"/>
                    <a:pt x="299" y="13868"/>
                    <a:pt x="164" y="13352"/>
                  </a:cubicBezTo>
                  <a:cubicBezTo>
                    <a:pt x="109" y="13108"/>
                    <a:pt x="82" y="12863"/>
                    <a:pt x="55" y="12593"/>
                  </a:cubicBezTo>
                  <a:cubicBezTo>
                    <a:pt x="0" y="11859"/>
                    <a:pt x="164" y="11181"/>
                    <a:pt x="516" y="10530"/>
                  </a:cubicBezTo>
                  <a:cubicBezTo>
                    <a:pt x="815" y="9987"/>
                    <a:pt x="1195" y="9526"/>
                    <a:pt x="1710" y="9119"/>
                  </a:cubicBezTo>
                  <a:cubicBezTo>
                    <a:pt x="2063" y="8821"/>
                    <a:pt x="2443" y="8577"/>
                    <a:pt x="2878" y="8360"/>
                  </a:cubicBezTo>
                  <a:cubicBezTo>
                    <a:pt x="3421" y="8089"/>
                    <a:pt x="3990" y="7898"/>
                    <a:pt x="4588" y="7790"/>
                  </a:cubicBezTo>
                  <a:cubicBezTo>
                    <a:pt x="4723" y="7763"/>
                    <a:pt x="4750" y="7708"/>
                    <a:pt x="4723" y="7600"/>
                  </a:cubicBezTo>
                  <a:cubicBezTo>
                    <a:pt x="4560" y="7030"/>
                    <a:pt x="4452" y="6432"/>
                    <a:pt x="4479" y="5863"/>
                  </a:cubicBezTo>
                  <a:cubicBezTo>
                    <a:pt x="4506" y="5211"/>
                    <a:pt x="4642" y="4587"/>
                    <a:pt x="4914" y="3990"/>
                  </a:cubicBezTo>
                  <a:cubicBezTo>
                    <a:pt x="5266" y="3230"/>
                    <a:pt x="5754" y="2579"/>
                    <a:pt x="6352" y="2009"/>
                  </a:cubicBezTo>
                  <a:cubicBezTo>
                    <a:pt x="7030" y="1384"/>
                    <a:pt x="7790" y="923"/>
                    <a:pt x="8659" y="598"/>
                  </a:cubicBezTo>
                  <a:cubicBezTo>
                    <a:pt x="9228" y="380"/>
                    <a:pt x="9852" y="217"/>
                    <a:pt x="10476" y="136"/>
                  </a:cubicBezTo>
                  <a:cubicBezTo>
                    <a:pt x="10884" y="55"/>
                    <a:pt x="11263" y="55"/>
                    <a:pt x="11671" y="27"/>
                  </a:cubicBezTo>
                  <a:cubicBezTo>
                    <a:pt x="12431" y="0"/>
                    <a:pt x="13164" y="82"/>
                    <a:pt x="13896" y="272"/>
                  </a:cubicBezTo>
                  <a:cubicBezTo>
                    <a:pt x="14710" y="489"/>
                    <a:pt x="15497" y="815"/>
                    <a:pt x="16203" y="1276"/>
                  </a:cubicBezTo>
                  <a:cubicBezTo>
                    <a:pt x="16665" y="1547"/>
                    <a:pt x="17072" y="1873"/>
                    <a:pt x="17452" y="2226"/>
                  </a:cubicBezTo>
                  <a:cubicBezTo>
                    <a:pt x="18103" y="2904"/>
                    <a:pt x="18592" y="3691"/>
                    <a:pt x="18836" y="4587"/>
                  </a:cubicBezTo>
                  <a:cubicBezTo>
                    <a:pt x="18998" y="5130"/>
                    <a:pt x="19080" y="5672"/>
                    <a:pt x="19053" y="6215"/>
                  </a:cubicBezTo>
                  <a:cubicBezTo>
                    <a:pt x="19053" y="6840"/>
                    <a:pt x="18918" y="7437"/>
                    <a:pt x="18673" y="7980"/>
                  </a:cubicBezTo>
                  <a:cubicBezTo>
                    <a:pt x="18510" y="8360"/>
                    <a:pt x="18320" y="8712"/>
                    <a:pt x="18103" y="9038"/>
                  </a:cubicBezTo>
                  <a:cubicBezTo>
                    <a:pt x="17994" y="9146"/>
                    <a:pt x="17994" y="9282"/>
                    <a:pt x="18049" y="9417"/>
                  </a:cubicBezTo>
                  <a:cubicBezTo>
                    <a:pt x="18238" y="10096"/>
                    <a:pt x="18402" y="10747"/>
                    <a:pt x="18592" y="11398"/>
                  </a:cubicBezTo>
                  <a:cubicBezTo>
                    <a:pt x="18727" y="11914"/>
                    <a:pt x="18863" y="12430"/>
                    <a:pt x="19026" y="12918"/>
                  </a:cubicBezTo>
                  <a:cubicBezTo>
                    <a:pt x="19026" y="12973"/>
                    <a:pt x="19026" y="13000"/>
                    <a:pt x="19026" y="13027"/>
                  </a:cubicBezTo>
                  <a:cubicBezTo>
                    <a:pt x="19053" y="13271"/>
                    <a:pt x="18945" y="13379"/>
                    <a:pt x="18701" y="13299"/>
                  </a:cubicBezTo>
                  <a:cubicBezTo>
                    <a:pt x="18076" y="13108"/>
                    <a:pt x="17478" y="12891"/>
                    <a:pt x="16855" y="12701"/>
                  </a:cubicBezTo>
                  <a:cubicBezTo>
                    <a:pt x="15985" y="12430"/>
                    <a:pt x="15118" y="12131"/>
                    <a:pt x="14249" y="11859"/>
                  </a:cubicBezTo>
                  <a:cubicBezTo>
                    <a:pt x="14004" y="11779"/>
                    <a:pt x="13760" y="11833"/>
                    <a:pt x="13516" y="11859"/>
                  </a:cubicBezTo>
                  <a:cubicBezTo>
                    <a:pt x="13082" y="11914"/>
                    <a:pt x="12648" y="11996"/>
                    <a:pt x="12213" y="12050"/>
                  </a:cubicBezTo>
                  <a:cubicBezTo>
                    <a:pt x="12105" y="12077"/>
                    <a:pt x="12078" y="12104"/>
                    <a:pt x="12078" y="12213"/>
                  </a:cubicBezTo>
                  <a:cubicBezTo>
                    <a:pt x="12105" y="12918"/>
                    <a:pt x="11969" y="13597"/>
                    <a:pt x="11644" y="14194"/>
                  </a:cubicBezTo>
                  <a:cubicBezTo>
                    <a:pt x="11318" y="14819"/>
                    <a:pt x="10856" y="15361"/>
                    <a:pt x="10286" y="15768"/>
                  </a:cubicBezTo>
                  <a:cubicBezTo>
                    <a:pt x="9473" y="16419"/>
                    <a:pt x="8523" y="16800"/>
                    <a:pt x="7491" y="17017"/>
                  </a:cubicBezTo>
                  <a:cubicBezTo>
                    <a:pt x="7030" y="17098"/>
                    <a:pt x="6569" y="17152"/>
                    <a:pt x="6135" y="17125"/>
                  </a:cubicBezTo>
                  <a:close/>
                  <a:moveTo>
                    <a:pt x="5619" y="6053"/>
                  </a:moveTo>
                  <a:lnTo>
                    <a:pt x="5619" y="6053"/>
                  </a:lnTo>
                  <a:cubicBezTo>
                    <a:pt x="5592" y="6161"/>
                    <a:pt x="5619" y="6352"/>
                    <a:pt x="5646" y="6514"/>
                  </a:cubicBezTo>
                  <a:cubicBezTo>
                    <a:pt x="5700" y="6840"/>
                    <a:pt x="5754" y="7138"/>
                    <a:pt x="5891" y="7437"/>
                  </a:cubicBezTo>
                  <a:cubicBezTo>
                    <a:pt x="5918" y="7546"/>
                    <a:pt x="5971" y="7626"/>
                    <a:pt x="6080" y="7626"/>
                  </a:cubicBezTo>
                  <a:cubicBezTo>
                    <a:pt x="6216" y="7626"/>
                    <a:pt x="6352" y="7654"/>
                    <a:pt x="6514" y="7654"/>
                  </a:cubicBezTo>
                  <a:cubicBezTo>
                    <a:pt x="6868" y="7654"/>
                    <a:pt x="7247" y="7708"/>
                    <a:pt x="7600" y="7790"/>
                  </a:cubicBezTo>
                  <a:cubicBezTo>
                    <a:pt x="8306" y="7925"/>
                    <a:pt x="8984" y="8197"/>
                    <a:pt x="9608" y="8550"/>
                  </a:cubicBezTo>
                  <a:cubicBezTo>
                    <a:pt x="10530" y="9066"/>
                    <a:pt x="11236" y="9770"/>
                    <a:pt x="11698" y="10720"/>
                  </a:cubicBezTo>
                  <a:cubicBezTo>
                    <a:pt x="11779" y="10882"/>
                    <a:pt x="11888" y="10937"/>
                    <a:pt x="12050" y="10937"/>
                  </a:cubicBezTo>
                  <a:cubicBezTo>
                    <a:pt x="12648" y="10909"/>
                    <a:pt x="13244" y="10802"/>
                    <a:pt x="13815" y="10665"/>
                  </a:cubicBezTo>
                  <a:cubicBezTo>
                    <a:pt x="13924" y="10638"/>
                    <a:pt x="14004" y="10611"/>
                    <a:pt x="14113" y="10638"/>
                  </a:cubicBezTo>
                  <a:cubicBezTo>
                    <a:pt x="14575" y="10747"/>
                    <a:pt x="15009" y="10909"/>
                    <a:pt x="15470" y="11046"/>
                  </a:cubicBezTo>
                  <a:cubicBezTo>
                    <a:pt x="16095" y="11263"/>
                    <a:pt x="16719" y="11453"/>
                    <a:pt x="17343" y="11670"/>
                  </a:cubicBezTo>
                  <a:cubicBezTo>
                    <a:pt x="17370" y="11670"/>
                    <a:pt x="17425" y="11697"/>
                    <a:pt x="17452" y="11670"/>
                  </a:cubicBezTo>
                  <a:cubicBezTo>
                    <a:pt x="17478" y="11642"/>
                    <a:pt x="17478" y="11615"/>
                    <a:pt x="17452" y="11562"/>
                  </a:cubicBezTo>
                  <a:cubicBezTo>
                    <a:pt x="17261" y="10882"/>
                    <a:pt x="17099" y="10204"/>
                    <a:pt x="16882" y="9526"/>
                  </a:cubicBezTo>
                  <a:cubicBezTo>
                    <a:pt x="16773" y="9201"/>
                    <a:pt x="16746" y="8875"/>
                    <a:pt x="16963" y="8631"/>
                  </a:cubicBezTo>
                  <a:cubicBezTo>
                    <a:pt x="17126" y="8441"/>
                    <a:pt x="17261" y="8251"/>
                    <a:pt x="17370" y="8034"/>
                  </a:cubicBezTo>
                  <a:cubicBezTo>
                    <a:pt x="17832" y="7247"/>
                    <a:pt x="18021" y="6405"/>
                    <a:pt x="17886" y="5510"/>
                  </a:cubicBezTo>
                  <a:cubicBezTo>
                    <a:pt x="17804" y="4912"/>
                    <a:pt x="17587" y="4343"/>
                    <a:pt x="17261" y="3855"/>
                  </a:cubicBezTo>
                  <a:cubicBezTo>
                    <a:pt x="16990" y="3392"/>
                    <a:pt x="16638" y="2986"/>
                    <a:pt x="16203" y="2660"/>
                  </a:cubicBezTo>
                  <a:cubicBezTo>
                    <a:pt x="15661" y="2226"/>
                    <a:pt x="15063" y="1900"/>
                    <a:pt x="14412" y="1655"/>
                  </a:cubicBezTo>
                  <a:cubicBezTo>
                    <a:pt x="13951" y="1438"/>
                    <a:pt x="13435" y="1303"/>
                    <a:pt x="12919" y="1221"/>
                  </a:cubicBezTo>
                  <a:cubicBezTo>
                    <a:pt x="12539" y="1167"/>
                    <a:pt x="12159" y="1140"/>
                    <a:pt x="11752" y="1140"/>
                  </a:cubicBezTo>
                  <a:cubicBezTo>
                    <a:pt x="11290" y="1167"/>
                    <a:pt x="10829" y="1221"/>
                    <a:pt x="10368" y="1303"/>
                  </a:cubicBezTo>
                  <a:cubicBezTo>
                    <a:pt x="9743" y="1411"/>
                    <a:pt x="9120" y="1602"/>
                    <a:pt x="8550" y="1873"/>
                  </a:cubicBezTo>
                  <a:cubicBezTo>
                    <a:pt x="7600" y="2335"/>
                    <a:pt x="6813" y="3013"/>
                    <a:pt x="6243" y="3908"/>
                  </a:cubicBezTo>
                  <a:cubicBezTo>
                    <a:pt x="5836" y="4560"/>
                    <a:pt x="5619" y="5238"/>
                    <a:pt x="5619" y="6053"/>
                  </a:cubicBezTo>
                  <a:close/>
                  <a:moveTo>
                    <a:pt x="2905" y="11398"/>
                  </a:moveTo>
                  <a:lnTo>
                    <a:pt x="2905" y="11398"/>
                  </a:lnTo>
                  <a:cubicBezTo>
                    <a:pt x="2335" y="11398"/>
                    <a:pt x="1901" y="11859"/>
                    <a:pt x="1901" y="12375"/>
                  </a:cubicBezTo>
                  <a:cubicBezTo>
                    <a:pt x="1901" y="12918"/>
                    <a:pt x="2335" y="13379"/>
                    <a:pt x="2878" y="13379"/>
                  </a:cubicBezTo>
                  <a:cubicBezTo>
                    <a:pt x="3474" y="13379"/>
                    <a:pt x="3882" y="12945"/>
                    <a:pt x="3882" y="12402"/>
                  </a:cubicBezTo>
                  <a:cubicBezTo>
                    <a:pt x="3909" y="11859"/>
                    <a:pt x="3421" y="11398"/>
                    <a:pt x="2905" y="11398"/>
                  </a:cubicBezTo>
                  <a:close/>
                  <a:moveTo>
                    <a:pt x="9228" y="11398"/>
                  </a:moveTo>
                  <a:lnTo>
                    <a:pt x="9228" y="11398"/>
                  </a:lnTo>
                  <a:cubicBezTo>
                    <a:pt x="8740" y="11371"/>
                    <a:pt x="8251" y="11887"/>
                    <a:pt x="8251" y="12375"/>
                  </a:cubicBezTo>
                  <a:cubicBezTo>
                    <a:pt x="8251" y="12918"/>
                    <a:pt x="8713" y="13379"/>
                    <a:pt x="9228" y="13379"/>
                  </a:cubicBezTo>
                  <a:cubicBezTo>
                    <a:pt x="9798" y="13379"/>
                    <a:pt x="10232" y="12973"/>
                    <a:pt x="10232" y="12375"/>
                  </a:cubicBezTo>
                  <a:cubicBezTo>
                    <a:pt x="10232" y="11806"/>
                    <a:pt x="9716" y="11371"/>
                    <a:pt x="9228" y="11398"/>
                  </a:cubicBezTo>
                  <a:close/>
                  <a:moveTo>
                    <a:pt x="5076" y="12375"/>
                  </a:moveTo>
                  <a:lnTo>
                    <a:pt x="5076" y="12375"/>
                  </a:lnTo>
                  <a:cubicBezTo>
                    <a:pt x="5049" y="12891"/>
                    <a:pt x="5537" y="13379"/>
                    <a:pt x="6053" y="13379"/>
                  </a:cubicBezTo>
                  <a:cubicBezTo>
                    <a:pt x="6623" y="13379"/>
                    <a:pt x="7030" y="12973"/>
                    <a:pt x="7057" y="12375"/>
                  </a:cubicBezTo>
                  <a:cubicBezTo>
                    <a:pt x="7085" y="11859"/>
                    <a:pt x="6569" y="11398"/>
                    <a:pt x="6080" y="11398"/>
                  </a:cubicBezTo>
                  <a:cubicBezTo>
                    <a:pt x="5537" y="11398"/>
                    <a:pt x="5049" y="11914"/>
                    <a:pt x="5076" y="1237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58" name="Freeform 2">
              <a:extLst>
                <a:ext uri="{FF2B5EF4-FFF2-40B4-BE49-F238E27FC236}">
                  <a16:creationId xmlns:a16="http://schemas.microsoft.com/office/drawing/2014/main" id="{F9FCEA3D-B4CF-FB79-62E4-A6111B39DE03}"/>
                </a:ext>
              </a:extLst>
            </p:cNvPr>
            <p:cNvSpPr>
              <a:spLocks noChangeArrowheads="1"/>
            </p:cNvSpPr>
            <p:nvPr/>
          </p:nvSpPr>
          <p:spPr bwMode="auto">
            <a:xfrm>
              <a:off x="5240338" y="2611438"/>
              <a:ext cx="693737" cy="703262"/>
            </a:xfrm>
            <a:custGeom>
              <a:avLst/>
              <a:gdLst>
                <a:gd name="T0" fmla="*/ 950 w 1928"/>
                <a:gd name="T1" fmla="*/ 1899 h 1955"/>
                <a:gd name="T2" fmla="*/ 950 w 1928"/>
                <a:gd name="T3" fmla="*/ 1899 h 1955"/>
                <a:gd name="T4" fmla="*/ 27 w 1928"/>
                <a:gd name="T5" fmla="*/ 977 h 1955"/>
                <a:gd name="T6" fmla="*/ 1031 w 1928"/>
                <a:gd name="T7" fmla="*/ 27 h 1955"/>
                <a:gd name="T8" fmla="*/ 1927 w 1928"/>
                <a:gd name="T9" fmla="*/ 977 h 1955"/>
                <a:gd name="T10" fmla="*/ 950 w 1928"/>
                <a:gd name="T11" fmla="*/ 1899 h 1955"/>
              </a:gdLst>
              <a:ahLst/>
              <a:cxnLst>
                <a:cxn ang="0">
                  <a:pos x="T0" y="T1"/>
                </a:cxn>
                <a:cxn ang="0">
                  <a:pos x="T2" y="T3"/>
                </a:cxn>
                <a:cxn ang="0">
                  <a:pos x="T4" y="T5"/>
                </a:cxn>
                <a:cxn ang="0">
                  <a:pos x="T6" y="T7"/>
                </a:cxn>
                <a:cxn ang="0">
                  <a:pos x="T8" y="T9"/>
                </a:cxn>
                <a:cxn ang="0">
                  <a:pos x="T10" y="T11"/>
                </a:cxn>
              </a:cxnLst>
              <a:rect l="0" t="0" r="r" b="b"/>
              <a:pathLst>
                <a:path w="1928" h="1955">
                  <a:moveTo>
                    <a:pt x="950" y="1899"/>
                  </a:moveTo>
                  <a:lnTo>
                    <a:pt x="950" y="1899"/>
                  </a:lnTo>
                  <a:cubicBezTo>
                    <a:pt x="488" y="1954"/>
                    <a:pt x="0" y="1520"/>
                    <a:pt x="27" y="977"/>
                  </a:cubicBezTo>
                  <a:cubicBezTo>
                    <a:pt x="27" y="434"/>
                    <a:pt x="407" y="0"/>
                    <a:pt x="1031" y="27"/>
                  </a:cubicBezTo>
                  <a:cubicBezTo>
                    <a:pt x="1520" y="27"/>
                    <a:pt x="1927" y="461"/>
                    <a:pt x="1927" y="977"/>
                  </a:cubicBezTo>
                  <a:cubicBezTo>
                    <a:pt x="1927" y="1546"/>
                    <a:pt x="1438" y="1954"/>
                    <a:pt x="950" y="189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59" name="Freeform 3">
              <a:extLst>
                <a:ext uri="{FF2B5EF4-FFF2-40B4-BE49-F238E27FC236}">
                  <a16:creationId xmlns:a16="http://schemas.microsoft.com/office/drawing/2014/main" id="{F69B43B1-2A22-8DA8-B8A2-211564237422}"/>
                </a:ext>
              </a:extLst>
            </p:cNvPr>
            <p:cNvSpPr>
              <a:spLocks noChangeArrowheads="1"/>
            </p:cNvSpPr>
            <p:nvPr/>
          </p:nvSpPr>
          <p:spPr bwMode="auto">
            <a:xfrm>
              <a:off x="6383338" y="2620963"/>
              <a:ext cx="693737" cy="693737"/>
            </a:xfrm>
            <a:custGeom>
              <a:avLst/>
              <a:gdLst>
                <a:gd name="T0" fmla="*/ 951 w 1929"/>
                <a:gd name="T1" fmla="*/ 1872 h 1928"/>
                <a:gd name="T2" fmla="*/ 951 w 1929"/>
                <a:gd name="T3" fmla="*/ 1872 h 1928"/>
                <a:gd name="T4" fmla="*/ 0 w 1929"/>
                <a:gd name="T5" fmla="*/ 950 h 1928"/>
                <a:gd name="T6" fmla="*/ 978 w 1929"/>
                <a:gd name="T7" fmla="*/ 0 h 1928"/>
                <a:gd name="T8" fmla="*/ 1928 w 1929"/>
                <a:gd name="T9" fmla="*/ 977 h 1928"/>
                <a:gd name="T10" fmla="*/ 951 w 1929"/>
                <a:gd name="T11" fmla="*/ 1872 h 1928"/>
              </a:gdLst>
              <a:ahLst/>
              <a:cxnLst>
                <a:cxn ang="0">
                  <a:pos x="T0" y="T1"/>
                </a:cxn>
                <a:cxn ang="0">
                  <a:pos x="T2" y="T3"/>
                </a:cxn>
                <a:cxn ang="0">
                  <a:pos x="T4" y="T5"/>
                </a:cxn>
                <a:cxn ang="0">
                  <a:pos x="T6" y="T7"/>
                </a:cxn>
                <a:cxn ang="0">
                  <a:pos x="T8" y="T9"/>
                </a:cxn>
                <a:cxn ang="0">
                  <a:pos x="T10" y="T11"/>
                </a:cxn>
              </a:cxnLst>
              <a:rect l="0" t="0" r="r" b="b"/>
              <a:pathLst>
                <a:path w="1929" h="1928">
                  <a:moveTo>
                    <a:pt x="951" y="1872"/>
                  </a:moveTo>
                  <a:lnTo>
                    <a:pt x="951" y="1872"/>
                  </a:lnTo>
                  <a:cubicBezTo>
                    <a:pt x="516" y="1927"/>
                    <a:pt x="0" y="1493"/>
                    <a:pt x="0" y="950"/>
                  </a:cubicBezTo>
                  <a:cubicBezTo>
                    <a:pt x="27" y="407"/>
                    <a:pt x="462" y="0"/>
                    <a:pt x="978" y="0"/>
                  </a:cubicBezTo>
                  <a:cubicBezTo>
                    <a:pt x="1467" y="0"/>
                    <a:pt x="1928" y="489"/>
                    <a:pt x="1928" y="977"/>
                  </a:cubicBezTo>
                  <a:cubicBezTo>
                    <a:pt x="1901" y="1411"/>
                    <a:pt x="1493" y="1927"/>
                    <a:pt x="951" y="187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60" name="Freeform 4">
              <a:extLst>
                <a:ext uri="{FF2B5EF4-FFF2-40B4-BE49-F238E27FC236}">
                  <a16:creationId xmlns:a16="http://schemas.microsoft.com/office/drawing/2014/main" id="{D2358477-A73C-CA09-8839-49AAE82BD29B}"/>
                </a:ext>
              </a:extLst>
            </p:cNvPr>
            <p:cNvSpPr>
              <a:spLocks noChangeArrowheads="1"/>
            </p:cNvSpPr>
            <p:nvPr/>
          </p:nvSpPr>
          <p:spPr bwMode="auto">
            <a:xfrm>
              <a:off x="4106863" y="2611438"/>
              <a:ext cx="684212" cy="703262"/>
            </a:xfrm>
            <a:custGeom>
              <a:avLst/>
              <a:gdLst>
                <a:gd name="T0" fmla="*/ 950 w 1900"/>
                <a:gd name="T1" fmla="*/ 1899 h 1955"/>
                <a:gd name="T2" fmla="*/ 950 w 1900"/>
                <a:gd name="T3" fmla="*/ 1899 h 1955"/>
                <a:gd name="T4" fmla="*/ 0 w 1900"/>
                <a:gd name="T5" fmla="*/ 977 h 1955"/>
                <a:gd name="T6" fmla="*/ 950 w 1900"/>
                <a:gd name="T7" fmla="*/ 27 h 1955"/>
                <a:gd name="T8" fmla="*/ 1899 w 1900"/>
                <a:gd name="T9" fmla="*/ 977 h 1955"/>
                <a:gd name="T10" fmla="*/ 950 w 1900"/>
                <a:gd name="T11" fmla="*/ 1899 h 1955"/>
              </a:gdLst>
              <a:ahLst/>
              <a:cxnLst>
                <a:cxn ang="0">
                  <a:pos x="T0" y="T1"/>
                </a:cxn>
                <a:cxn ang="0">
                  <a:pos x="T2" y="T3"/>
                </a:cxn>
                <a:cxn ang="0">
                  <a:pos x="T4" y="T5"/>
                </a:cxn>
                <a:cxn ang="0">
                  <a:pos x="T6" y="T7"/>
                </a:cxn>
                <a:cxn ang="0">
                  <a:pos x="T8" y="T9"/>
                </a:cxn>
                <a:cxn ang="0">
                  <a:pos x="T10" y="T11"/>
                </a:cxn>
              </a:cxnLst>
              <a:rect l="0" t="0" r="r" b="b"/>
              <a:pathLst>
                <a:path w="1900" h="1955">
                  <a:moveTo>
                    <a:pt x="950" y="1899"/>
                  </a:moveTo>
                  <a:lnTo>
                    <a:pt x="950" y="1899"/>
                  </a:lnTo>
                  <a:cubicBezTo>
                    <a:pt x="434" y="1954"/>
                    <a:pt x="0" y="1438"/>
                    <a:pt x="0" y="977"/>
                  </a:cubicBezTo>
                  <a:cubicBezTo>
                    <a:pt x="0" y="516"/>
                    <a:pt x="434" y="0"/>
                    <a:pt x="950" y="27"/>
                  </a:cubicBezTo>
                  <a:cubicBezTo>
                    <a:pt x="1465" y="27"/>
                    <a:pt x="1899" y="461"/>
                    <a:pt x="1899" y="977"/>
                  </a:cubicBezTo>
                  <a:cubicBezTo>
                    <a:pt x="1899" y="1465"/>
                    <a:pt x="1465" y="1954"/>
                    <a:pt x="950" y="189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61" name="Group 60">
            <a:extLst>
              <a:ext uri="{FF2B5EF4-FFF2-40B4-BE49-F238E27FC236}">
                <a16:creationId xmlns:a16="http://schemas.microsoft.com/office/drawing/2014/main" id="{21DEEEFB-B39E-8DC8-5FF0-2AAE3C80E456}"/>
              </a:ext>
            </a:extLst>
          </p:cNvPr>
          <p:cNvGrpSpPr>
            <a:grpSpLocks noChangeAspect="1"/>
          </p:cNvGrpSpPr>
          <p:nvPr/>
        </p:nvGrpSpPr>
        <p:grpSpPr>
          <a:xfrm>
            <a:off x="4004272" y="1453279"/>
            <a:ext cx="1338600" cy="1324381"/>
            <a:chOff x="2527300" y="895350"/>
            <a:chExt cx="5230813" cy="5175250"/>
          </a:xfrm>
          <a:solidFill>
            <a:srgbClr val="007A7C"/>
          </a:solidFill>
        </p:grpSpPr>
        <p:sp>
          <p:nvSpPr>
            <p:cNvPr id="62" name="Freeform 1">
              <a:extLst>
                <a:ext uri="{FF2B5EF4-FFF2-40B4-BE49-F238E27FC236}">
                  <a16:creationId xmlns:a16="http://schemas.microsoft.com/office/drawing/2014/main" id="{6EBB8D4D-1C3C-53E9-7BBE-BF38F963DAD9}"/>
                </a:ext>
              </a:extLst>
            </p:cNvPr>
            <p:cNvSpPr>
              <a:spLocks noChangeArrowheads="1"/>
            </p:cNvSpPr>
            <p:nvPr/>
          </p:nvSpPr>
          <p:spPr bwMode="auto">
            <a:xfrm>
              <a:off x="2527300" y="895350"/>
              <a:ext cx="5230813" cy="5175250"/>
            </a:xfrm>
            <a:custGeom>
              <a:avLst/>
              <a:gdLst>
                <a:gd name="T0" fmla="*/ 7311 w 14531"/>
                <a:gd name="T1" fmla="*/ 14312 h 14376"/>
                <a:gd name="T2" fmla="*/ 7311 w 14531"/>
                <a:gd name="T3" fmla="*/ 14312 h 14376"/>
                <a:gd name="T4" fmla="*/ 62 w 14531"/>
                <a:gd name="T5" fmla="*/ 7281 h 14376"/>
                <a:gd name="T6" fmla="*/ 7094 w 14531"/>
                <a:gd name="T7" fmla="*/ 32 h 14376"/>
                <a:gd name="T8" fmla="*/ 14374 w 14531"/>
                <a:gd name="T9" fmla="*/ 7500 h 14376"/>
                <a:gd name="T10" fmla="*/ 7311 w 14531"/>
                <a:gd name="T11" fmla="*/ 14312 h 14376"/>
                <a:gd name="T12" fmla="*/ 7219 w 14531"/>
                <a:gd name="T13" fmla="*/ 13062 h 14376"/>
                <a:gd name="T14" fmla="*/ 7219 w 14531"/>
                <a:gd name="T15" fmla="*/ 13062 h 14376"/>
                <a:gd name="T16" fmla="*/ 13030 w 14531"/>
                <a:gd name="T17" fmla="*/ 7406 h 14376"/>
                <a:gd name="T18" fmla="*/ 7311 w 14531"/>
                <a:gd name="T19" fmla="*/ 1344 h 14376"/>
                <a:gd name="T20" fmla="*/ 1375 w 14531"/>
                <a:gd name="T21" fmla="*/ 7126 h 14376"/>
                <a:gd name="T22" fmla="*/ 7219 w 14531"/>
                <a:gd name="T23" fmla="*/ 13062 h 14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1" h="14376">
                  <a:moveTo>
                    <a:pt x="7311" y="14312"/>
                  </a:moveTo>
                  <a:lnTo>
                    <a:pt x="7311" y="14312"/>
                  </a:lnTo>
                  <a:cubicBezTo>
                    <a:pt x="3281" y="14375"/>
                    <a:pt x="125" y="11156"/>
                    <a:pt x="62" y="7281"/>
                  </a:cubicBezTo>
                  <a:cubicBezTo>
                    <a:pt x="0" y="3376"/>
                    <a:pt x="3156" y="63"/>
                    <a:pt x="7094" y="32"/>
                  </a:cubicBezTo>
                  <a:cubicBezTo>
                    <a:pt x="11093" y="0"/>
                    <a:pt x="14530" y="3188"/>
                    <a:pt x="14374" y="7500"/>
                  </a:cubicBezTo>
                  <a:cubicBezTo>
                    <a:pt x="14218" y="11031"/>
                    <a:pt x="11280" y="14312"/>
                    <a:pt x="7311" y="14312"/>
                  </a:cubicBezTo>
                  <a:close/>
                  <a:moveTo>
                    <a:pt x="7219" y="13062"/>
                  </a:moveTo>
                  <a:lnTo>
                    <a:pt x="7219" y="13062"/>
                  </a:lnTo>
                  <a:cubicBezTo>
                    <a:pt x="10686" y="12875"/>
                    <a:pt x="12999" y="10406"/>
                    <a:pt x="13030" y="7406"/>
                  </a:cubicBezTo>
                  <a:cubicBezTo>
                    <a:pt x="13061" y="3938"/>
                    <a:pt x="10874" y="1438"/>
                    <a:pt x="7311" y="1344"/>
                  </a:cubicBezTo>
                  <a:cubicBezTo>
                    <a:pt x="4125" y="1282"/>
                    <a:pt x="1437" y="3563"/>
                    <a:pt x="1375" y="7126"/>
                  </a:cubicBezTo>
                  <a:cubicBezTo>
                    <a:pt x="1344" y="10531"/>
                    <a:pt x="3937" y="12875"/>
                    <a:pt x="7219" y="13062"/>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63" name="Freeform 2">
              <a:extLst>
                <a:ext uri="{FF2B5EF4-FFF2-40B4-BE49-F238E27FC236}">
                  <a16:creationId xmlns:a16="http://schemas.microsoft.com/office/drawing/2014/main" id="{01692E85-A993-B6A8-9243-EDC217C01F92}"/>
                </a:ext>
              </a:extLst>
            </p:cNvPr>
            <p:cNvSpPr>
              <a:spLocks noChangeArrowheads="1"/>
            </p:cNvSpPr>
            <p:nvPr/>
          </p:nvSpPr>
          <p:spPr bwMode="auto">
            <a:xfrm>
              <a:off x="3540125" y="1987550"/>
              <a:ext cx="3173413" cy="2576513"/>
            </a:xfrm>
            <a:custGeom>
              <a:avLst/>
              <a:gdLst>
                <a:gd name="T0" fmla="*/ 8812 w 8813"/>
                <a:gd name="T1" fmla="*/ 1969 h 7156"/>
                <a:gd name="T2" fmla="*/ 8812 w 8813"/>
                <a:gd name="T3" fmla="*/ 1969 h 7156"/>
                <a:gd name="T4" fmla="*/ 8656 w 8813"/>
                <a:gd name="T5" fmla="*/ 2156 h 7156"/>
                <a:gd name="T6" fmla="*/ 6968 w 8813"/>
                <a:gd name="T7" fmla="*/ 3781 h 7156"/>
                <a:gd name="T8" fmla="*/ 6781 w 8813"/>
                <a:gd name="T9" fmla="*/ 3843 h 7156"/>
                <a:gd name="T10" fmla="*/ 6593 w 8813"/>
                <a:gd name="T11" fmla="*/ 3625 h 7156"/>
                <a:gd name="T12" fmla="*/ 6593 w 8813"/>
                <a:gd name="T13" fmla="*/ 2844 h 7156"/>
                <a:gd name="T14" fmla="*/ 6593 w 8813"/>
                <a:gd name="T15" fmla="*/ 2719 h 7156"/>
                <a:gd name="T16" fmla="*/ 6093 w 8813"/>
                <a:gd name="T17" fmla="*/ 2781 h 7156"/>
                <a:gd name="T18" fmla="*/ 4999 w 8813"/>
                <a:gd name="T19" fmla="*/ 3406 h 7156"/>
                <a:gd name="T20" fmla="*/ 4000 w 8813"/>
                <a:gd name="T21" fmla="*/ 4561 h 7156"/>
                <a:gd name="T22" fmla="*/ 2782 w 8813"/>
                <a:gd name="T23" fmla="*/ 5999 h 7156"/>
                <a:gd name="T24" fmla="*/ 969 w 8813"/>
                <a:gd name="T25" fmla="*/ 7030 h 7156"/>
                <a:gd name="T26" fmla="*/ 313 w 8813"/>
                <a:gd name="T27" fmla="*/ 7124 h 7156"/>
                <a:gd name="T28" fmla="*/ 0 w 8813"/>
                <a:gd name="T29" fmla="*/ 6843 h 7156"/>
                <a:gd name="T30" fmla="*/ 0 w 8813"/>
                <a:gd name="T31" fmla="*/ 5780 h 7156"/>
                <a:gd name="T32" fmla="*/ 250 w 8813"/>
                <a:gd name="T33" fmla="*/ 5499 h 7156"/>
                <a:gd name="T34" fmla="*/ 813 w 8813"/>
                <a:gd name="T35" fmla="*/ 5374 h 7156"/>
                <a:gd name="T36" fmla="*/ 1813 w 8813"/>
                <a:gd name="T37" fmla="*/ 4655 h 7156"/>
                <a:gd name="T38" fmla="*/ 2875 w 8813"/>
                <a:gd name="T39" fmla="*/ 3344 h 7156"/>
                <a:gd name="T40" fmla="*/ 4125 w 8813"/>
                <a:gd name="T41" fmla="*/ 1969 h 7156"/>
                <a:gd name="T42" fmla="*/ 6031 w 8813"/>
                <a:gd name="T43" fmla="*/ 1156 h 7156"/>
                <a:gd name="T44" fmla="*/ 6593 w 8813"/>
                <a:gd name="T45" fmla="*/ 1094 h 7156"/>
                <a:gd name="T46" fmla="*/ 6593 w 8813"/>
                <a:gd name="T47" fmla="*/ 1000 h 7156"/>
                <a:gd name="T48" fmla="*/ 6593 w 8813"/>
                <a:gd name="T49" fmla="*/ 250 h 7156"/>
                <a:gd name="T50" fmla="*/ 6718 w 8813"/>
                <a:gd name="T51" fmla="*/ 31 h 7156"/>
                <a:gd name="T52" fmla="*/ 6968 w 8813"/>
                <a:gd name="T53" fmla="*/ 94 h 7156"/>
                <a:gd name="T54" fmla="*/ 8687 w 8813"/>
                <a:gd name="T55" fmla="*/ 1750 h 7156"/>
                <a:gd name="T56" fmla="*/ 8812 w 8813"/>
                <a:gd name="T57" fmla="*/ 1875 h 7156"/>
                <a:gd name="T58" fmla="*/ 8812 w 8813"/>
                <a:gd name="T59" fmla="*/ 1969 h 7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813" h="7156">
                  <a:moveTo>
                    <a:pt x="8812" y="1969"/>
                  </a:moveTo>
                  <a:lnTo>
                    <a:pt x="8812" y="1969"/>
                  </a:lnTo>
                  <a:cubicBezTo>
                    <a:pt x="8749" y="2031"/>
                    <a:pt x="8687" y="2125"/>
                    <a:pt x="8656" y="2156"/>
                  </a:cubicBezTo>
                  <a:cubicBezTo>
                    <a:pt x="8093" y="2687"/>
                    <a:pt x="7531" y="3250"/>
                    <a:pt x="6968" y="3781"/>
                  </a:cubicBezTo>
                  <a:cubicBezTo>
                    <a:pt x="6906" y="3812"/>
                    <a:pt x="6843" y="3875"/>
                    <a:pt x="6781" y="3843"/>
                  </a:cubicBezTo>
                  <a:cubicBezTo>
                    <a:pt x="6656" y="3812"/>
                    <a:pt x="6593" y="3750"/>
                    <a:pt x="6593" y="3625"/>
                  </a:cubicBezTo>
                  <a:cubicBezTo>
                    <a:pt x="6593" y="3375"/>
                    <a:pt x="6593" y="3094"/>
                    <a:pt x="6593" y="2844"/>
                  </a:cubicBezTo>
                  <a:cubicBezTo>
                    <a:pt x="6593" y="2812"/>
                    <a:pt x="6593" y="2781"/>
                    <a:pt x="6593" y="2719"/>
                  </a:cubicBezTo>
                  <a:cubicBezTo>
                    <a:pt x="6406" y="2719"/>
                    <a:pt x="6249" y="2750"/>
                    <a:pt x="6093" y="2781"/>
                  </a:cubicBezTo>
                  <a:cubicBezTo>
                    <a:pt x="5656" y="2875"/>
                    <a:pt x="5312" y="3094"/>
                    <a:pt x="4999" y="3406"/>
                  </a:cubicBezTo>
                  <a:cubicBezTo>
                    <a:pt x="4624" y="3750"/>
                    <a:pt x="4313" y="4155"/>
                    <a:pt x="4000" y="4561"/>
                  </a:cubicBezTo>
                  <a:cubicBezTo>
                    <a:pt x="3625" y="5061"/>
                    <a:pt x="3250" y="5561"/>
                    <a:pt x="2782" y="5999"/>
                  </a:cubicBezTo>
                  <a:cubicBezTo>
                    <a:pt x="2250" y="6499"/>
                    <a:pt x="1657" y="6874"/>
                    <a:pt x="969" y="7030"/>
                  </a:cubicBezTo>
                  <a:cubicBezTo>
                    <a:pt x="750" y="7093"/>
                    <a:pt x="532" y="7124"/>
                    <a:pt x="313" y="7124"/>
                  </a:cubicBezTo>
                  <a:cubicBezTo>
                    <a:pt x="125" y="7155"/>
                    <a:pt x="0" y="7030"/>
                    <a:pt x="0" y="6843"/>
                  </a:cubicBezTo>
                  <a:cubicBezTo>
                    <a:pt x="0" y="6499"/>
                    <a:pt x="0" y="6155"/>
                    <a:pt x="0" y="5780"/>
                  </a:cubicBezTo>
                  <a:cubicBezTo>
                    <a:pt x="0" y="5624"/>
                    <a:pt x="94" y="5530"/>
                    <a:pt x="250" y="5499"/>
                  </a:cubicBezTo>
                  <a:cubicBezTo>
                    <a:pt x="438" y="5468"/>
                    <a:pt x="625" y="5436"/>
                    <a:pt x="813" y="5374"/>
                  </a:cubicBezTo>
                  <a:cubicBezTo>
                    <a:pt x="1219" y="5218"/>
                    <a:pt x="1563" y="4968"/>
                    <a:pt x="1813" y="4655"/>
                  </a:cubicBezTo>
                  <a:cubicBezTo>
                    <a:pt x="2188" y="4217"/>
                    <a:pt x="2532" y="3781"/>
                    <a:pt x="2875" y="3344"/>
                  </a:cubicBezTo>
                  <a:cubicBezTo>
                    <a:pt x="3250" y="2844"/>
                    <a:pt x="3625" y="2375"/>
                    <a:pt x="4125" y="1969"/>
                  </a:cubicBezTo>
                  <a:cubicBezTo>
                    <a:pt x="4687" y="1531"/>
                    <a:pt x="5312" y="1250"/>
                    <a:pt x="6031" y="1156"/>
                  </a:cubicBezTo>
                  <a:cubicBezTo>
                    <a:pt x="6218" y="1125"/>
                    <a:pt x="6406" y="1125"/>
                    <a:pt x="6593" y="1094"/>
                  </a:cubicBezTo>
                  <a:cubicBezTo>
                    <a:pt x="6593" y="1062"/>
                    <a:pt x="6593" y="1031"/>
                    <a:pt x="6593" y="1000"/>
                  </a:cubicBezTo>
                  <a:cubicBezTo>
                    <a:pt x="6593" y="750"/>
                    <a:pt x="6593" y="500"/>
                    <a:pt x="6593" y="250"/>
                  </a:cubicBezTo>
                  <a:cubicBezTo>
                    <a:pt x="6593" y="156"/>
                    <a:pt x="6624" y="62"/>
                    <a:pt x="6718" y="31"/>
                  </a:cubicBezTo>
                  <a:cubicBezTo>
                    <a:pt x="6812" y="0"/>
                    <a:pt x="6906" y="31"/>
                    <a:pt x="6968" y="94"/>
                  </a:cubicBezTo>
                  <a:cubicBezTo>
                    <a:pt x="7531" y="656"/>
                    <a:pt x="8124" y="1187"/>
                    <a:pt x="8687" y="1750"/>
                  </a:cubicBezTo>
                  <a:cubicBezTo>
                    <a:pt x="8718" y="1781"/>
                    <a:pt x="8749" y="1844"/>
                    <a:pt x="8812" y="1875"/>
                  </a:cubicBezTo>
                  <a:cubicBezTo>
                    <a:pt x="8812" y="1906"/>
                    <a:pt x="8812" y="1937"/>
                    <a:pt x="8812" y="196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64" name="Freeform 3">
              <a:extLst>
                <a:ext uri="{FF2B5EF4-FFF2-40B4-BE49-F238E27FC236}">
                  <a16:creationId xmlns:a16="http://schemas.microsoft.com/office/drawing/2014/main" id="{D1070EDA-E7DA-F58B-613F-C366967F8C97}"/>
                </a:ext>
              </a:extLst>
            </p:cNvPr>
            <p:cNvSpPr>
              <a:spLocks noChangeArrowheads="1"/>
            </p:cNvSpPr>
            <p:nvPr/>
          </p:nvSpPr>
          <p:spPr bwMode="auto">
            <a:xfrm>
              <a:off x="4845050" y="3560763"/>
              <a:ext cx="1866900" cy="1406525"/>
            </a:xfrm>
            <a:custGeom>
              <a:avLst/>
              <a:gdLst>
                <a:gd name="T0" fmla="*/ 5187 w 5188"/>
                <a:gd name="T1" fmla="*/ 2000 h 3907"/>
                <a:gd name="T2" fmla="*/ 5187 w 5188"/>
                <a:gd name="T3" fmla="*/ 2000 h 3907"/>
                <a:gd name="T4" fmla="*/ 5031 w 5188"/>
                <a:gd name="T5" fmla="*/ 2187 h 3907"/>
                <a:gd name="T6" fmla="*/ 3374 w 5188"/>
                <a:gd name="T7" fmla="*/ 3781 h 3907"/>
                <a:gd name="T8" fmla="*/ 3093 w 5188"/>
                <a:gd name="T9" fmla="*/ 3844 h 3907"/>
                <a:gd name="T10" fmla="*/ 2968 w 5188"/>
                <a:gd name="T11" fmla="*/ 3625 h 3907"/>
                <a:gd name="T12" fmla="*/ 2968 w 5188"/>
                <a:gd name="T13" fmla="*/ 2781 h 3907"/>
                <a:gd name="T14" fmla="*/ 0 w 5188"/>
                <a:gd name="T15" fmla="*/ 1437 h 3907"/>
                <a:gd name="T16" fmla="*/ 1031 w 5188"/>
                <a:gd name="T17" fmla="*/ 125 h 3907"/>
                <a:gd name="T18" fmla="*/ 2968 w 5188"/>
                <a:gd name="T19" fmla="*/ 1156 h 3907"/>
                <a:gd name="T20" fmla="*/ 2968 w 5188"/>
                <a:gd name="T21" fmla="*/ 1062 h 3907"/>
                <a:gd name="T22" fmla="*/ 2968 w 5188"/>
                <a:gd name="T23" fmla="*/ 281 h 3907"/>
                <a:gd name="T24" fmla="*/ 3093 w 5188"/>
                <a:gd name="T25" fmla="*/ 62 h 3907"/>
                <a:gd name="T26" fmla="*/ 3343 w 5188"/>
                <a:gd name="T27" fmla="*/ 125 h 3907"/>
                <a:gd name="T28" fmla="*/ 5062 w 5188"/>
                <a:gd name="T29" fmla="*/ 1781 h 3907"/>
                <a:gd name="T30" fmla="*/ 5187 w 5188"/>
                <a:gd name="T31" fmla="*/ 1906 h 3907"/>
                <a:gd name="T32" fmla="*/ 5187 w 5188"/>
                <a:gd name="T33" fmla="*/ 2000 h 3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88" h="3907">
                  <a:moveTo>
                    <a:pt x="5187" y="2000"/>
                  </a:moveTo>
                  <a:lnTo>
                    <a:pt x="5187" y="2000"/>
                  </a:lnTo>
                  <a:cubicBezTo>
                    <a:pt x="5124" y="2062"/>
                    <a:pt x="5062" y="2125"/>
                    <a:pt x="5031" y="2187"/>
                  </a:cubicBezTo>
                  <a:cubicBezTo>
                    <a:pt x="4468" y="2719"/>
                    <a:pt x="3906" y="3250"/>
                    <a:pt x="3374" y="3781"/>
                  </a:cubicBezTo>
                  <a:cubicBezTo>
                    <a:pt x="3281" y="3844"/>
                    <a:pt x="3218" y="3906"/>
                    <a:pt x="3093" y="3844"/>
                  </a:cubicBezTo>
                  <a:cubicBezTo>
                    <a:pt x="2999" y="3812"/>
                    <a:pt x="2968" y="3719"/>
                    <a:pt x="2968" y="3625"/>
                  </a:cubicBezTo>
                  <a:cubicBezTo>
                    <a:pt x="2968" y="3344"/>
                    <a:pt x="2968" y="3062"/>
                    <a:pt x="2968" y="2781"/>
                  </a:cubicBezTo>
                  <a:cubicBezTo>
                    <a:pt x="1781" y="2781"/>
                    <a:pt x="812" y="2281"/>
                    <a:pt x="0" y="1437"/>
                  </a:cubicBezTo>
                  <a:cubicBezTo>
                    <a:pt x="344" y="1000"/>
                    <a:pt x="688" y="562"/>
                    <a:pt x="1031" y="125"/>
                  </a:cubicBezTo>
                  <a:cubicBezTo>
                    <a:pt x="1531" y="718"/>
                    <a:pt x="2124" y="1187"/>
                    <a:pt x="2968" y="1156"/>
                  </a:cubicBezTo>
                  <a:cubicBezTo>
                    <a:pt x="2968" y="1125"/>
                    <a:pt x="2968" y="1094"/>
                    <a:pt x="2968" y="1062"/>
                  </a:cubicBezTo>
                  <a:cubicBezTo>
                    <a:pt x="2968" y="781"/>
                    <a:pt x="2968" y="531"/>
                    <a:pt x="2968" y="281"/>
                  </a:cubicBezTo>
                  <a:cubicBezTo>
                    <a:pt x="2968" y="187"/>
                    <a:pt x="2999" y="94"/>
                    <a:pt x="3093" y="62"/>
                  </a:cubicBezTo>
                  <a:cubicBezTo>
                    <a:pt x="3187" y="0"/>
                    <a:pt x="3281" y="62"/>
                    <a:pt x="3343" y="125"/>
                  </a:cubicBezTo>
                  <a:cubicBezTo>
                    <a:pt x="3937" y="656"/>
                    <a:pt x="4499" y="1219"/>
                    <a:pt x="5062" y="1781"/>
                  </a:cubicBezTo>
                  <a:cubicBezTo>
                    <a:pt x="5124" y="1812"/>
                    <a:pt x="5156" y="1875"/>
                    <a:pt x="5187" y="1906"/>
                  </a:cubicBezTo>
                  <a:cubicBezTo>
                    <a:pt x="5187" y="1937"/>
                    <a:pt x="5187" y="1969"/>
                    <a:pt x="5187" y="200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65" name="Freeform 4">
              <a:extLst>
                <a:ext uri="{FF2B5EF4-FFF2-40B4-BE49-F238E27FC236}">
                  <a16:creationId xmlns:a16="http://schemas.microsoft.com/office/drawing/2014/main" id="{4664DFCB-3F67-2C6A-19BB-AAE801985370}"/>
                </a:ext>
              </a:extLst>
            </p:cNvPr>
            <p:cNvSpPr>
              <a:spLocks noChangeArrowheads="1"/>
            </p:cNvSpPr>
            <p:nvPr/>
          </p:nvSpPr>
          <p:spPr bwMode="auto">
            <a:xfrm>
              <a:off x="3540125" y="2392363"/>
              <a:ext cx="1069975" cy="946150"/>
            </a:xfrm>
            <a:custGeom>
              <a:avLst/>
              <a:gdLst>
                <a:gd name="T0" fmla="*/ 2969 w 2970"/>
                <a:gd name="T1" fmla="*/ 1281 h 2626"/>
                <a:gd name="T2" fmla="*/ 2969 w 2970"/>
                <a:gd name="T3" fmla="*/ 1281 h 2626"/>
                <a:gd name="T4" fmla="*/ 1938 w 2970"/>
                <a:gd name="T5" fmla="*/ 2625 h 2626"/>
                <a:gd name="T6" fmla="*/ 1532 w 2970"/>
                <a:gd name="T7" fmla="*/ 2219 h 2626"/>
                <a:gd name="T8" fmla="*/ 282 w 2970"/>
                <a:gd name="T9" fmla="*/ 1656 h 2626"/>
                <a:gd name="T10" fmla="*/ 0 w 2970"/>
                <a:gd name="T11" fmla="*/ 1312 h 2626"/>
                <a:gd name="T12" fmla="*/ 0 w 2970"/>
                <a:gd name="T13" fmla="*/ 312 h 2626"/>
                <a:gd name="T14" fmla="*/ 313 w 2970"/>
                <a:gd name="T15" fmla="*/ 0 h 2626"/>
                <a:gd name="T16" fmla="*/ 2219 w 2970"/>
                <a:gd name="T17" fmla="*/ 687 h 2626"/>
                <a:gd name="T18" fmla="*/ 2969 w 2970"/>
                <a:gd name="T19" fmla="*/ 1281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70" h="2626">
                  <a:moveTo>
                    <a:pt x="2969" y="1281"/>
                  </a:moveTo>
                  <a:lnTo>
                    <a:pt x="2969" y="1281"/>
                  </a:lnTo>
                  <a:cubicBezTo>
                    <a:pt x="2625" y="1750"/>
                    <a:pt x="2282" y="2187"/>
                    <a:pt x="1938" y="2625"/>
                  </a:cubicBezTo>
                  <a:cubicBezTo>
                    <a:pt x="1813" y="2500"/>
                    <a:pt x="1688" y="2344"/>
                    <a:pt x="1532" y="2219"/>
                  </a:cubicBezTo>
                  <a:cubicBezTo>
                    <a:pt x="1188" y="1906"/>
                    <a:pt x="782" y="1687"/>
                    <a:pt x="282" y="1656"/>
                  </a:cubicBezTo>
                  <a:cubicBezTo>
                    <a:pt x="94" y="1625"/>
                    <a:pt x="0" y="1531"/>
                    <a:pt x="0" y="1312"/>
                  </a:cubicBezTo>
                  <a:cubicBezTo>
                    <a:pt x="0" y="968"/>
                    <a:pt x="0" y="656"/>
                    <a:pt x="0" y="312"/>
                  </a:cubicBezTo>
                  <a:cubicBezTo>
                    <a:pt x="0" y="94"/>
                    <a:pt x="125" y="0"/>
                    <a:pt x="313" y="0"/>
                  </a:cubicBezTo>
                  <a:cubicBezTo>
                    <a:pt x="1032" y="31"/>
                    <a:pt x="1657" y="281"/>
                    <a:pt x="2219" y="687"/>
                  </a:cubicBezTo>
                  <a:cubicBezTo>
                    <a:pt x="2500" y="875"/>
                    <a:pt x="2750" y="1094"/>
                    <a:pt x="2969" y="128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grpSp>
        <p:nvGrpSpPr>
          <p:cNvPr id="66" name="Group 65">
            <a:extLst>
              <a:ext uri="{FF2B5EF4-FFF2-40B4-BE49-F238E27FC236}">
                <a16:creationId xmlns:a16="http://schemas.microsoft.com/office/drawing/2014/main" id="{6C6ED725-52C8-AB42-4EF3-C8FCC4753A94}"/>
              </a:ext>
            </a:extLst>
          </p:cNvPr>
          <p:cNvGrpSpPr/>
          <p:nvPr/>
        </p:nvGrpSpPr>
        <p:grpSpPr>
          <a:xfrm>
            <a:off x="1044927" y="1460606"/>
            <a:ext cx="1338600" cy="1196814"/>
            <a:chOff x="1719263" y="223838"/>
            <a:chExt cx="6848475" cy="6611937"/>
          </a:xfrm>
          <a:solidFill>
            <a:srgbClr val="007A7C"/>
          </a:solidFill>
        </p:grpSpPr>
        <p:sp>
          <p:nvSpPr>
            <p:cNvPr id="67" name="Freeform 1">
              <a:extLst>
                <a:ext uri="{FF2B5EF4-FFF2-40B4-BE49-F238E27FC236}">
                  <a16:creationId xmlns:a16="http://schemas.microsoft.com/office/drawing/2014/main" id="{BA719F1F-5D38-1E6D-11CB-0875E683AA54}"/>
                </a:ext>
              </a:extLst>
            </p:cNvPr>
            <p:cNvSpPr>
              <a:spLocks noChangeArrowheads="1"/>
            </p:cNvSpPr>
            <p:nvPr/>
          </p:nvSpPr>
          <p:spPr bwMode="auto">
            <a:xfrm>
              <a:off x="1719263" y="3819525"/>
              <a:ext cx="2903537" cy="3016250"/>
            </a:xfrm>
            <a:custGeom>
              <a:avLst/>
              <a:gdLst>
                <a:gd name="T0" fmla="*/ 24 w 8064"/>
                <a:gd name="T1" fmla="*/ 0 h 8380"/>
                <a:gd name="T2" fmla="*/ 24 w 8064"/>
                <a:gd name="T3" fmla="*/ 0 h 8380"/>
                <a:gd name="T4" fmla="*/ 6480 w 8064"/>
                <a:gd name="T5" fmla="*/ 49 h 8380"/>
                <a:gd name="T6" fmla="*/ 6772 w 8064"/>
                <a:gd name="T7" fmla="*/ 1218 h 8380"/>
                <a:gd name="T8" fmla="*/ 7892 w 8064"/>
                <a:gd name="T9" fmla="*/ 2582 h 8380"/>
                <a:gd name="T10" fmla="*/ 7965 w 8064"/>
                <a:gd name="T11" fmla="*/ 2874 h 8380"/>
                <a:gd name="T12" fmla="*/ 6796 w 8064"/>
                <a:gd name="T13" fmla="*/ 4944 h 8380"/>
                <a:gd name="T14" fmla="*/ 4921 w 8064"/>
                <a:gd name="T15" fmla="*/ 8281 h 8380"/>
                <a:gd name="T16" fmla="*/ 4847 w 8064"/>
                <a:gd name="T17" fmla="*/ 8379 h 8380"/>
                <a:gd name="T18" fmla="*/ 1292 w 8064"/>
                <a:gd name="T19" fmla="*/ 4847 h 8380"/>
                <a:gd name="T20" fmla="*/ 24 w 8064"/>
                <a:gd name="T21" fmla="*/ 0 h 8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64" h="8380">
                  <a:moveTo>
                    <a:pt x="24" y="0"/>
                  </a:moveTo>
                  <a:lnTo>
                    <a:pt x="24" y="0"/>
                  </a:lnTo>
                  <a:cubicBezTo>
                    <a:pt x="2217" y="24"/>
                    <a:pt x="4360" y="24"/>
                    <a:pt x="6480" y="49"/>
                  </a:cubicBezTo>
                  <a:cubicBezTo>
                    <a:pt x="6577" y="463"/>
                    <a:pt x="6650" y="852"/>
                    <a:pt x="6772" y="1218"/>
                  </a:cubicBezTo>
                  <a:cubicBezTo>
                    <a:pt x="6991" y="1802"/>
                    <a:pt x="7381" y="2241"/>
                    <a:pt x="7892" y="2582"/>
                  </a:cubicBezTo>
                  <a:cubicBezTo>
                    <a:pt x="8039" y="2655"/>
                    <a:pt x="8063" y="2703"/>
                    <a:pt x="7965" y="2874"/>
                  </a:cubicBezTo>
                  <a:cubicBezTo>
                    <a:pt x="7576" y="3556"/>
                    <a:pt x="7186" y="4238"/>
                    <a:pt x="6796" y="4944"/>
                  </a:cubicBezTo>
                  <a:cubicBezTo>
                    <a:pt x="6187" y="6041"/>
                    <a:pt x="5554" y="7161"/>
                    <a:pt x="4921" y="8281"/>
                  </a:cubicBezTo>
                  <a:cubicBezTo>
                    <a:pt x="4921" y="8306"/>
                    <a:pt x="4897" y="8330"/>
                    <a:pt x="4847" y="8379"/>
                  </a:cubicBezTo>
                  <a:cubicBezTo>
                    <a:pt x="3362" y="7527"/>
                    <a:pt x="2144" y="6357"/>
                    <a:pt x="1292" y="4847"/>
                  </a:cubicBezTo>
                  <a:cubicBezTo>
                    <a:pt x="439" y="3361"/>
                    <a:pt x="0" y="1754"/>
                    <a:pt x="2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68" name="Freeform 2">
              <a:extLst>
                <a:ext uri="{FF2B5EF4-FFF2-40B4-BE49-F238E27FC236}">
                  <a16:creationId xmlns:a16="http://schemas.microsoft.com/office/drawing/2014/main" id="{32A42C97-0B57-3F48-73A3-11C25A21A066}"/>
                </a:ext>
              </a:extLst>
            </p:cNvPr>
            <p:cNvSpPr>
              <a:spLocks noChangeArrowheads="1"/>
            </p:cNvSpPr>
            <p:nvPr/>
          </p:nvSpPr>
          <p:spPr bwMode="auto">
            <a:xfrm>
              <a:off x="5673725" y="3810000"/>
              <a:ext cx="2894013" cy="3025775"/>
            </a:xfrm>
            <a:custGeom>
              <a:avLst/>
              <a:gdLst>
                <a:gd name="T0" fmla="*/ 3118 w 8039"/>
                <a:gd name="T1" fmla="*/ 74 h 8405"/>
                <a:gd name="T2" fmla="*/ 3118 w 8039"/>
                <a:gd name="T3" fmla="*/ 74 h 8405"/>
                <a:gd name="T4" fmla="*/ 4555 w 8039"/>
                <a:gd name="T5" fmla="*/ 74 h 8405"/>
                <a:gd name="T6" fmla="*/ 7380 w 8039"/>
                <a:gd name="T7" fmla="*/ 25 h 8405"/>
                <a:gd name="T8" fmla="*/ 7892 w 8039"/>
                <a:gd name="T9" fmla="*/ 0 h 8405"/>
                <a:gd name="T10" fmla="*/ 8038 w 8039"/>
                <a:gd name="T11" fmla="*/ 123 h 8405"/>
                <a:gd name="T12" fmla="*/ 8013 w 8039"/>
                <a:gd name="T13" fmla="*/ 950 h 8405"/>
                <a:gd name="T14" fmla="*/ 7673 w 8039"/>
                <a:gd name="T15" fmla="*/ 2777 h 8405"/>
                <a:gd name="T16" fmla="*/ 5285 w 8039"/>
                <a:gd name="T17" fmla="*/ 6820 h 8405"/>
                <a:gd name="T18" fmla="*/ 3361 w 8039"/>
                <a:gd name="T19" fmla="*/ 8331 h 8405"/>
                <a:gd name="T20" fmla="*/ 3118 w 8039"/>
                <a:gd name="T21" fmla="*/ 8258 h 8405"/>
                <a:gd name="T22" fmla="*/ 877 w 8039"/>
                <a:gd name="T23" fmla="*/ 4287 h 8405"/>
                <a:gd name="T24" fmla="*/ 49 w 8039"/>
                <a:gd name="T25" fmla="*/ 2826 h 8405"/>
                <a:gd name="T26" fmla="*/ 97 w 8039"/>
                <a:gd name="T27" fmla="*/ 2656 h 8405"/>
                <a:gd name="T28" fmla="*/ 1461 w 8039"/>
                <a:gd name="T29" fmla="*/ 610 h 8405"/>
                <a:gd name="T30" fmla="*/ 1510 w 8039"/>
                <a:gd name="T31" fmla="*/ 220 h 8405"/>
                <a:gd name="T32" fmla="*/ 1656 w 8039"/>
                <a:gd name="T33" fmla="*/ 74 h 8405"/>
                <a:gd name="T34" fmla="*/ 3118 w 8039"/>
                <a:gd name="T35" fmla="*/ 74 h 8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39" h="8405">
                  <a:moveTo>
                    <a:pt x="3118" y="74"/>
                  </a:moveTo>
                  <a:lnTo>
                    <a:pt x="3118" y="74"/>
                  </a:lnTo>
                  <a:cubicBezTo>
                    <a:pt x="3581" y="74"/>
                    <a:pt x="4068" y="74"/>
                    <a:pt x="4555" y="74"/>
                  </a:cubicBezTo>
                  <a:cubicBezTo>
                    <a:pt x="5505" y="49"/>
                    <a:pt x="6430" y="49"/>
                    <a:pt x="7380" y="25"/>
                  </a:cubicBezTo>
                  <a:cubicBezTo>
                    <a:pt x="7551" y="25"/>
                    <a:pt x="7721" y="25"/>
                    <a:pt x="7892" y="0"/>
                  </a:cubicBezTo>
                  <a:cubicBezTo>
                    <a:pt x="7989" y="0"/>
                    <a:pt x="8038" y="49"/>
                    <a:pt x="8038" y="123"/>
                  </a:cubicBezTo>
                  <a:cubicBezTo>
                    <a:pt x="8038" y="390"/>
                    <a:pt x="8038" y="682"/>
                    <a:pt x="8013" y="950"/>
                  </a:cubicBezTo>
                  <a:cubicBezTo>
                    <a:pt x="7965" y="1559"/>
                    <a:pt x="7843" y="2169"/>
                    <a:pt x="7673" y="2777"/>
                  </a:cubicBezTo>
                  <a:cubicBezTo>
                    <a:pt x="7210" y="4336"/>
                    <a:pt x="6430" y="5676"/>
                    <a:pt x="5285" y="6820"/>
                  </a:cubicBezTo>
                  <a:cubicBezTo>
                    <a:pt x="4701" y="7405"/>
                    <a:pt x="4068" y="7917"/>
                    <a:pt x="3361" y="8331"/>
                  </a:cubicBezTo>
                  <a:cubicBezTo>
                    <a:pt x="3239" y="8404"/>
                    <a:pt x="3191" y="8379"/>
                    <a:pt x="3118" y="8258"/>
                  </a:cubicBezTo>
                  <a:cubicBezTo>
                    <a:pt x="2362" y="6918"/>
                    <a:pt x="1608" y="5603"/>
                    <a:pt x="877" y="4287"/>
                  </a:cubicBezTo>
                  <a:cubicBezTo>
                    <a:pt x="584" y="3800"/>
                    <a:pt x="316" y="3313"/>
                    <a:pt x="49" y="2826"/>
                  </a:cubicBezTo>
                  <a:cubicBezTo>
                    <a:pt x="0" y="2753"/>
                    <a:pt x="24" y="2704"/>
                    <a:pt x="97" y="2656"/>
                  </a:cubicBezTo>
                  <a:cubicBezTo>
                    <a:pt x="852" y="2169"/>
                    <a:pt x="1315" y="1487"/>
                    <a:pt x="1461" y="610"/>
                  </a:cubicBezTo>
                  <a:cubicBezTo>
                    <a:pt x="1485" y="463"/>
                    <a:pt x="1510" y="342"/>
                    <a:pt x="1510" y="220"/>
                  </a:cubicBezTo>
                  <a:cubicBezTo>
                    <a:pt x="1510" y="98"/>
                    <a:pt x="1559" y="74"/>
                    <a:pt x="1656" y="74"/>
                  </a:cubicBezTo>
                  <a:cubicBezTo>
                    <a:pt x="2143" y="74"/>
                    <a:pt x="2630" y="74"/>
                    <a:pt x="3118" y="7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69" name="Freeform 3">
              <a:extLst>
                <a:ext uri="{FF2B5EF4-FFF2-40B4-BE49-F238E27FC236}">
                  <a16:creationId xmlns:a16="http://schemas.microsoft.com/office/drawing/2014/main" id="{AF45C85D-BC43-494D-DCEE-3BB235472C5E}"/>
                </a:ext>
              </a:extLst>
            </p:cNvPr>
            <p:cNvSpPr>
              <a:spLocks noChangeArrowheads="1"/>
            </p:cNvSpPr>
            <p:nvPr/>
          </p:nvSpPr>
          <p:spPr bwMode="auto">
            <a:xfrm>
              <a:off x="3413125" y="223838"/>
              <a:ext cx="3481388" cy="2709862"/>
            </a:xfrm>
            <a:custGeom>
              <a:avLst/>
              <a:gdLst>
                <a:gd name="T0" fmla="*/ 6356 w 9670"/>
                <a:gd name="T1" fmla="*/ 7527 h 7528"/>
                <a:gd name="T2" fmla="*/ 6356 w 9670"/>
                <a:gd name="T3" fmla="*/ 7527 h 7528"/>
                <a:gd name="T4" fmla="*/ 3287 w 9670"/>
                <a:gd name="T5" fmla="*/ 7527 h 7528"/>
                <a:gd name="T6" fmla="*/ 0 w 9670"/>
                <a:gd name="T7" fmla="*/ 1925 h 7528"/>
                <a:gd name="T8" fmla="*/ 9669 w 9670"/>
                <a:gd name="T9" fmla="*/ 1901 h 7528"/>
                <a:gd name="T10" fmla="*/ 6356 w 9670"/>
                <a:gd name="T11" fmla="*/ 7527 h 7528"/>
              </a:gdLst>
              <a:ahLst/>
              <a:cxnLst>
                <a:cxn ang="0">
                  <a:pos x="T0" y="T1"/>
                </a:cxn>
                <a:cxn ang="0">
                  <a:pos x="T2" y="T3"/>
                </a:cxn>
                <a:cxn ang="0">
                  <a:pos x="T4" y="T5"/>
                </a:cxn>
                <a:cxn ang="0">
                  <a:pos x="T6" y="T7"/>
                </a:cxn>
                <a:cxn ang="0">
                  <a:pos x="T8" y="T9"/>
                </a:cxn>
                <a:cxn ang="0">
                  <a:pos x="T10" y="T11"/>
                </a:cxn>
              </a:cxnLst>
              <a:rect l="0" t="0" r="r" b="b"/>
              <a:pathLst>
                <a:path w="9670" h="7528">
                  <a:moveTo>
                    <a:pt x="6356" y="7527"/>
                  </a:moveTo>
                  <a:lnTo>
                    <a:pt x="6356" y="7527"/>
                  </a:lnTo>
                  <a:cubicBezTo>
                    <a:pt x="5333" y="6966"/>
                    <a:pt x="4311" y="6966"/>
                    <a:pt x="3287" y="7527"/>
                  </a:cubicBezTo>
                  <a:cubicBezTo>
                    <a:pt x="2192" y="5651"/>
                    <a:pt x="1096" y="3776"/>
                    <a:pt x="0" y="1925"/>
                  </a:cubicBezTo>
                  <a:cubicBezTo>
                    <a:pt x="2557" y="269"/>
                    <a:pt x="6551" y="0"/>
                    <a:pt x="9669" y="1901"/>
                  </a:cubicBezTo>
                  <a:cubicBezTo>
                    <a:pt x="8548" y="3776"/>
                    <a:pt x="7452" y="5627"/>
                    <a:pt x="6356" y="752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70" name="Freeform 4">
              <a:extLst>
                <a:ext uri="{FF2B5EF4-FFF2-40B4-BE49-F238E27FC236}">
                  <a16:creationId xmlns:a16="http://schemas.microsoft.com/office/drawing/2014/main" id="{910CD2FD-EA80-ED70-FB0A-26D22EE4B4DF}"/>
                </a:ext>
              </a:extLst>
            </p:cNvPr>
            <p:cNvSpPr>
              <a:spLocks noChangeArrowheads="1"/>
            </p:cNvSpPr>
            <p:nvPr/>
          </p:nvSpPr>
          <p:spPr bwMode="auto">
            <a:xfrm>
              <a:off x="4438650" y="3152775"/>
              <a:ext cx="1403350" cy="1393825"/>
            </a:xfrm>
            <a:custGeom>
              <a:avLst/>
              <a:gdLst>
                <a:gd name="T0" fmla="*/ 3848 w 3898"/>
                <a:gd name="T1" fmla="*/ 1972 h 3872"/>
                <a:gd name="T2" fmla="*/ 3848 w 3898"/>
                <a:gd name="T3" fmla="*/ 1972 h 3872"/>
                <a:gd name="T4" fmla="*/ 2021 w 3898"/>
                <a:gd name="T5" fmla="*/ 3847 h 3872"/>
                <a:gd name="T6" fmla="*/ 98 w 3898"/>
                <a:gd name="T7" fmla="*/ 2118 h 3872"/>
                <a:gd name="T8" fmla="*/ 1925 w 3898"/>
                <a:gd name="T9" fmla="*/ 48 h 3872"/>
                <a:gd name="T10" fmla="*/ 3848 w 3898"/>
                <a:gd name="T11" fmla="*/ 1972 h 3872"/>
              </a:gdLst>
              <a:ahLst/>
              <a:cxnLst>
                <a:cxn ang="0">
                  <a:pos x="T0" y="T1"/>
                </a:cxn>
                <a:cxn ang="0">
                  <a:pos x="T2" y="T3"/>
                </a:cxn>
                <a:cxn ang="0">
                  <a:pos x="T4" y="T5"/>
                </a:cxn>
                <a:cxn ang="0">
                  <a:pos x="T6" y="T7"/>
                </a:cxn>
                <a:cxn ang="0">
                  <a:pos x="T8" y="T9"/>
                </a:cxn>
                <a:cxn ang="0">
                  <a:pos x="T10" y="T11"/>
                </a:cxn>
              </a:cxnLst>
              <a:rect l="0" t="0" r="r" b="b"/>
              <a:pathLst>
                <a:path w="3898" h="3872">
                  <a:moveTo>
                    <a:pt x="3848" y="1972"/>
                  </a:moveTo>
                  <a:lnTo>
                    <a:pt x="3848" y="1972"/>
                  </a:lnTo>
                  <a:cubicBezTo>
                    <a:pt x="3897" y="2946"/>
                    <a:pt x="3044" y="3799"/>
                    <a:pt x="2021" y="3847"/>
                  </a:cubicBezTo>
                  <a:cubicBezTo>
                    <a:pt x="999" y="3871"/>
                    <a:pt x="171" y="3092"/>
                    <a:pt x="98" y="2118"/>
                  </a:cubicBezTo>
                  <a:cubicBezTo>
                    <a:pt x="0" y="950"/>
                    <a:pt x="901" y="98"/>
                    <a:pt x="1925" y="48"/>
                  </a:cubicBezTo>
                  <a:cubicBezTo>
                    <a:pt x="2873" y="0"/>
                    <a:pt x="3873" y="804"/>
                    <a:pt x="3848" y="197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spTree>
    <p:extLst>
      <p:ext uri="{BB962C8B-B14F-4D97-AF65-F5344CB8AC3E}">
        <p14:creationId xmlns:p14="http://schemas.microsoft.com/office/powerpoint/2010/main" val="2172157482"/>
      </p:ext>
    </p:extLst>
  </p:cSld>
  <p:clrMapOvr>
    <a:masterClrMapping/>
  </p:clrMapOvr>
  <p:transition spd="slow">
    <p:push/>
  </p:transition>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7A7C">
            <a:alpha val="50000"/>
          </a:srgbClr>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BB7FC82-EF55-0DFC-BEE0-6F6CA90AA9D6}"/>
              </a:ext>
            </a:extLst>
          </p:cNvPr>
          <p:cNvSpPr>
            <a:spLocks noGrp="1"/>
          </p:cNvSpPr>
          <p:nvPr>
            <p:ph type="sldNum" sz="quarter" idx="12"/>
          </p:nvPr>
        </p:nvSpPr>
        <p:spPr/>
        <p:txBody>
          <a:bodyPr/>
          <a:lstStyle/>
          <a:p>
            <a:fld id="{B2DC25EE-239B-4C5F-AAD1-255A7D5F1EE2}" type="slidenum">
              <a:rPr lang="en-US" smtClean="0"/>
              <a:t>97</a:t>
            </a:fld>
            <a:endParaRPr lang="en-US" dirty="0"/>
          </a:p>
        </p:txBody>
      </p:sp>
      <p:sp>
        <p:nvSpPr>
          <p:cNvPr id="2" name="Title 1">
            <a:extLst>
              <a:ext uri="{FF2B5EF4-FFF2-40B4-BE49-F238E27FC236}">
                <a16:creationId xmlns:a16="http://schemas.microsoft.com/office/drawing/2014/main" id="{805D57E4-77E8-E192-04D6-C3A1729C2FEE}"/>
              </a:ext>
            </a:extLst>
          </p:cNvPr>
          <p:cNvSpPr>
            <a:spLocks noGrp="1"/>
          </p:cNvSpPr>
          <p:nvPr>
            <p:ph type="title"/>
          </p:nvPr>
        </p:nvSpPr>
        <p:spPr>
          <a:xfrm>
            <a:off x="938614" y="1080606"/>
            <a:ext cx="5725619" cy="868678"/>
          </a:xfrm>
        </p:spPr>
        <p:txBody>
          <a:bodyPr>
            <a:normAutofit/>
          </a:bodyPr>
          <a:lstStyle/>
          <a:p>
            <a:r>
              <a:rPr lang="en-AU" sz="4400" dirty="0">
                <a:solidFill>
                  <a:schemeClr val="bg1"/>
                </a:solidFill>
              </a:rPr>
              <a:t>Important note </a:t>
            </a:r>
          </a:p>
        </p:txBody>
      </p:sp>
      <p:sp>
        <p:nvSpPr>
          <p:cNvPr id="6" name="Content Placeholder 5">
            <a:extLst>
              <a:ext uri="{FF2B5EF4-FFF2-40B4-BE49-F238E27FC236}">
                <a16:creationId xmlns:a16="http://schemas.microsoft.com/office/drawing/2014/main" id="{6C6BD280-7925-3E01-1C67-8D52827F8EB3}"/>
              </a:ext>
            </a:extLst>
          </p:cNvPr>
          <p:cNvSpPr>
            <a:spLocks noGrp="1"/>
          </p:cNvSpPr>
          <p:nvPr>
            <p:ph idx="1"/>
          </p:nvPr>
        </p:nvSpPr>
        <p:spPr>
          <a:xfrm>
            <a:off x="7559306" y="1789611"/>
            <a:ext cx="4342656" cy="4497649"/>
          </a:xfrm>
        </p:spPr>
        <p:txBody>
          <a:bodyPr>
            <a:normAutofit fontScale="85000" lnSpcReduction="10000"/>
          </a:bodyPr>
          <a:lstStyle/>
          <a:p>
            <a:pPr marL="0" indent="0">
              <a:buNone/>
            </a:pPr>
            <a:r>
              <a:rPr lang="en-AU" sz="3000" dirty="0">
                <a:solidFill>
                  <a:schemeClr val="bg1"/>
                </a:solidFill>
              </a:rPr>
              <a:t>This activity was designed to take you through a very basic straight-forward example.</a:t>
            </a:r>
          </a:p>
          <a:p>
            <a:pPr marL="0" indent="0">
              <a:spcBef>
                <a:spcPts val="0"/>
              </a:spcBef>
              <a:buNone/>
            </a:pPr>
            <a:endParaRPr lang="en-AU" sz="1200" dirty="0">
              <a:solidFill>
                <a:schemeClr val="bg1"/>
              </a:solidFill>
            </a:endParaRPr>
          </a:p>
          <a:p>
            <a:pPr marL="0" indent="0">
              <a:buNone/>
            </a:pPr>
            <a:r>
              <a:rPr lang="en-AU" sz="3000" dirty="0">
                <a:solidFill>
                  <a:schemeClr val="bg1"/>
                </a:solidFill>
              </a:rPr>
              <a:t>In practice, not all clients will be this straightforward because different clients will have varying risk factors and customer due diligence (CDD) applies to more than just individuals.</a:t>
            </a:r>
          </a:p>
          <a:p>
            <a:pPr marL="0" indent="0">
              <a:buNone/>
            </a:pPr>
            <a:endParaRPr lang="en-AU" dirty="0"/>
          </a:p>
          <a:p>
            <a:pPr marL="0" indent="0">
              <a:buNone/>
            </a:pPr>
            <a:endParaRPr lang="en-AU" dirty="0"/>
          </a:p>
        </p:txBody>
      </p:sp>
      <p:grpSp>
        <p:nvGrpSpPr>
          <p:cNvPr id="4" name="Group 3">
            <a:extLst>
              <a:ext uri="{FF2B5EF4-FFF2-40B4-BE49-F238E27FC236}">
                <a16:creationId xmlns:a16="http://schemas.microsoft.com/office/drawing/2014/main" id="{421366B2-7B42-B057-54E8-0AEFF4574FC1}"/>
              </a:ext>
            </a:extLst>
          </p:cNvPr>
          <p:cNvGrpSpPr>
            <a:grpSpLocks noChangeAspect="1"/>
          </p:cNvGrpSpPr>
          <p:nvPr/>
        </p:nvGrpSpPr>
        <p:grpSpPr>
          <a:xfrm>
            <a:off x="1583866" y="2694950"/>
            <a:ext cx="2217558" cy="2504089"/>
            <a:chOff x="2033588" y="566738"/>
            <a:chExt cx="5749925" cy="6492875"/>
          </a:xfrm>
          <a:solidFill>
            <a:schemeClr val="bg1"/>
          </a:solidFill>
        </p:grpSpPr>
        <p:sp>
          <p:nvSpPr>
            <p:cNvPr id="7" name="Freeform 1">
              <a:extLst>
                <a:ext uri="{FF2B5EF4-FFF2-40B4-BE49-F238E27FC236}">
                  <a16:creationId xmlns:a16="http://schemas.microsoft.com/office/drawing/2014/main" id="{E4682957-BEE0-9889-1676-C0DA5A8EBE46}"/>
                </a:ext>
              </a:extLst>
            </p:cNvPr>
            <p:cNvSpPr>
              <a:spLocks noChangeArrowheads="1"/>
            </p:cNvSpPr>
            <p:nvPr/>
          </p:nvSpPr>
          <p:spPr bwMode="auto">
            <a:xfrm>
              <a:off x="2033588" y="566738"/>
              <a:ext cx="5749925" cy="6492875"/>
            </a:xfrm>
            <a:custGeom>
              <a:avLst/>
              <a:gdLst>
                <a:gd name="T0" fmla="*/ 590 w 15971"/>
                <a:gd name="T1" fmla="*/ 2182 h 18035"/>
                <a:gd name="T2" fmla="*/ 4524 w 15971"/>
                <a:gd name="T3" fmla="*/ 1652 h 18035"/>
                <a:gd name="T4" fmla="*/ 7454 w 15971"/>
                <a:gd name="T5" fmla="*/ 354 h 18035"/>
                <a:gd name="T6" fmla="*/ 8123 w 15971"/>
                <a:gd name="T7" fmla="*/ 98 h 18035"/>
                <a:gd name="T8" fmla="*/ 10995 w 15971"/>
                <a:gd name="T9" fmla="*/ 1534 h 18035"/>
                <a:gd name="T10" fmla="*/ 14358 w 15971"/>
                <a:gd name="T11" fmla="*/ 2124 h 18035"/>
                <a:gd name="T12" fmla="*/ 15951 w 15971"/>
                <a:gd name="T13" fmla="*/ 2557 h 18035"/>
                <a:gd name="T14" fmla="*/ 15479 w 15971"/>
                <a:gd name="T15" fmla="*/ 5742 h 18035"/>
                <a:gd name="T16" fmla="*/ 15085 w 15971"/>
                <a:gd name="T17" fmla="*/ 8299 h 18035"/>
                <a:gd name="T18" fmla="*/ 14495 w 15971"/>
                <a:gd name="T19" fmla="*/ 11918 h 18035"/>
                <a:gd name="T20" fmla="*/ 12312 w 15971"/>
                <a:gd name="T21" fmla="*/ 15183 h 18035"/>
                <a:gd name="T22" fmla="*/ 9499 w 15971"/>
                <a:gd name="T23" fmla="*/ 17228 h 18035"/>
                <a:gd name="T24" fmla="*/ 7828 w 15971"/>
                <a:gd name="T25" fmla="*/ 17995 h 18035"/>
                <a:gd name="T26" fmla="*/ 3933 w 15971"/>
                <a:gd name="T27" fmla="*/ 15458 h 18035"/>
                <a:gd name="T28" fmla="*/ 1829 w 15971"/>
                <a:gd name="T29" fmla="*/ 12961 h 18035"/>
                <a:gd name="T30" fmla="*/ 1062 w 15971"/>
                <a:gd name="T31" fmla="*/ 9774 h 18035"/>
                <a:gd name="T32" fmla="*/ 649 w 15971"/>
                <a:gd name="T33" fmla="*/ 6903 h 18035"/>
                <a:gd name="T34" fmla="*/ 236 w 15971"/>
                <a:gd name="T35" fmla="*/ 4110 h 18035"/>
                <a:gd name="T36" fmla="*/ 0 w 15971"/>
                <a:gd name="T37" fmla="*/ 2458 h 18035"/>
                <a:gd name="T38" fmla="*/ 590 w 15971"/>
                <a:gd name="T39" fmla="*/ 2182 h 18035"/>
                <a:gd name="T40" fmla="*/ 1475 w 15971"/>
                <a:gd name="T41" fmla="*/ 3952 h 18035"/>
                <a:gd name="T42" fmla="*/ 1829 w 15971"/>
                <a:gd name="T43" fmla="*/ 5900 h 18035"/>
                <a:gd name="T44" fmla="*/ 2458 w 15971"/>
                <a:gd name="T45" fmla="*/ 9243 h 18035"/>
                <a:gd name="T46" fmla="*/ 3933 w 15971"/>
                <a:gd name="T47" fmla="*/ 13098 h 18035"/>
                <a:gd name="T48" fmla="*/ 7730 w 15971"/>
                <a:gd name="T49" fmla="*/ 15950 h 18035"/>
                <a:gd name="T50" fmla="*/ 10110 w 15971"/>
                <a:gd name="T51" fmla="*/ 14789 h 18035"/>
                <a:gd name="T52" fmla="*/ 12017 w 15971"/>
                <a:gd name="T53" fmla="*/ 13059 h 18035"/>
                <a:gd name="T54" fmla="*/ 13355 w 15971"/>
                <a:gd name="T55" fmla="*/ 9971 h 18035"/>
                <a:gd name="T56" fmla="*/ 14004 w 15971"/>
                <a:gd name="T57" fmla="*/ 6470 h 18035"/>
                <a:gd name="T58" fmla="*/ 14475 w 15971"/>
                <a:gd name="T59" fmla="*/ 3894 h 18035"/>
                <a:gd name="T60" fmla="*/ 13827 w 15971"/>
                <a:gd name="T61" fmla="*/ 3637 h 18035"/>
                <a:gd name="T62" fmla="*/ 11368 w 15971"/>
                <a:gd name="T63" fmla="*/ 3382 h 18035"/>
                <a:gd name="T64" fmla="*/ 8103 w 15971"/>
                <a:gd name="T65" fmla="*/ 2084 h 18035"/>
                <a:gd name="T66" fmla="*/ 7611 w 15971"/>
                <a:gd name="T67" fmla="*/ 2222 h 18035"/>
                <a:gd name="T68" fmla="*/ 3560 w 15971"/>
                <a:gd name="T69" fmla="*/ 3539 h 18035"/>
                <a:gd name="T70" fmla="*/ 1672 w 15971"/>
                <a:gd name="T71" fmla="*/ 3678 h 18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971" h="18035">
                  <a:moveTo>
                    <a:pt x="590" y="2182"/>
                  </a:moveTo>
                  <a:lnTo>
                    <a:pt x="590" y="2182"/>
                  </a:lnTo>
                  <a:cubicBezTo>
                    <a:pt x="1141" y="2143"/>
                    <a:pt x="1672" y="2124"/>
                    <a:pt x="2222" y="2084"/>
                  </a:cubicBezTo>
                  <a:cubicBezTo>
                    <a:pt x="3009" y="2006"/>
                    <a:pt x="3776" y="1868"/>
                    <a:pt x="4524" y="1652"/>
                  </a:cubicBezTo>
                  <a:cubicBezTo>
                    <a:pt x="5015" y="1513"/>
                    <a:pt x="5487" y="1337"/>
                    <a:pt x="5940" y="1141"/>
                  </a:cubicBezTo>
                  <a:cubicBezTo>
                    <a:pt x="6470" y="905"/>
                    <a:pt x="6942" y="609"/>
                    <a:pt x="7454" y="354"/>
                  </a:cubicBezTo>
                  <a:cubicBezTo>
                    <a:pt x="7592" y="294"/>
                    <a:pt x="7690" y="196"/>
                    <a:pt x="7808" y="98"/>
                  </a:cubicBezTo>
                  <a:cubicBezTo>
                    <a:pt x="7907" y="0"/>
                    <a:pt x="8024" y="0"/>
                    <a:pt x="8123" y="98"/>
                  </a:cubicBezTo>
                  <a:cubicBezTo>
                    <a:pt x="8398" y="373"/>
                    <a:pt x="8752" y="511"/>
                    <a:pt x="9087" y="688"/>
                  </a:cubicBezTo>
                  <a:cubicBezTo>
                    <a:pt x="9696" y="1003"/>
                    <a:pt x="10326" y="1318"/>
                    <a:pt x="10995" y="1534"/>
                  </a:cubicBezTo>
                  <a:cubicBezTo>
                    <a:pt x="11683" y="1750"/>
                    <a:pt x="12391" y="1907"/>
                    <a:pt x="13099" y="2006"/>
                  </a:cubicBezTo>
                  <a:cubicBezTo>
                    <a:pt x="13532" y="2064"/>
                    <a:pt x="13944" y="2104"/>
                    <a:pt x="14358" y="2124"/>
                  </a:cubicBezTo>
                  <a:cubicBezTo>
                    <a:pt x="14790" y="2143"/>
                    <a:pt x="15203" y="2182"/>
                    <a:pt x="15616" y="2182"/>
                  </a:cubicBezTo>
                  <a:cubicBezTo>
                    <a:pt x="15872" y="2182"/>
                    <a:pt x="15970" y="2300"/>
                    <a:pt x="15951" y="2557"/>
                  </a:cubicBezTo>
                  <a:cubicBezTo>
                    <a:pt x="15852" y="3107"/>
                    <a:pt x="15774" y="3658"/>
                    <a:pt x="15695" y="4188"/>
                  </a:cubicBezTo>
                  <a:cubicBezTo>
                    <a:pt x="15616" y="4700"/>
                    <a:pt x="15538" y="5232"/>
                    <a:pt x="15479" y="5742"/>
                  </a:cubicBezTo>
                  <a:cubicBezTo>
                    <a:pt x="15400" y="6155"/>
                    <a:pt x="15341" y="6588"/>
                    <a:pt x="15262" y="7021"/>
                  </a:cubicBezTo>
                  <a:cubicBezTo>
                    <a:pt x="15203" y="7454"/>
                    <a:pt x="15144" y="7866"/>
                    <a:pt x="15085" y="8299"/>
                  </a:cubicBezTo>
                  <a:cubicBezTo>
                    <a:pt x="15007" y="8850"/>
                    <a:pt x="14928" y="9400"/>
                    <a:pt x="14849" y="9952"/>
                  </a:cubicBezTo>
                  <a:cubicBezTo>
                    <a:pt x="14751" y="10601"/>
                    <a:pt x="14673" y="11269"/>
                    <a:pt x="14495" y="11918"/>
                  </a:cubicBezTo>
                  <a:cubicBezTo>
                    <a:pt x="14298" y="12665"/>
                    <a:pt x="13944" y="13334"/>
                    <a:pt x="13453" y="13944"/>
                  </a:cubicBezTo>
                  <a:cubicBezTo>
                    <a:pt x="13099" y="14396"/>
                    <a:pt x="12706" y="14809"/>
                    <a:pt x="12312" y="15183"/>
                  </a:cubicBezTo>
                  <a:cubicBezTo>
                    <a:pt x="11958" y="15517"/>
                    <a:pt x="11565" y="15832"/>
                    <a:pt x="11171" y="16127"/>
                  </a:cubicBezTo>
                  <a:cubicBezTo>
                    <a:pt x="10640" y="16520"/>
                    <a:pt x="10070" y="16894"/>
                    <a:pt x="9499" y="17228"/>
                  </a:cubicBezTo>
                  <a:cubicBezTo>
                    <a:pt x="9028" y="17504"/>
                    <a:pt x="8556" y="17760"/>
                    <a:pt x="8064" y="17995"/>
                  </a:cubicBezTo>
                  <a:cubicBezTo>
                    <a:pt x="8005" y="18034"/>
                    <a:pt x="7907" y="18034"/>
                    <a:pt x="7828" y="17995"/>
                  </a:cubicBezTo>
                  <a:cubicBezTo>
                    <a:pt x="7002" y="17543"/>
                    <a:pt x="6156" y="17111"/>
                    <a:pt x="5369" y="16579"/>
                  </a:cubicBezTo>
                  <a:cubicBezTo>
                    <a:pt x="4878" y="16225"/>
                    <a:pt x="4386" y="15871"/>
                    <a:pt x="3933" y="15458"/>
                  </a:cubicBezTo>
                  <a:cubicBezTo>
                    <a:pt x="3580" y="15143"/>
                    <a:pt x="3245" y="14830"/>
                    <a:pt x="2930" y="14475"/>
                  </a:cubicBezTo>
                  <a:cubicBezTo>
                    <a:pt x="2498" y="14003"/>
                    <a:pt x="2105" y="13531"/>
                    <a:pt x="1829" y="12961"/>
                  </a:cubicBezTo>
                  <a:cubicBezTo>
                    <a:pt x="1535" y="12370"/>
                    <a:pt x="1357" y="11741"/>
                    <a:pt x="1258" y="11092"/>
                  </a:cubicBezTo>
                  <a:cubicBezTo>
                    <a:pt x="1180" y="10659"/>
                    <a:pt x="1121" y="10226"/>
                    <a:pt x="1062" y="9774"/>
                  </a:cubicBezTo>
                  <a:cubicBezTo>
                    <a:pt x="984" y="9243"/>
                    <a:pt x="905" y="8713"/>
                    <a:pt x="846" y="8181"/>
                  </a:cubicBezTo>
                  <a:cubicBezTo>
                    <a:pt x="767" y="7768"/>
                    <a:pt x="708" y="7336"/>
                    <a:pt x="649" y="6903"/>
                  </a:cubicBezTo>
                  <a:cubicBezTo>
                    <a:pt x="570" y="6391"/>
                    <a:pt x="491" y="5880"/>
                    <a:pt x="413" y="5369"/>
                  </a:cubicBezTo>
                  <a:cubicBezTo>
                    <a:pt x="354" y="4956"/>
                    <a:pt x="296" y="4523"/>
                    <a:pt x="236" y="4110"/>
                  </a:cubicBezTo>
                  <a:cubicBezTo>
                    <a:pt x="157" y="3658"/>
                    <a:pt x="98" y="3205"/>
                    <a:pt x="19" y="2753"/>
                  </a:cubicBezTo>
                  <a:cubicBezTo>
                    <a:pt x="0" y="2654"/>
                    <a:pt x="0" y="2557"/>
                    <a:pt x="0" y="2458"/>
                  </a:cubicBezTo>
                  <a:cubicBezTo>
                    <a:pt x="0" y="2281"/>
                    <a:pt x="79" y="2182"/>
                    <a:pt x="255" y="2182"/>
                  </a:cubicBezTo>
                  <a:cubicBezTo>
                    <a:pt x="374" y="2163"/>
                    <a:pt x="472" y="2182"/>
                    <a:pt x="590" y="2182"/>
                  </a:cubicBezTo>
                  <a:close/>
                  <a:moveTo>
                    <a:pt x="1475" y="3952"/>
                  </a:moveTo>
                  <a:lnTo>
                    <a:pt x="1475" y="3952"/>
                  </a:lnTo>
                  <a:cubicBezTo>
                    <a:pt x="1494" y="4051"/>
                    <a:pt x="1515" y="4208"/>
                    <a:pt x="1535" y="4366"/>
                  </a:cubicBezTo>
                  <a:cubicBezTo>
                    <a:pt x="1633" y="4877"/>
                    <a:pt x="1731" y="5389"/>
                    <a:pt x="1829" y="5900"/>
                  </a:cubicBezTo>
                  <a:cubicBezTo>
                    <a:pt x="1967" y="6588"/>
                    <a:pt x="2085" y="7277"/>
                    <a:pt x="2222" y="7964"/>
                  </a:cubicBezTo>
                  <a:cubicBezTo>
                    <a:pt x="2301" y="8378"/>
                    <a:pt x="2379" y="8811"/>
                    <a:pt x="2458" y="9243"/>
                  </a:cubicBezTo>
                  <a:cubicBezTo>
                    <a:pt x="2577" y="9912"/>
                    <a:pt x="2675" y="10581"/>
                    <a:pt x="2872" y="11230"/>
                  </a:cubicBezTo>
                  <a:cubicBezTo>
                    <a:pt x="3088" y="11918"/>
                    <a:pt x="3442" y="12548"/>
                    <a:pt x="3933" y="13098"/>
                  </a:cubicBezTo>
                  <a:cubicBezTo>
                    <a:pt x="4622" y="13846"/>
                    <a:pt x="5369" y="14495"/>
                    <a:pt x="6234" y="15065"/>
                  </a:cubicBezTo>
                  <a:cubicBezTo>
                    <a:pt x="6706" y="15380"/>
                    <a:pt x="7218" y="15674"/>
                    <a:pt x="7730" y="15950"/>
                  </a:cubicBezTo>
                  <a:cubicBezTo>
                    <a:pt x="7867" y="16028"/>
                    <a:pt x="8005" y="16049"/>
                    <a:pt x="8162" y="15970"/>
                  </a:cubicBezTo>
                  <a:cubicBezTo>
                    <a:pt x="8851" y="15616"/>
                    <a:pt x="9499" y="15222"/>
                    <a:pt x="10110" y="14789"/>
                  </a:cubicBezTo>
                  <a:cubicBezTo>
                    <a:pt x="10562" y="14455"/>
                    <a:pt x="11014" y="14101"/>
                    <a:pt x="11407" y="13688"/>
                  </a:cubicBezTo>
                  <a:cubicBezTo>
                    <a:pt x="11624" y="13492"/>
                    <a:pt x="11820" y="13275"/>
                    <a:pt x="12017" y="13059"/>
                  </a:cubicBezTo>
                  <a:cubicBezTo>
                    <a:pt x="12293" y="12763"/>
                    <a:pt x="12508" y="12449"/>
                    <a:pt x="12706" y="12095"/>
                  </a:cubicBezTo>
                  <a:cubicBezTo>
                    <a:pt x="13040" y="11426"/>
                    <a:pt x="13217" y="10718"/>
                    <a:pt x="13355" y="9971"/>
                  </a:cubicBezTo>
                  <a:cubicBezTo>
                    <a:pt x="13453" y="9322"/>
                    <a:pt x="13570" y="8673"/>
                    <a:pt x="13689" y="8024"/>
                  </a:cubicBezTo>
                  <a:cubicBezTo>
                    <a:pt x="13787" y="7493"/>
                    <a:pt x="13905" y="6981"/>
                    <a:pt x="14004" y="6470"/>
                  </a:cubicBezTo>
                  <a:cubicBezTo>
                    <a:pt x="14141" y="5742"/>
                    <a:pt x="14279" y="5015"/>
                    <a:pt x="14417" y="4287"/>
                  </a:cubicBezTo>
                  <a:cubicBezTo>
                    <a:pt x="14437" y="4150"/>
                    <a:pt x="14456" y="4012"/>
                    <a:pt x="14475" y="3894"/>
                  </a:cubicBezTo>
                  <a:cubicBezTo>
                    <a:pt x="14475" y="3756"/>
                    <a:pt x="14397" y="3678"/>
                    <a:pt x="14279" y="3678"/>
                  </a:cubicBezTo>
                  <a:cubicBezTo>
                    <a:pt x="14141" y="3658"/>
                    <a:pt x="13984" y="3637"/>
                    <a:pt x="13827" y="3637"/>
                  </a:cubicBezTo>
                  <a:cubicBezTo>
                    <a:pt x="13434" y="3658"/>
                    <a:pt x="13040" y="3618"/>
                    <a:pt x="12666" y="3580"/>
                  </a:cubicBezTo>
                  <a:cubicBezTo>
                    <a:pt x="12233" y="3539"/>
                    <a:pt x="11801" y="3480"/>
                    <a:pt x="11368" y="3382"/>
                  </a:cubicBezTo>
                  <a:cubicBezTo>
                    <a:pt x="10542" y="3205"/>
                    <a:pt x="9756" y="2950"/>
                    <a:pt x="8988" y="2596"/>
                  </a:cubicBezTo>
                  <a:cubicBezTo>
                    <a:pt x="8673" y="2458"/>
                    <a:pt x="8398" y="2261"/>
                    <a:pt x="8103" y="2084"/>
                  </a:cubicBezTo>
                  <a:cubicBezTo>
                    <a:pt x="8005" y="2025"/>
                    <a:pt x="7926" y="2006"/>
                    <a:pt x="7828" y="2064"/>
                  </a:cubicBezTo>
                  <a:cubicBezTo>
                    <a:pt x="7769" y="2124"/>
                    <a:pt x="7690" y="2163"/>
                    <a:pt x="7611" y="2222"/>
                  </a:cubicBezTo>
                  <a:cubicBezTo>
                    <a:pt x="7002" y="2596"/>
                    <a:pt x="6353" y="2871"/>
                    <a:pt x="5684" y="3088"/>
                  </a:cubicBezTo>
                  <a:cubicBezTo>
                    <a:pt x="4996" y="3303"/>
                    <a:pt x="4288" y="3461"/>
                    <a:pt x="3560" y="3539"/>
                  </a:cubicBezTo>
                  <a:cubicBezTo>
                    <a:pt x="3127" y="3599"/>
                    <a:pt x="2694" y="3637"/>
                    <a:pt x="2281" y="3637"/>
                  </a:cubicBezTo>
                  <a:cubicBezTo>
                    <a:pt x="2085" y="3637"/>
                    <a:pt x="1869" y="3637"/>
                    <a:pt x="1672" y="3678"/>
                  </a:cubicBezTo>
                  <a:cubicBezTo>
                    <a:pt x="1515" y="3697"/>
                    <a:pt x="1475" y="3736"/>
                    <a:pt x="1475" y="3952"/>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8" name="Freeform 2">
              <a:extLst>
                <a:ext uri="{FF2B5EF4-FFF2-40B4-BE49-F238E27FC236}">
                  <a16:creationId xmlns:a16="http://schemas.microsoft.com/office/drawing/2014/main" id="{8B767F2D-88F5-51EF-94F2-69052EB404B7}"/>
                </a:ext>
              </a:extLst>
            </p:cNvPr>
            <p:cNvSpPr>
              <a:spLocks noChangeArrowheads="1"/>
            </p:cNvSpPr>
            <p:nvPr/>
          </p:nvSpPr>
          <p:spPr bwMode="auto">
            <a:xfrm>
              <a:off x="4483100" y="2181225"/>
              <a:ext cx="822325" cy="2187575"/>
            </a:xfrm>
            <a:custGeom>
              <a:avLst/>
              <a:gdLst>
                <a:gd name="T0" fmla="*/ 1140 w 2283"/>
                <a:gd name="T1" fmla="*/ 0 h 6077"/>
                <a:gd name="T2" fmla="*/ 1140 w 2283"/>
                <a:gd name="T3" fmla="*/ 0 h 6077"/>
                <a:gd name="T4" fmla="*/ 1732 w 2283"/>
                <a:gd name="T5" fmla="*/ 0 h 6077"/>
                <a:gd name="T6" fmla="*/ 2262 w 2283"/>
                <a:gd name="T7" fmla="*/ 531 h 6077"/>
                <a:gd name="T8" fmla="*/ 2183 w 2283"/>
                <a:gd name="T9" fmla="*/ 1652 h 6077"/>
                <a:gd name="T10" fmla="*/ 2104 w 2283"/>
                <a:gd name="T11" fmla="*/ 2321 h 6077"/>
                <a:gd name="T12" fmla="*/ 2025 w 2283"/>
                <a:gd name="T13" fmla="*/ 3206 h 6077"/>
                <a:gd name="T14" fmla="*/ 1947 w 2283"/>
                <a:gd name="T15" fmla="*/ 3855 h 6077"/>
                <a:gd name="T16" fmla="*/ 1849 w 2283"/>
                <a:gd name="T17" fmla="*/ 4759 h 6077"/>
                <a:gd name="T18" fmla="*/ 1789 w 2283"/>
                <a:gd name="T19" fmla="*/ 5468 h 6077"/>
                <a:gd name="T20" fmla="*/ 1770 w 2283"/>
                <a:gd name="T21" fmla="*/ 5783 h 6077"/>
                <a:gd name="T22" fmla="*/ 1377 w 2283"/>
                <a:gd name="T23" fmla="*/ 6057 h 6077"/>
                <a:gd name="T24" fmla="*/ 767 w 2283"/>
                <a:gd name="T25" fmla="*/ 6038 h 6077"/>
                <a:gd name="T26" fmla="*/ 512 w 2283"/>
                <a:gd name="T27" fmla="*/ 5802 h 6077"/>
                <a:gd name="T28" fmla="*/ 433 w 2283"/>
                <a:gd name="T29" fmla="*/ 5074 h 6077"/>
                <a:gd name="T30" fmla="*/ 335 w 2283"/>
                <a:gd name="T31" fmla="*/ 4051 h 6077"/>
                <a:gd name="T32" fmla="*/ 256 w 2283"/>
                <a:gd name="T33" fmla="*/ 3166 h 6077"/>
                <a:gd name="T34" fmla="*/ 118 w 2283"/>
                <a:gd name="T35" fmla="*/ 2006 h 6077"/>
                <a:gd name="T36" fmla="*/ 79 w 2283"/>
                <a:gd name="T37" fmla="*/ 1416 h 6077"/>
                <a:gd name="T38" fmla="*/ 0 w 2283"/>
                <a:gd name="T39" fmla="*/ 531 h 6077"/>
                <a:gd name="T40" fmla="*/ 531 w 2283"/>
                <a:gd name="T41" fmla="*/ 0 h 6077"/>
                <a:gd name="T42" fmla="*/ 1140 w 2283"/>
                <a:gd name="T43" fmla="*/ 0 h 6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83" h="6077">
                  <a:moveTo>
                    <a:pt x="1140" y="0"/>
                  </a:moveTo>
                  <a:lnTo>
                    <a:pt x="1140" y="0"/>
                  </a:lnTo>
                  <a:cubicBezTo>
                    <a:pt x="1338" y="0"/>
                    <a:pt x="1534" y="0"/>
                    <a:pt x="1732" y="0"/>
                  </a:cubicBezTo>
                  <a:cubicBezTo>
                    <a:pt x="2046" y="0"/>
                    <a:pt x="2282" y="216"/>
                    <a:pt x="2262" y="531"/>
                  </a:cubicBezTo>
                  <a:cubicBezTo>
                    <a:pt x="2262" y="905"/>
                    <a:pt x="2203" y="1277"/>
                    <a:pt x="2183" y="1652"/>
                  </a:cubicBezTo>
                  <a:cubicBezTo>
                    <a:pt x="2164" y="1869"/>
                    <a:pt x="2124" y="2085"/>
                    <a:pt x="2104" y="2321"/>
                  </a:cubicBezTo>
                  <a:cubicBezTo>
                    <a:pt x="2085" y="2615"/>
                    <a:pt x="2046" y="2910"/>
                    <a:pt x="2025" y="3206"/>
                  </a:cubicBezTo>
                  <a:cubicBezTo>
                    <a:pt x="1987" y="3422"/>
                    <a:pt x="1967" y="3638"/>
                    <a:pt x="1947" y="3855"/>
                  </a:cubicBezTo>
                  <a:cubicBezTo>
                    <a:pt x="1927" y="4150"/>
                    <a:pt x="1889" y="4464"/>
                    <a:pt x="1849" y="4759"/>
                  </a:cubicBezTo>
                  <a:cubicBezTo>
                    <a:pt x="1830" y="4996"/>
                    <a:pt x="1810" y="5232"/>
                    <a:pt x="1789" y="5468"/>
                  </a:cubicBezTo>
                  <a:cubicBezTo>
                    <a:pt x="1789" y="5566"/>
                    <a:pt x="1770" y="5683"/>
                    <a:pt x="1770" y="5783"/>
                  </a:cubicBezTo>
                  <a:cubicBezTo>
                    <a:pt x="1732" y="5979"/>
                    <a:pt x="1613" y="6057"/>
                    <a:pt x="1377" y="6057"/>
                  </a:cubicBezTo>
                  <a:cubicBezTo>
                    <a:pt x="1181" y="6057"/>
                    <a:pt x="964" y="6076"/>
                    <a:pt x="767" y="6038"/>
                  </a:cubicBezTo>
                  <a:cubicBezTo>
                    <a:pt x="610" y="5998"/>
                    <a:pt x="531" y="5940"/>
                    <a:pt x="512" y="5802"/>
                  </a:cubicBezTo>
                  <a:cubicBezTo>
                    <a:pt x="472" y="5566"/>
                    <a:pt x="452" y="5330"/>
                    <a:pt x="433" y="5074"/>
                  </a:cubicBezTo>
                  <a:cubicBezTo>
                    <a:pt x="394" y="4740"/>
                    <a:pt x="374" y="4405"/>
                    <a:pt x="335" y="4051"/>
                  </a:cubicBezTo>
                  <a:cubicBezTo>
                    <a:pt x="295" y="3757"/>
                    <a:pt x="276" y="3461"/>
                    <a:pt x="256" y="3166"/>
                  </a:cubicBezTo>
                  <a:cubicBezTo>
                    <a:pt x="216" y="2773"/>
                    <a:pt x="157" y="2379"/>
                    <a:pt x="118" y="2006"/>
                  </a:cubicBezTo>
                  <a:cubicBezTo>
                    <a:pt x="118" y="1809"/>
                    <a:pt x="79" y="1612"/>
                    <a:pt x="79" y="1416"/>
                  </a:cubicBezTo>
                  <a:cubicBezTo>
                    <a:pt x="59" y="1121"/>
                    <a:pt x="20" y="826"/>
                    <a:pt x="0" y="531"/>
                  </a:cubicBezTo>
                  <a:cubicBezTo>
                    <a:pt x="0" y="216"/>
                    <a:pt x="276" y="0"/>
                    <a:pt x="531" y="0"/>
                  </a:cubicBezTo>
                  <a:cubicBezTo>
                    <a:pt x="748" y="0"/>
                    <a:pt x="944" y="0"/>
                    <a:pt x="1140"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sp>
          <p:nvSpPr>
            <p:cNvPr id="9" name="Freeform 3">
              <a:extLst>
                <a:ext uri="{FF2B5EF4-FFF2-40B4-BE49-F238E27FC236}">
                  <a16:creationId xmlns:a16="http://schemas.microsoft.com/office/drawing/2014/main" id="{62F29026-ACEC-9E9B-4EF4-D621FD52E66F}"/>
                </a:ext>
              </a:extLst>
            </p:cNvPr>
            <p:cNvSpPr>
              <a:spLocks noChangeArrowheads="1"/>
            </p:cNvSpPr>
            <p:nvPr/>
          </p:nvSpPr>
          <p:spPr bwMode="auto">
            <a:xfrm>
              <a:off x="4454525" y="4575175"/>
              <a:ext cx="877888" cy="877888"/>
            </a:xfrm>
            <a:custGeom>
              <a:avLst/>
              <a:gdLst>
                <a:gd name="T0" fmla="*/ 21 w 2440"/>
                <a:gd name="T1" fmla="*/ 1219 h 2440"/>
                <a:gd name="T2" fmla="*/ 21 w 2440"/>
                <a:gd name="T3" fmla="*/ 1219 h 2440"/>
                <a:gd name="T4" fmla="*/ 1240 w 2440"/>
                <a:gd name="T5" fmla="*/ 0 h 2440"/>
                <a:gd name="T6" fmla="*/ 2419 w 2440"/>
                <a:gd name="T7" fmla="*/ 1219 h 2440"/>
                <a:gd name="T8" fmla="*/ 1219 w 2440"/>
                <a:gd name="T9" fmla="*/ 2419 h 2440"/>
                <a:gd name="T10" fmla="*/ 21 w 2440"/>
                <a:gd name="T11" fmla="*/ 1219 h 2440"/>
              </a:gdLst>
              <a:ahLst/>
              <a:cxnLst>
                <a:cxn ang="0">
                  <a:pos x="T0" y="T1"/>
                </a:cxn>
                <a:cxn ang="0">
                  <a:pos x="T2" y="T3"/>
                </a:cxn>
                <a:cxn ang="0">
                  <a:pos x="T4" y="T5"/>
                </a:cxn>
                <a:cxn ang="0">
                  <a:pos x="T6" y="T7"/>
                </a:cxn>
                <a:cxn ang="0">
                  <a:pos x="T8" y="T9"/>
                </a:cxn>
                <a:cxn ang="0">
                  <a:pos x="T10" y="T11"/>
                </a:cxn>
              </a:cxnLst>
              <a:rect l="0" t="0" r="r" b="b"/>
              <a:pathLst>
                <a:path w="2440" h="2440">
                  <a:moveTo>
                    <a:pt x="21" y="1219"/>
                  </a:moveTo>
                  <a:lnTo>
                    <a:pt x="21" y="1219"/>
                  </a:lnTo>
                  <a:cubicBezTo>
                    <a:pt x="0" y="551"/>
                    <a:pt x="551" y="0"/>
                    <a:pt x="1240" y="0"/>
                  </a:cubicBezTo>
                  <a:cubicBezTo>
                    <a:pt x="1830" y="20"/>
                    <a:pt x="2439" y="531"/>
                    <a:pt x="2419" y="1219"/>
                  </a:cubicBezTo>
                  <a:cubicBezTo>
                    <a:pt x="2419" y="1888"/>
                    <a:pt x="1889" y="2419"/>
                    <a:pt x="1219" y="2419"/>
                  </a:cubicBezTo>
                  <a:cubicBezTo>
                    <a:pt x="551" y="2439"/>
                    <a:pt x="21" y="1868"/>
                    <a:pt x="21" y="1219"/>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chemeClr val="lt1"/>
                </a:solidFill>
              </a:endParaRPr>
            </a:p>
          </p:txBody>
        </p:sp>
      </p:grpSp>
    </p:spTree>
    <p:extLst>
      <p:ext uri="{BB962C8B-B14F-4D97-AF65-F5344CB8AC3E}">
        <p14:creationId xmlns:p14="http://schemas.microsoft.com/office/powerpoint/2010/main" val="4216041947"/>
      </p:ext>
    </p:extLst>
  </p:cSld>
  <p:clrMapOvr>
    <a:masterClrMapping/>
  </p:clrMapOvr>
  <p:transition spd="slow">
    <p:push/>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88635-E571-ED60-0BAB-A017F67E2CC4}"/>
              </a:ext>
            </a:extLst>
          </p:cNvPr>
          <p:cNvSpPr>
            <a:spLocks noGrp="1"/>
          </p:cNvSpPr>
          <p:nvPr>
            <p:ph type="title"/>
          </p:nvPr>
        </p:nvSpPr>
        <p:spPr>
          <a:xfrm>
            <a:off x="528828" y="739140"/>
            <a:ext cx="10168128" cy="1179576"/>
          </a:xfrm>
        </p:spPr>
        <p:txBody>
          <a:bodyPr>
            <a:normAutofit/>
          </a:bodyPr>
          <a:lstStyle/>
          <a:p>
            <a:r>
              <a:rPr lang="en-AU" sz="3200" dirty="0"/>
              <a:t>Customer due diligence (CDD) for different client types</a:t>
            </a:r>
          </a:p>
        </p:txBody>
      </p:sp>
      <p:sp>
        <p:nvSpPr>
          <p:cNvPr id="3" name="Content Placeholder 2">
            <a:extLst>
              <a:ext uri="{FF2B5EF4-FFF2-40B4-BE49-F238E27FC236}">
                <a16:creationId xmlns:a16="http://schemas.microsoft.com/office/drawing/2014/main" id="{C9AE28CC-D2D7-D58B-163D-4BC9C662DDDB}"/>
              </a:ext>
            </a:extLst>
          </p:cNvPr>
          <p:cNvSpPr>
            <a:spLocks noGrp="1"/>
          </p:cNvSpPr>
          <p:nvPr>
            <p:ph sz="half" idx="1"/>
          </p:nvPr>
        </p:nvSpPr>
        <p:spPr>
          <a:xfrm>
            <a:off x="528828" y="1843845"/>
            <a:ext cx="4974045" cy="3858880"/>
          </a:xfrm>
          <a:ln>
            <a:noFill/>
          </a:ln>
        </p:spPr>
        <p:txBody>
          <a:bodyPr vert="horz" lIns="91440" tIns="45720" rIns="91440" bIns="45720" rtlCol="0" anchor="t">
            <a:noAutofit/>
          </a:bodyPr>
          <a:lstStyle/>
          <a:p>
            <a:pPr marL="0" indent="0">
              <a:lnSpc>
                <a:spcPct val="100000"/>
              </a:lnSpc>
              <a:spcBef>
                <a:spcPts val="500"/>
              </a:spcBef>
              <a:buNone/>
            </a:pPr>
            <a:r>
              <a:rPr lang="en-AU" sz="1700" dirty="0"/>
              <a:t>The initial CDD process applies to both:</a:t>
            </a:r>
            <a:endParaRPr lang="en-US" dirty="0"/>
          </a:p>
          <a:p>
            <a:pPr marL="800100" indent="-285750">
              <a:lnSpc>
                <a:spcPct val="100000"/>
              </a:lnSpc>
              <a:spcBef>
                <a:spcPts val="500"/>
              </a:spcBef>
            </a:pPr>
            <a:r>
              <a:rPr lang="en-AU" sz="1700" dirty="0"/>
              <a:t>buyers and sellers</a:t>
            </a:r>
          </a:p>
          <a:p>
            <a:pPr marL="800100" indent="-285750">
              <a:lnSpc>
                <a:spcPct val="100000"/>
              </a:lnSpc>
              <a:spcBef>
                <a:spcPts val="500"/>
              </a:spcBef>
            </a:pPr>
            <a:r>
              <a:rPr lang="en-AU" sz="1700" dirty="0"/>
              <a:t>residential and commercial transactions.</a:t>
            </a:r>
          </a:p>
          <a:p>
            <a:pPr marL="0" indent="0">
              <a:lnSpc>
                <a:spcPct val="100000"/>
              </a:lnSpc>
              <a:spcBef>
                <a:spcPts val="500"/>
              </a:spcBef>
              <a:buNone/>
            </a:pPr>
            <a:endParaRPr lang="en-AU" sz="1700" dirty="0"/>
          </a:p>
          <a:p>
            <a:pPr marL="0" indent="0">
              <a:lnSpc>
                <a:spcPct val="100000"/>
              </a:lnSpc>
              <a:spcBef>
                <a:spcPts val="500"/>
              </a:spcBef>
              <a:buNone/>
            </a:pPr>
            <a:r>
              <a:rPr lang="en-AU" sz="1700" dirty="0"/>
              <a:t>Customers may include:</a:t>
            </a:r>
          </a:p>
          <a:p>
            <a:pPr marL="800100" indent="-285750">
              <a:lnSpc>
                <a:spcPct val="100000"/>
              </a:lnSpc>
              <a:spcBef>
                <a:spcPts val="500"/>
              </a:spcBef>
            </a:pPr>
            <a:r>
              <a:rPr lang="en-AU" sz="1700" dirty="0"/>
              <a:t>individuals or sole traders</a:t>
            </a:r>
          </a:p>
          <a:p>
            <a:pPr marL="800100" indent="-285750">
              <a:lnSpc>
                <a:spcPct val="100000"/>
              </a:lnSpc>
              <a:spcBef>
                <a:spcPts val="500"/>
              </a:spcBef>
            </a:pPr>
            <a:r>
              <a:rPr lang="en-AU" sz="1700" dirty="0"/>
              <a:t>companies/body corporates</a:t>
            </a:r>
          </a:p>
          <a:p>
            <a:pPr marL="800100" indent="-285750">
              <a:lnSpc>
                <a:spcPct val="100000"/>
              </a:lnSpc>
              <a:spcBef>
                <a:spcPts val="500"/>
              </a:spcBef>
            </a:pPr>
            <a:r>
              <a:rPr lang="en-AU" sz="1700" dirty="0"/>
              <a:t>partnerships or unincorporated associations</a:t>
            </a:r>
          </a:p>
          <a:p>
            <a:pPr marL="800100" indent="-285750">
              <a:lnSpc>
                <a:spcPct val="100000"/>
              </a:lnSpc>
              <a:spcBef>
                <a:spcPts val="500"/>
              </a:spcBef>
            </a:pPr>
            <a:r>
              <a:rPr lang="en-AU" sz="1700" dirty="0"/>
              <a:t>trusts</a:t>
            </a:r>
          </a:p>
          <a:p>
            <a:pPr marL="800100" indent="-285750">
              <a:lnSpc>
                <a:spcPct val="100000"/>
              </a:lnSpc>
              <a:spcBef>
                <a:spcPts val="500"/>
              </a:spcBef>
            </a:pPr>
            <a:r>
              <a:rPr lang="en-AU" sz="1700" dirty="0"/>
              <a:t>businesses</a:t>
            </a:r>
          </a:p>
          <a:p>
            <a:pPr marL="800100" indent="-285750">
              <a:lnSpc>
                <a:spcPct val="100000"/>
              </a:lnSpc>
              <a:spcBef>
                <a:spcPts val="500"/>
              </a:spcBef>
            </a:pPr>
            <a:r>
              <a:rPr lang="en-AU" sz="1700" dirty="0"/>
              <a:t>government bodies.</a:t>
            </a:r>
          </a:p>
        </p:txBody>
      </p:sp>
      <p:sp>
        <p:nvSpPr>
          <p:cNvPr id="4" name="Content Placeholder 3">
            <a:extLst>
              <a:ext uri="{FF2B5EF4-FFF2-40B4-BE49-F238E27FC236}">
                <a16:creationId xmlns:a16="http://schemas.microsoft.com/office/drawing/2014/main" id="{83188A2A-389E-C240-BC1B-92C69DBB1728}"/>
              </a:ext>
            </a:extLst>
          </p:cNvPr>
          <p:cNvSpPr>
            <a:spLocks noGrp="1"/>
          </p:cNvSpPr>
          <p:nvPr>
            <p:ph sz="half" idx="2"/>
          </p:nvPr>
        </p:nvSpPr>
        <p:spPr>
          <a:xfrm>
            <a:off x="6200793" y="1843845"/>
            <a:ext cx="4937760" cy="3857983"/>
          </a:xfrm>
          <a:ln>
            <a:noFill/>
          </a:ln>
        </p:spPr>
        <p:txBody>
          <a:bodyPr vert="horz" lIns="91440" tIns="45720" rIns="91440" bIns="45720" rtlCol="0" anchor="t">
            <a:noAutofit/>
          </a:bodyPr>
          <a:lstStyle/>
          <a:p>
            <a:pPr marL="0" indent="0">
              <a:spcBef>
                <a:spcPts val="500"/>
              </a:spcBef>
              <a:buNone/>
            </a:pPr>
            <a:r>
              <a:rPr lang="en-AU" sz="1800" b="1" dirty="0"/>
              <a:t>What changes?</a:t>
            </a:r>
            <a:endParaRPr lang="en-US" dirty="0"/>
          </a:p>
          <a:p>
            <a:pPr marL="0" indent="0">
              <a:spcBef>
                <a:spcPts val="500"/>
              </a:spcBef>
              <a:buNone/>
            </a:pPr>
            <a:r>
              <a:rPr lang="en-AU" sz="1800" dirty="0"/>
              <a:t>The overall process is the same however, some client types require additional checks.</a:t>
            </a:r>
          </a:p>
          <a:p>
            <a:pPr marL="0" indent="0">
              <a:spcBef>
                <a:spcPts val="500"/>
              </a:spcBef>
              <a:buNone/>
            </a:pPr>
            <a:endParaRPr lang="en-AU" sz="1800" dirty="0"/>
          </a:p>
          <a:p>
            <a:pPr marL="0" indent="0">
              <a:spcBef>
                <a:spcPts val="500"/>
              </a:spcBef>
              <a:buNone/>
            </a:pPr>
            <a:r>
              <a:rPr lang="en-AU" sz="1800" dirty="0"/>
              <a:t>Examples may include:</a:t>
            </a:r>
          </a:p>
          <a:p>
            <a:pPr marL="514350" indent="-285750">
              <a:spcBef>
                <a:spcPts val="500"/>
              </a:spcBef>
            </a:pPr>
            <a:r>
              <a:rPr lang="en-AU" sz="1800" dirty="0"/>
              <a:t>verifying company directors or beneficial owners</a:t>
            </a:r>
          </a:p>
          <a:p>
            <a:pPr marL="514350" indent="-285750">
              <a:spcBef>
                <a:spcPts val="500"/>
              </a:spcBef>
            </a:pPr>
            <a:r>
              <a:rPr lang="en-AU" sz="1800" dirty="0"/>
              <a:t>confirming trust structures and trustees</a:t>
            </a:r>
          </a:p>
          <a:p>
            <a:pPr marL="514350" indent="-285750">
              <a:spcBef>
                <a:spcPts val="500"/>
              </a:spcBef>
            </a:pPr>
            <a:r>
              <a:rPr lang="en-AU" sz="1800" dirty="0"/>
              <a:t>verifying representatives acting on behalf of the customer</a:t>
            </a:r>
          </a:p>
          <a:p>
            <a:pPr marL="514350" indent="-285750">
              <a:spcBef>
                <a:spcPts val="500"/>
              </a:spcBef>
            </a:pPr>
            <a:r>
              <a:rPr lang="en-AU" sz="1800" dirty="0"/>
              <a:t>confirming authority to act.</a:t>
            </a:r>
          </a:p>
        </p:txBody>
      </p:sp>
      <p:sp>
        <p:nvSpPr>
          <p:cNvPr id="5" name="Slide Number Placeholder 4">
            <a:extLst>
              <a:ext uri="{FF2B5EF4-FFF2-40B4-BE49-F238E27FC236}">
                <a16:creationId xmlns:a16="http://schemas.microsoft.com/office/drawing/2014/main" id="{52217FBC-E405-3D80-4C89-E230066A5811}"/>
              </a:ext>
            </a:extLst>
          </p:cNvPr>
          <p:cNvSpPr>
            <a:spLocks noGrp="1"/>
          </p:cNvSpPr>
          <p:nvPr>
            <p:ph type="sldNum" sz="quarter" idx="12"/>
          </p:nvPr>
        </p:nvSpPr>
        <p:spPr/>
        <p:txBody>
          <a:bodyPr/>
          <a:lstStyle/>
          <a:p>
            <a:fld id="{B2DC25EE-239B-4C5F-AAD1-255A7D5F1EE2}" type="slidenum">
              <a:rPr lang="en-US" smtClean="0"/>
              <a:t>98</a:t>
            </a:fld>
            <a:endParaRPr lang="en-US" dirty="0"/>
          </a:p>
        </p:txBody>
      </p:sp>
    </p:spTree>
    <p:extLst>
      <p:ext uri="{BB962C8B-B14F-4D97-AF65-F5344CB8AC3E}">
        <p14:creationId xmlns:p14="http://schemas.microsoft.com/office/powerpoint/2010/main" val="3083560401"/>
      </p:ext>
    </p:extLst>
  </p:cSld>
  <p:clrMapOvr>
    <a:masterClrMapping/>
  </p:clrMapOvr>
  <p:transition spd="slow">
    <p:push/>
  </p:transition>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A77EE55-C6D2-4CD1-08C9-05F7C970CC17}"/>
              </a:ext>
            </a:extLst>
          </p:cNvPr>
          <p:cNvPicPr>
            <a:picLocks noGrp="1" noChangeAspect="1"/>
          </p:cNvPicPr>
          <p:nvPr>
            <p:ph type="pic" idx="13"/>
          </p:nvPr>
        </p:nvPicPr>
        <p:blipFill rotWithShape="1">
          <a:blip r:embed="rId3"/>
          <a:srcRect l="-137" t="-290" r="40873" b="290"/>
          <a:stretch>
            <a:fillRect/>
          </a:stretch>
        </p:blipFill>
        <p:spPr>
          <a:xfrm>
            <a:off x="5032067" y="0"/>
            <a:ext cx="7225531" cy="6858000"/>
          </a:xfrm>
          <a:custGeom>
            <a:avLst/>
            <a:gdLst>
              <a:gd name="csX0" fmla="*/ 3053920 w 7225531"/>
              <a:gd name="csY0" fmla="*/ 0 h 6841700"/>
              <a:gd name="csX1" fmla="*/ 7225531 w 7225531"/>
              <a:gd name="csY1" fmla="*/ 0 h 6841700"/>
              <a:gd name="csX2" fmla="*/ 7225531 w 7225531"/>
              <a:gd name="csY2" fmla="*/ 6841700 h 6841700"/>
              <a:gd name="csX3" fmla="*/ 0 w 7225531"/>
              <a:gd name="csY3" fmla="*/ 6841700 h 6841700"/>
            </a:gdLst>
            <a:ahLst/>
            <a:cxnLst>
              <a:cxn ang="0">
                <a:pos x="csX0" y="csY0"/>
              </a:cxn>
              <a:cxn ang="0">
                <a:pos x="csX1" y="csY1"/>
              </a:cxn>
              <a:cxn ang="0">
                <a:pos x="csX2" y="csY2"/>
              </a:cxn>
              <a:cxn ang="0">
                <a:pos x="csX3" y="csY3"/>
              </a:cxn>
            </a:cxnLst>
            <a:rect l="l" t="t" r="r" b="b"/>
            <a:pathLst>
              <a:path w="7225531" h="6841700">
                <a:moveTo>
                  <a:pt x="3053920" y="0"/>
                </a:moveTo>
                <a:lnTo>
                  <a:pt x="7225531" y="0"/>
                </a:lnTo>
                <a:lnTo>
                  <a:pt x="7225531" y="6841700"/>
                </a:lnTo>
                <a:lnTo>
                  <a:pt x="0" y="6841700"/>
                </a:lnTo>
                <a:close/>
              </a:path>
            </a:pathLst>
          </a:custGeom>
          <a:solidFill>
            <a:srgbClr val="B7D3D3">
              <a:lumMod val="40000"/>
              <a:lumOff val="60000"/>
            </a:srgbClr>
          </a:solidFill>
        </p:spPr>
      </p:pic>
      <p:sp>
        <p:nvSpPr>
          <p:cNvPr id="2" name="Title 1">
            <a:extLst>
              <a:ext uri="{FF2B5EF4-FFF2-40B4-BE49-F238E27FC236}">
                <a16:creationId xmlns:a16="http://schemas.microsoft.com/office/drawing/2014/main" id="{EAB97A9E-B877-E26F-17BD-0B7661E861D5}"/>
              </a:ext>
            </a:extLst>
          </p:cNvPr>
          <p:cNvSpPr>
            <a:spLocks noGrp="1"/>
          </p:cNvSpPr>
          <p:nvPr>
            <p:ph type="title"/>
          </p:nvPr>
        </p:nvSpPr>
        <p:spPr>
          <a:xfrm>
            <a:off x="541663" y="925587"/>
            <a:ext cx="4252973" cy="1258302"/>
          </a:xfrm>
        </p:spPr>
        <p:txBody>
          <a:bodyPr anchor="ctr">
            <a:noAutofit/>
          </a:bodyPr>
          <a:lstStyle/>
          <a:p>
            <a:r>
              <a:rPr lang="en-AU" sz="4000" dirty="0"/>
              <a:t>Third-party representatives</a:t>
            </a:r>
          </a:p>
        </p:txBody>
      </p:sp>
      <p:sp>
        <p:nvSpPr>
          <p:cNvPr id="3" name="Content Placeholder 2">
            <a:extLst>
              <a:ext uri="{FF2B5EF4-FFF2-40B4-BE49-F238E27FC236}">
                <a16:creationId xmlns:a16="http://schemas.microsoft.com/office/drawing/2014/main" id="{61F44F52-E4F1-052F-C922-8EACEB247509}"/>
              </a:ext>
            </a:extLst>
          </p:cNvPr>
          <p:cNvSpPr>
            <a:spLocks noGrp="1"/>
          </p:cNvSpPr>
          <p:nvPr>
            <p:ph sz="half" idx="1"/>
          </p:nvPr>
        </p:nvSpPr>
        <p:spPr>
          <a:xfrm>
            <a:off x="541663" y="2298621"/>
            <a:ext cx="4288120" cy="4123749"/>
          </a:xfrm>
        </p:spPr>
        <p:txBody>
          <a:bodyPr anchor="t">
            <a:normAutofit/>
          </a:bodyPr>
          <a:lstStyle/>
          <a:p>
            <a:pPr marL="0" indent="0">
              <a:spcBef>
                <a:spcPts val="500"/>
              </a:spcBef>
              <a:buNone/>
            </a:pPr>
            <a:r>
              <a:rPr lang="en-AU" sz="2000" dirty="0"/>
              <a:t>If someone is acting on behalf of the customer, you’ll also need to:</a:t>
            </a:r>
            <a:endParaRPr lang="en-US" sz="2000" dirty="0"/>
          </a:p>
          <a:p>
            <a:pPr marL="571500" indent="-342900">
              <a:spcBef>
                <a:spcPts val="500"/>
              </a:spcBef>
            </a:pPr>
            <a:r>
              <a:rPr lang="en-AU" sz="2000" dirty="0"/>
              <a:t>verify their identity</a:t>
            </a:r>
          </a:p>
          <a:p>
            <a:pPr marL="571500" indent="-342900">
              <a:spcBef>
                <a:spcPts val="500"/>
              </a:spcBef>
            </a:pPr>
            <a:r>
              <a:rPr lang="en-AU" sz="2000" dirty="0"/>
              <a:t>confirm their authority to act</a:t>
            </a:r>
          </a:p>
          <a:p>
            <a:pPr marL="571500" indent="-342900">
              <a:spcBef>
                <a:spcPts val="500"/>
              </a:spcBef>
            </a:pPr>
            <a:r>
              <a:rPr lang="en-AU" sz="2000" dirty="0"/>
              <a:t>understand their relationship to the customer.</a:t>
            </a:r>
          </a:p>
        </p:txBody>
      </p:sp>
    </p:spTree>
    <p:extLst>
      <p:ext uri="{BB962C8B-B14F-4D97-AF65-F5344CB8AC3E}">
        <p14:creationId xmlns:p14="http://schemas.microsoft.com/office/powerpoint/2010/main" val="2182614133"/>
      </p:ext>
    </p:extLst>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EVENT_SECTION_UUID" val="6064f96d-93f4-4359-8d6b-af8be39dc65d"/>
  <p:tag name="SLIDO_EVENT_UUID" val="ec48b383-0d8b-4308-9826-b71eb77d1a9c"/>
  <p:tag name="SLIDO_PRESENTATION_ID" val="9a85fb37-31c0-48aa-be3d-51fc9e438224"/>
</p:tagLst>
</file>

<file path=ppt/theme/theme1.xml><?xml version="1.0" encoding="utf-8"?>
<a:theme xmlns:a="http://schemas.openxmlformats.org/drawingml/2006/main" name="AccentBoxVTI">
  <a:themeElements>
    <a:clrScheme name="AUSTRAC">
      <a:dk1>
        <a:sysClr val="windowText" lastClr="000000"/>
      </a:dk1>
      <a:lt1>
        <a:sysClr val="window" lastClr="FFFFFF"/>
      </a:lt1>
      <a:dk2>
        <a:srgbClr val="4B5C70"/>
      </a:dk2>
      <a:lt2>
        <a:srgbClr val="BEB7B1"/>
      </a:lt2>
      <a:accent1>
        <a:srgbClr val="00416B"/>
      </a:accent1>
      <a:accent2>
        <a:srgbClr val="B7D3D3"/>
      </a:accent2>
      <a:accent3>
        <a:srgbClr val="3F5364"/>
      </a:accent3>
      <a:accent4>
        <a:srgbClr val="BEB7B1"/>
      </a:accent4>
      <a:accent5>
        <a:srgbClr val="5EC4B4"/>
      </a:accent5>
      <a:accent6>
        <a:srgbClr val="067A7C"/>
      </a:accent6>
      <a:hlink>
        <a:srgbClr val="3F5364"/>
      </a:hlink>
      <a:folHlink>
        <a:srgbClr val="3F5364"/>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c901b19-a965-4f93-88a5-09ffe2881ad0}" enabled="1" method="Privileged" siteId="{eae27589-54c0-418d-9129-fe30d17403ad}" removed="0"/>
</clbl:labelList>
</file>

<file path=docProps/app.xml><?xml version="1.0" encoding="utf-8"?>
<Properties xmlns="http://schemas.openxmlformats.org/officeDocument/2006/extended-properties" xmlns:vt="http://schemas.openxmlformats.org/officeDocument/2006/docPropsVTypes">
  <TotalTime>0</TotalTime>
  <Words>9317</Words>
  <Application>Microsoft Office PowerPoint</Application>
  <PresentationFormat>Widescreen</PresentationFormat>
  <Paragraphs>1405</Paragraphs>
  <Slides>169</Slides>
  <Notes>146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169</vt:i4>
      </vt:variant>
    </vt:vector>
  </HeadingPairs>
  <TitlesOfParts>
    <vt:vector size="176" baseType="lpstr">
      <vt:lpstr>Aptos</vt:lpstr>
      <vt:lpstr>Arial</vt:lpstr>
      <vt:lpstr>Avenir</vt:lpstr>
      <vt:lpstr>Calibri</vt:lpstr>
      <vt:lpstr>Wingdings</vt:lpstr>
      <vt:lpstr>Work Sans</vt:lpstr>
      <vt:lpstr>AccentBoxVTI</vt:lpstr>
      <vt:lpstr>The smart agent’s guide to AML/CTF</vt:lpstr>
      <vt:lpstr>Acknowledgement of Country</vt:lpstr>
      <vt:lpstr>What to expect from today</vt:lpstr>
      <vt:lpstr>Before we start…</vt:lpstr>
      <vt:lpstr>Know your acronyms</vt:lpstr>
      <vt:lpstr>Learning journey</vt:lpstr>
      <vt:lpstr>Why are we here?</vt:lpstr>
      <vt:lpstr>Why AML/CTF matters</vt:lpstr>
      <vt:lpstr>Closing the loop</vt:lpstr>
      <vt:lpstr>PowerPoint Presentation</vt:lpstr>
      <vt:lpstr>Let's get started...</vt:lpstr>
      <vt:lpstr>Module 1:  why AML/CTF matters</vt:lpstr>
      <vt:lpstr>Module 1: why AML/CTF matters</vt:lpstr>
      <vt:lpstr>What we will cover</vt:lpstr>
      <vt:lpstr>Activity AML/CTF myths: busted or believable?</vt:lpstr>
      <vt:lpstr>Q1 – Under the new AML/CTF laws, frontline agents are responsible for identifying unusual behaviour – not investigating crime. (True or False?)</vt:lpstr>
      <vt:lpstr>Q2 – If you identify suspicious behaviour, you have to stop the deal. (True or False?)</vt:lpstr>
      <vt:lpstr>Q3 – I haven’t come across any suspicious deals. Money laundering is a low risk in real estate. (True or False?)</vt:lpstr>
      <vt:lpstr>Q4 – If I report something (either internally or to AUSTRAC) and it turns out to be money laundering, I’ll lose my commission. (True or False?)</vt:lpstr>
      <vt:lpstr>Q5 – If the customer won’t provide AML/CTF information, the deal can’t proceed.  (True or False?)</vt:lpstr>
      <vt:lpstr>Q6 – These new AML/CTF requirements are going to be a lot of work for me. (True or False?)</vt:lpstr>
      <vt:lpstr>Q7 – This isn’t my job, someone else should be picking this up. (True or False?)</vt:lpstr>
      <vt:lpstr>Q8 – These new requirements are going to slow down my sales and listings. (True or False?)</vt:lpstr>
      <vt:lpstr>Q9 – I have to ask intrusive questions or request financial documents early on. (True or False?)</vt:lpstr>
      <vt:lpstr>Money laundering in  real estate</vt:lpstr>
      <vt:lpstr>Would you know if money laundering was happening in one of your transactions?</vt:lpstr>
      <vt:lpstr>Activity 2: Guess who?</vt:lpstr>
      <vt:lpstr>Guess who?</vt:lpstr>
      <vt:lpstr>PowerPoint Presentation</vt:lpstr>
      <vt:lpstr>PowerPoint Presentation</vt:lpstr>
      <vt:lpstr>In your groups, discuss:  what’s your initial reaction here?</vt:lpstr>
      <vt:lpstr>PowerPoint Presentation</vt:lpstr>
      <vt:lpstr>In your groups, discuss: normal…or something to note?</vt:lpstr>
      <vt:lpstr>PowerPoint Presentation</vt:lpstr>
      <vt:lpstr>In your groups, discuss:  what are you thinking now?</vt:lpstr>
      <vt:lpstr>PowerPoint Presentation</vt:lpstr>
      <vt:lpstr>In your groups, discuss:  what do you think?</vt:lpstr>
      <vt:lpstr>Discussion</vt:lpstr>
      <vt:lpstr>Case studies reveal</vt:lpstr>
      <vt:lpstr>Case studies</vt:lpstr>
      <vt:lpstr>Case study debrief  </vt:lpstr>
      <vt:lpstr>Key takeaways</vt:lpstr>
      <vt:lpstr>Questions</vt:lpstr>
      <vt:lpstr>Module 2: what to look for, what to do and  your responsibilities</vt:lpstr>
      <vt:lpstr>Reminder - Why are we here?</vt:lpstr>
      <vt:lpstr>What we will cover in this module</vt:lpstr>
      <vt:lpstr>Part 1:  AML/CTF 101 and agent responsibilities</vt:lpstr>
      <vt:lpstr>What is AML/CTF?</vt:lpstr>
      <vt:lpstr>Why criminals launder money</vt:lpstr>
      <vt:lpstr>Why real estate is attractive for money laundering</vt:lpstr>
      <vt:lpstr>How money laundering typically occurs in property transactions</vt:lpstr>
      <vt:lpstr>Method 1 –  Use of third parties</vt:lpstr>
      <vt:lpstr>Method 2 –  Use of loans and mortgages</vt:lpstr>
      <vt:lpstr>Method 3 –  Manipulation of property values</vt:lpstr>
      <vt:lpstr>Method 4 –  Structuring of cash deposits</vt:lpstr>
      <vt:lpstr>Method 5 –  Rental income to legitimise funds</vt:lpstr>
      <vt:lpstr>Method 6 –  Property used for criminal activity</vt:lpstr>
      <vt:lpstr>Method 7 –  Renovations and property improvements</vt:lpstr>
      <vt:lpstr>Method 8 – Use of companies, trusts and complex structures</vt:lpstr>
      <vt:lpstr>Method 9 – Use of professional facilitators (‘gatekeepers’)</vt:lpstr>
      <vt:lpstr>Method 10 – Overseas criminal investment</vt:lpstr>
      <vt:lpstr>Key takeaways</vt:lpstr>
      <vt:lpstr>What is the role of a frontline real estate professional?</vt:lpstr>
      <vt:lpstr>Key responsibilities of frontline professionals</vt:lpstr>
      <vt:lpstr>Your agency has a risk appetite</vt:lpstr>
      <vt:lpstr>Part 2:  customer due diligence (CDD) in practice</vt:lpstr>
      <vt:lpstr>What is customer due diligence (CDD)?</vt:lpstr>
      <vt:lpstr>Why does customer due diligence (CDD) matter?</vt:lpstr>
      <vt:lpstr>The 3 core parts of customer due diligence (CDD) </vt:lpstr>
      <vt:lpstr>The types of customer due diligence (CDD)</vt:lpstr>
      <vt:lpstr>1. Initial customer due diligence </vt:lpstr>
      <vt:lpstr>Simplified customer due diligence </vt:lpstr>
      <vt:lpstr>2. Ongoing customer due diligence </vt:lpstr>
      <vt:lpstr>3. Enhanced customer due diligence (CDD)</vt:lpstr>
      <vt:lpstr>Activity Completing initial customer due diligence (CDD)</vt:lpstr>
      <vt:lpstr>PowerPoint Presentation</vt:lpstr>
      <vt:lpstr>Real estate program starter kit</vt:lpstr>
      <vt:lpstr>Scenario</vt:lpstr>
      <vt:lpstr>Step 1 – Risk rating</vt:lpstr>
      <vt:lpstr>Step 2 – Identity verification</vt:lpstr>
      <vt:lpstr>Do the address details match?</vt:lpstr>
      <vt:lpstr>Step 3 –  Sanctions and politically exposed person (PEP) checks</vt:lpstr>
      <vt:lpstr>What is politically exposed person (PEP)?</vt:lpstr>
      <vt:lpstr>Examples of PEPs</vt:lpstr>
      <vt:lpstr>Which of the following do you think may be defined as a PEP?</vt:lpstr>
      <vt:lpstr>PowerPoint Presentation</vt:lpstr>
      <vt:lpstr>PowerPoint Presentation</vt:lpstr>
      <vt:lpstr>PowerPoint Presentation</vt:lpstr>
      <vt:lpstr>Step 3 – Sanctions and PEP checks</vt:lpstr>
      <vt:lpstr>Quick exercise</vt:lpstr>
      <vt:lpstr>Step 4 – Nature and purpose of the transaction</vt:lpstr>
      <vt:lpstr>Step 5 – Final checks &amp; risk rating</vt:lpstr>
      <vt:lpstr>Discussion</vt:lpstr>
      <vt:lpstr>But sometimes things change</vt:lpstr>
      <vt:lpstr>Your task</vt:lpstr>
      <vt:lpstr>PowerPoint Presentation</vt:lpstr>
      <vt:lpstr>Important note </vt:lpstr>
      <vt:lpstr>Customer due diligence (CDD) for different client types</vt:lpstr>
      <vt:lpstr>Third-party representatives</vt:lpstr>
      <vt:lpstr>Regulatory technology: digital solutions</vt:lpstr>
      <vt:lpstr>Activity –  Practice using your agency digital solution</vt:lpstr>
      <vt:lpstr>Reliance on CDD by others</vt:lpstr>
      <vt:lpstr>Ongoing vs case-by-case</vt:lpstr>
      <vt:lpstr>You can rely on customer due diligence by others but…</vt:lpstr>
      <vt:lpstr>When can you rely on customer due diligence (CDD) by others?</vt:lpstr>
      <vt:lpstr>Example – Reliance on a buyer’s agent</vt:lpstr>
      <vt:lpstr>Reliance doesn’t remove responsibility</vt:lpstr>
      <vt:lpstr>Key takeaways</vt:lpstr>
      <vt:lpstr>Key takeaways -  continued</vt:lpstr>
      <vt:lpstr>Part 3:  risks and indicators</vt:lpstr>
      <vt:lpstr>The 4 core risk areas</vt:lpstr>
      <vt:lpstr>1. Customer risk: who you are dealing with</vt:lpstr>
      <vt:lpstr>Activity</vt:lpstr>
      <vt:lpstr>2. Service / transaction risk: what’s happening in the deal</vt:lpstr>
      <vt:lpstr>PowerPoint Presentation</vt:lpstr>
      <vt:lpstr>3. Delivery channel risk – how the deal is being done</vt:lpstr>
      <vt:lpstr>Activity</vt:lpstr>
      <vt:lpstr>4. Foreign jurisdiction risk – where money or parties are coming from</vt:lpstr>
      <vt:lpstr>Activity</vt:lpstr>
      <vt:lpstr>What to do</vt:lpstr>
      <vt:lpstr>Part 4:  customer due diligence (CDD) timing – what to do and when</vt:lpstr>
      <vt:lpstr>When must initial customer due diligence (CDD) be completed?</vt:lpstr>
      <vt:lpstr>Questions</vt:lpstr>
      <vt:lpstr>Module 3: AML/CTF in practice</vt:lpstr>
      <vt:lpstr>Module 3: AML/CTF in practice</vt:lpstr>
      <vt:lpstr>Module format</vt:lpstr>
      <vt:lpstr>Part 1:  client conversations in practice</vt:lpstr>
      <vt:lpstr>The goal of AML/CTF conversations</vt:lpstr>
      <vt:lpstr>Practical tips for confident AML/CTF conversations</vt:lpstr>
      <vt:lpstr>How to start the conversation</vt:lpstr>
      <vt:lpstr>Starting the conversation</vt:lpstr>
      <vt:lpstr>Role play activity –  Client conversations in practice</vt:lpstr>
      <vt:lpstr>Role play activity –  Client conversations in practice</vt:lpstr>
      <vt:lpstr>PowerPoint Presentation</vt:lpstr>
      <vt:lpstr>Discussion</vt:lpstr>
      <vt:lpstr>Key takeaways</vt:lpstr>
      <vt:lpstr>Part 2:  handling resistance and objections</vt:lpstr>
      <vt:lpstr>Handling difficult client conversations</vt:lpstr>
      <vt:lpstr>The key technique:  acknowledge before you explain</vt:lpstr>
      <vt:lpstr>Simple tactical empathy formula</vt:lpstr>
      <vt:lpstr>Tactical empathy examples</vt:lpstr>
      <vt:lpstr>Tactical empathy examples - continued</vt:lpstr>
      <vt:lpstr>Practice</vt:lpstr>
      <vt:lpstr>PowerPoint Presentation</vt:lpstr>
      <vt:lpstr>Key takeaways</vt:lpstr>
      <vt:lpstr>Part 3:  avoiding ‘tipping off’</vt:lpstr>
      <vt:lpstr>What is ‘tipping off’?</vt:lpstr>
      <vt:lpstr>What constitutes ‘tipping off’?</vt:lpstr>
      <vt:lpstr>What not to do</vt:lpstr>
      <vt:lpstr>Example</vt:lpstr>
      <vt:lpstr>Why ‘tipping off’ matters</vt:lpstr>
      <vt:lpstr>Managing sensitive situations</vt:lpstr>
      <vt:lpstr>Part 4: escalation and next steps</vt:lpstr>
      <vt:lpstr>Why escalation matters</vt:lpstr>
      <vt:lpstr>When should you escalate?</vt:lpstr>
      <vt:lpstr>Escalation </vt:lpstr>
      <vt:lpstr>How to escalate within the business</vt:lpstr>
      <vt:lpstr>What should you include when escalating?</vt:lpstr>
      <vt:lpstr>What happens after escalation?</vt:lpstr>
      <vt:lpstr>The agent’s role vs the compliance team</vt:lpstr>
      <vt:lpstr>AML/CTF compliance is a shared responsibility</vt:lpstr>
      <vt:lpstr>Key takeaways</vt:lpstr>
      <vt:lpstr>Training wrap-up</vt:lpstr>
      <vt:lpstr>Final thoughts</vt:lpstr>
      <vt:lpstr>Final thoughts - continued</vt:lpstr>
      <vt:lpstr>Remember</vt:lpstr>
      <vt:lpstr>Final  questions</vt:lpstr>
      <vt:lpstr>Before you go…</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2026-07-30T23:43:18Z</dcterms:created>
  <dcterms:modified xsi:type="dcterms:W3CDTF">2026-07-30T23:43:39Z</dcterms:modified>
  <cp:category/>
</cp:coreProperties>
</file>